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p:sldMasterIdLst>
    <p:sldMasterId id="2147483777" r:id="rId4"/>
    <p:sldMasterId id="2147483794" r:id="rId5"/>
  </p:sldMasterIdLst>
  <p:notesMasterIdLst>
    <p:notesMasterId r:id="rId34"/>
  </p:notesMasterIdLst>
  <p:sldIdLst>
    <p:sldId id="256" r:id="rId6"/>
    <p:sldId id="285" r:id="rId7"/>
    <p:sldId id="284" r:id="rId8"/>
    <p:sldId id="3826" r:id="rId9"/>
    <p:sldId id="3827" r:id="rId10"/>
    <p:sldId id="3828" r:id="rId11"/>
    <p:sldId id="3825" r:id="rId12"/>
    <p:sldId id="3776" r:id="rId13"/>
    <p:sldId id="3784" r:id="rId14"/>
    <p:sldId id="3807" r:id="rId15"/>
    <p:sldId id="3811" r:id="rId16"/>
    <p:sldId id="3810" r:id="rId17"/>
    <p:sldId id="3800" r:id="rId18"/>
    <p:sldId id="267" r:id="rId19"/>
    <p:sldId id="288" r:id="rId20"/>
    <p:sldId id="311" r:id="rId21"/>
    <p:sldId id="286" r:id="rId22"/>
    <p:sldId id="3799" r:id="rId23"/>
    <p:sldId id="302" r:id="rId24"/>
    <p:sldId id="3812" r:id="rId25"/>
    <p:sldId id="3817" r:id="rId26"/>
    <p:sldId id="3813" r:id="rId27"/>
    <p:sldId id="3802" r:id="rId28"/>
    <p:sldId id="3824" r:id="rId29"/>
    <p:sldId id="3823" r:id="rId30"/>
    <p:sldId id="3830" r:id="rId31"/>
    <p:sldId id="3819" r:id="rId32"/>
    <p:sldId id="866" r:id="rId33"/>
  </p:sldIdLst>
  <p:sldSz cx="12192000" cy="6858000"/>
  <p:notesSz cx="6858000" cy="9144000"/>
  <p:embeddedFontLst>
    <p:embeddedFont>
      <p:font typeface="Avenir Next LT Pro" panose="020B0504020202020204" pitchFamily="34" charset="0"/>
      <p:regular r:id="rId35"/>
      <p:bold r:id="rId36"/>
      <p:italic r:id="rId37"/>
      <p:boldItalic r:id="rId38"/>
    </p:embeddedFont>
    <p:embeddedFont>
      <p:font typeface="Century Schoolbook" panose="02040604050505020304" pitchFamily="18" charset="0"/>
      <p:regular r:id="rId39"/>
      <p:bold r:id="rId40"/>
      <p:italic r:id="rId41"/>
      <p:boldItalic r:id="rId42"/>
    </p:embeddedFont>
    <p:embeddedFont>
      <p:font typeface="Garamond" panose="02020404030301010803" pitchFamily="18" charset="0"/>
      <p:regular r:id="rId43"/>
      <p:bold r:id="rId44"/>
      <p:italic r:id="rId45"/>
    </p:embeddedFont>
    <p:embeddedFont>
      <p:font typeface="Montserrat" panose="00000500000000000000" pitchFamily="2" charset="0"/>
      <p:regular r:id="rId46"/>
      <p:bold r:id="rId47"/>
      <p:italic r:id="rId48"/>
      <p:boldItalic r:id="rId49"/>
    </p:embeddedFont>
    <p:embeddedFont>
      <p:font typeface="Montserrat ExtraBold" panose="00000900000000000000" pitchFamily="2" charset="0"/>
      <p:bold r:id="rId50"/>
      <p:italic r:id="rId51"/>
      <p:boldItalic r:id="rId52"/>
    </p:embeddedFont>
    <p:embeddedFont>
      <p:font typeface="Open Sans SemiCondensed SemiCondensed" panose="020B0604020202020204" charset="0"/>
      <p:regular r:id="rId53"/>
      <p:bold r:id="rId54"/>
      <p:italic r:id="rId55"/>
      <p:boldItalic r:id="rId56"/>
    </p:embeddedFont>
    <p:embeddedFont>
      <p:font typeface="Wingdings 2" panose="05020102010507070707" pitchFamily="18" charset="2"/>
      <p:regular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4E5800-41C8-E5C5-6DC3-517F46092346}" name="Lynne Noel" initials="LN" userId="S::lynne.noel@aleragroup.com::71c7506e-184a-4c90-9e42-8c6a33614e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C0AA"/>
    <a:srgbClr val="72C8B6"/>
    <a:srgbClr val="CC3300"/>
    <a:srgbClr val="4C4C4E"/>
    <a:srgbClr val="01949F"/>
    <a:srgbClr val="476B28"/>
    <a:srgbClr val="EEECEB"/>
    <a:srgbClr val="133B55"/>
    <a:srgbClr val="76B2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12775-6815-4EC6-BEB7-C37737EB6583}" v="137" dt="2025-07-08T15:25:05.2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font" Target="fonts/font1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7.fntdata"/><Relationship Id="rId54" Type="http://schemas.openxmlformats.org/officeDocument/2006/relationships/font" Target="fonts/font20.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Zimmerman" userId="59d6aedc-4ca6-428c-be68-dc68e665d4cb" providerId="ADAL" clId="{38812775-6815-4EC6-BEB7-C37737EB6583}"/>
    <pc:docChg chg="undo custSel modSld sldOrd">
      <pc:chgData name="Chris Zimmerman" userId="59d6aedc-4ca6-428c-be68-dc68e665d4cb" providerId="ADAL" clId="{38812775-6815-4EC6-BEB7-C37737EB6583}" dt="2025-07-09T14:55:35.697" v="766" actId="12"/>
      <pc:docMkLst>
        <pc:docMk/>
      </pc:docMkLst>
      <pc:sldChg chg="addSp delSp modSp mod">
        <pc:chgData name="Chris Zimmerman" userId="59d6aedc-4ca6-428c-be68-dc68e665d4cb" providerId="ADAL" clId="{38812775-6815-4EC6-BEB7-C37737EB6583}" dt="2025-07-08T15:10:49.912" v="594" actId="20577"/>
        <pc:sldMkLst>
          <pc:docMk/>
          <pc:sldMk cId="286353403" sldId="284"/>
        </pc:sldMkLst>
        <pc:spChg chg="add mod">
          <ac:chgData name="Chris Zimmerman" userId="59d6aedc-4ca6-428c-be68-dc68e665d4cb" providerId="ADAL" clId="{38812775-6815-4EC6-BEB7-C37737EB6583}" dt="2025-07-08T15:10:49.912" v="594" actId="20577"/>
          <ac:spMkLst>
            <pc:docMk/>
            <pc:sldMk cId="286353403" sldId="284"/>
            <ac:spMk id="4" creationId="{36000B96-1F8B-6DCF-6D5D-00B7DA1584D6}"/>
          </ac:spMkLst>
        </pc:spChg>
        <pc:graphicFrameChg chg="del mod modGraphic">
          <ac:chgData name="Chris Zimmerman" userId="59d6aedc-4ca6-428c-be68-dc68e665d4cb" providerId="ADAL" clId="{38812775-6815-4EC6-BEB7-C37737EB6583}" dt="2025-07-08T12:44:07.790" v="413" actId="478"/>
          <ac:graphicFrameMkLst>
            <pc:docMk/>
            <pc:sldMk cId="286353403" sldId="284"/>
            <ac:graphicFrameMk id="3" creationId="{BCABF6AA-8C8A-F9E9-FC70-9769E8B4AA97}"/>
          </ac:graphicFrameMkLst>
        </pc:graphicFrameChg>
      </pc:sldChg>
      <pc:sldChg chg="modSp mod">
        <pc:chgData name="Chris Zimmerman" userId="59d6aedc-4ca6-428c-be68-dc68e665d4cb" providerId="ADAL" clId="{38812775-6815-4EC6-BEB7-C37737EB6583}" dt="2025-07-08T13:39:36.709" v="577" actId="20577"/>
        <pc:sldMkLst>
          <pc:docMk/>
          <pc:sldMk cId="0" sldId="286"/>
        </pc:sldMkLst>
        <pc:graphicFrameChg chg="modGraphic">
          <ac:chgData name="Chris Zimmerman" userId="59d6aedc-4ca6-428c-be68-dc68e665d4cb" providerId="ADAL" clId="{38812775-6815-4EC6-BEB7-C37737EB6583}" dt="2025-07-08T13:39:36.709" v="577" actId="20577"/>
          <ac:graphicFrameMkLst>
            <pc:docMk/>
            <pc:sldMk cId="0" sldId="286"/>
            <ac:graphicFrameMk id="4" creationId="{00000000-0000-0000-0000-000000000000}"/>
          </ac:graphicFrameMkLst>
        </pc:graphicFrameChg>
      </pc:sldChg>
      <pc:sldChg chg="modSp mod">
        <pc:chgData name="Chris Zimmerman" userId="59d6aedc-4ca6-428c-be68-dc68e665d4cb" providerId="ADAL" clId="{38812775-6815-4EC6-BEB7-C37737EB6583}" dt="2025-07-08T13:38:37.214" v="576" actId="20577"/>
        <pc:sldMkLst>
          <pc:docMk/>
          <pc:sldMk cId="4057178598" sldId="288"/>
        </pc:sldMkLst>
        <pc:spChg chg="mod">
          <ac:chgData name="Chris Zimmerman" userId="59d6aedc-4ca6-428c-be68-dc68e665d4cb" providerId="ADAL" clId="{38812775-6815-4EC6-BEB7-C37737EB6583}" dt="2025-07-08T13:38:37.214" v="576" actId="20577"/>
          <ac:spMkLst>
            <pc:docMk/>
            <pc:sldMk cId="4057178598" sldId="288"/>
            <ac:spMk id="3" creationId="{7B4D309A-5BC0-475C-9112-F103F94BA49C}"/>
          </ac:spMkLst>
        </pc:spChg>
      </pc:sldChg>
      <pc:sldChg chg="delSp modSp mod">
        <pc:chgData name="Chris Zimmerman" userId="59d6aedc-4ca6-428c-be68-dc68e665d4cb" providerId="ADAL" clId="{38812775-6815-4EC6-BEB7-C37737EB6583}" dt="2025-07-08T13:41:03.537" v="580" actId="1076"/>
        <pc:sldMkLst>
          <pc:docMk/>
          <pc:sldMk cId="2268244940" sldId="302"/>
        </pc:sldMkLst>
        <pc:spChg chg="mod">
          <ac:chgData name="Chris Zimmerman" userId="59d6aedc-4ca6-428c-be68-dc68e665d4cb" providerId="ADAL" clId="{38812775-6815-4EC6-BEB7-C37737EB6583}" dt="2025-07-08T13:40:58.880" v="579" actId="1076"/>
          <ac:spMkLst>
            <pc:docMk/>
            <pc:sldMk cId="2268244940" sldId="302"/>
            <ac:spMk id="5" creationId="{B40D46A4-C208-A5EC-BE5B-0067C6F7F31F}"/>
          </ac:spMkLst>
        </pc:spChg>
        <pc:spChg chg="del">
          <ac:chgData name="Chris Zimmerman" userId="59d6aedc-4ca6-428c-be68-dc68e665d4cb" providerId="ADAL" clId="{38812775-6815-4EC6-BEB7-C37737EB6583}" dt="2025-07-08T13:40:52.925" v="578" actId="478"/>
          <ac:spMkLst>
            <pc:docMk/>
            <pc:sldMk cId="2268244940" sldId="302"/>
            <ac:spMk id="14" creationId="{581F1B36-C3DF-AB0C-659C-BCA0458E0287}"/>
          </ac:spMkLst>
        </pc:spChg>
        <pc:spChg chg="mod">
          <ac:chgData name="Chris Zimmerman" userId="59d6aedc-4ca6-428c-be68-dc68e665d4cb" providerId="ADAL" clId="{38812775-6815-4EC6-BEB7-C37737EB6583}" dt="2025-07-08T13:41:03.537" v="580" actId="1076"/>
          <ac:spMkLst>
            <pc:docMk/>
            <pc:sldMk cId="2268244940" sldId="302"/>
            <ac:spMk id="16" creationId="{5359F1A0-4E0E-9686-1439-2F66476E8F4C}"/>
          </ac:spMkLst>
        </pc:spChg>
      </pc:sldChg>
      <pc:sldChg chg="modSp mod">
        <pc:chgData name="Chris Zimmerman" userId="59d6aedc-4ca6-428c-be68-dc68e665d4cb" providerId="ADAL" clId="{38812775-6815-4EC6-BEB7-C37737EB6583}" dt="2025-07-08T18:43:27.551" v="738" actId="20577"/>
        <pc:sldMkLst>
          <pc:docMk/>
          <pc:sldMk cId="2064960042" sldId="3819"/>
        </pc:sldMkLst>
        <pc:spChg chg="mod">
          <ac:chgData name="Chris Zimmerman" userId="59d6aedc-4ca6-428c-be68-dc68e665d4cb" providerId="ADAL" clId="{38812775-6815-4EC6-BEB7-C37737EB6583}" dt="2025-07-08T18:43:27.551" v="738" actId="20577"/>
          <ac:spMkLst>
            <pc:docMk/>
            <pc:sldMk cId="2064960042" sldId="3819"/>
            <ac:spMk id="3" creationId="{65B2D4AE-2457-CC93-3330-5CAFCA6A68DA}"/>
          </ac:spMkLst>
        </pc:spChg>
      </pc:sldChg>
      <pc:sldChg chg="modSp mod">
        <pc:chgData name="Chris Zimmerman" userId="59d6aedc-4ca6-428c-be68-dc68e665d4cb" providerId="ADAL" clId="{38812775-6815-4EC6-BEB7-C37737EB6583}" dt="2025-07-08T13:46:33.526" v="585" actId="20577"/>
        <pc:sldMkLst>
          <pc:docMk/>
          <pc:sldMk cId="3714111414" sldId="3824"/>
        </pc:sldMkLst>
        <pc:spChg chg="mod">
          <ac:chgData name="Chris Zimmerman" userId="59d6aedc-4ca6-428c-be68-dc68e665d4cb" providerId="ADAL" clId="{38812775-6815-4EC6-BEB7-C37737EB6583}" dt="2025-07-08T13:46:31.571" v="581"/>
          <ac:spMkLst>
            <pc:docMk/>
            <pc:sldMk cId="3714111414" sldId="3824"/>
            <ac:spMk id="20" creationId="{33718675-E555-2F41-39A8-24250C427C5D}"/>
          </ac:spMkLst>
        </pc:spChg>
        <pc:spChg chg="mod">
          <ac:chgData name="Chris Zimmerman" userId="59d6aedc-4ca6-428c-be68-dc68e665d4cb" providerId="ADAL" clId="{38812775-6815-4EC6-BEB7-C37737EB6583}" dt="2025-07-08T13:46:33.526" v="585" actId="20577"/>
          <ac:spMkLst>
            <pc:docMk/>
            <pc:sldMk cId="3714111414" sldId="3824"/>
            <ac:spMk id="21" creationId="{D5C9E96D-69B0-41A9-452D-777DFFDCA937}"/>
          </ac:spMkLst>
        </pc:spChg>
      </pc:sldChg>
      <pc:sldChg chg="modSp mod ord">
        <pc:chgData name="Chris Zimmerman" userId="59d6aedc-4ca6-428c-be68-dc68e665d4cb" providerId="ADAL" clId="{38812775-6815-4EC6-BEB7-C37737EB6583}" dt="2025-07-09T14:55:35.697" v="766" actId="12"/>
        <pc:sldMkLst>
          <pc:docMk/>
          <pc:sldMk cId="3324629105" sldId="3825"/>
        </pc:sldMkLst>
        <pc:spChg chg="mod">
          <ac:chgData name="Chris Zimmerman" userId="59d6aedc-4ca6-428c-be68-dc68e665d4cb" providerId="ADAL" clId="{38812775-6815-4EC6-BEB7-C37737EB6583}" dt="2025-07-09T14:55:35.697" v="766" actId="12"/>
          <ac:spMkLst>
            <pc:docMk/>
            <pc:sldMk cId="3324629105" sldId="3825"/>
            <ac:spMk id="5" creationId="{7E921462-FCD5-95F6-EA14-9D77DA210785}"/>
          </ac:spMkLst>
        </pc:spChg>
      </pc:sldChg>
      <pc:sldChg chg="modSp mod">
        <pc:chgData name="Chris Zimmerman" userId="59d6aedc-4ca6-428c-be68-dc68e665d4cb" providerId="ADAL" clId="{38812775-6815-4EC6-BEB7-C37737EB6583}" dt="2025-07-08T15:10:57.728" v="601" actId="20577"/>
        <pc:sldMkLst>
          <pc:docMk/>
          <pc:sldMk cId="4161908386" sldId="3826"/>
        </pc:sldMkLst>
        <pc:spChg chg="mod">
          <ac:chgData name="Chris Zimmerman" userId="59d6aedc-4ca6-428c-be68-dc68e665d4cb" providerId="ADAL" clId="{38812775-6815-4EC6-BEB7-C37737EB6583}" dt="2025-07-08T15:10:57.728" v="601" actId="20577"/>
          <ac:spMkLst>
            <pc:docMk/>
            <pc:sldMk cId="4161908386" sldId="3826"/>
            <ac:spMk id="5" creationId="{BBCFC816-C433-E4C3-3FA4-0601E81365CE}"/>
          </ac:spMkLst>
        </pc:spChg>
      </pc:sldChg>
      <pc:sldChg chg="modSp">
        <pc:chgData name="Chris Zimmerman" userId="59d6aedc-4ca6-428c-be68-dc68e665d4cb" providerId="ADAL" clId="{38812775-6815-4EC6-BEB7-C37737EB6583}" dt="2025-07-08T15:22:37.920" v="724" actId="115"/>
        <pc:sldMkLst>
          <pc:docMk/>
          <pc:sldMk cId="1008961330" sldId="3828"/>
        </pc:sldMkLst>
        <pc:graphicFrameChg chg="mod">
          <ac:chgData name="Chris Zimmerman" userId="59d6aedc-4ca6-428c-be68-dc68e665d4cb" providerId="ADAL" clId="{38812775-6815-4EC6-BEB7-C37737EB6583}" dt="2025-07-08T15:22:37.920" v="724" actId="115"/>
          <ac:graphicFrameMkLst>
            <pc:docMk/>
            <pc:sldMk cId="1008961330" sldId="3828"/>
            <ac:graphicFrameMk id="22" creationId="{15779E08-6CE5-A728-94AB-04FBFC8E9B34}"/>
          </ac:graphicFrameMkLst>
        </pc:graphicFrame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spring.local\springdfs\data\Templates\IDM%20Project%20Checklist%202024\Paid%20Leave%20Research\PFML%20Map%20and%20Timeline\State%20Leave%20Guide%20w%20Timeline%202.5.25.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Map!$C$4:$C$55</cx:f>
        <cx:lvl ptCount="52">
          <cx:pt idx="0">PFML Insurance Rules</cx:pt>
          <cx:pt idx="1">Proposing PFML Program </cx:pt>
          <cx:pt idx="2">Proposing PFML Program </cx:pt>
          <cx:pt idx="3">PFML Insurance Rules</cx:pt>
          <cx:pt idx="4">SDI/TDI + PFL Currently in Place</cx:pt>
          <cx:pt idx="5">PFML Currently In Place</cx:pt>
          <cx:pt idx="6">PFML Currently In Place</cx:pt>
          <cx:pt idx="7">PFML in Regulatory Phase</cx:pt>
          <cx:pt idx="8">PFML Currently In Place</cx:pt>
          <cx:pt idx="9">PFML Insurance Rules</cx:pt>
          <cx:pt idx="10">PFML proposal rejected</cx:pt>
          <cx:pt idx="11">SDI/TDI Currently In Place &amp; Proposing PFML Program</cx:pt>
          <cx:pt idx="12">PFML proposal rejected</cx:pt>
          <cx:pt idx="13">Proposing PFML Program </cx:pt>
          <cx:pt idx="14">Proposing PFML Program </cx:pt>
          <cx:pt idx="15">Proposing PFML Program </cx:pt>
          <cx:pt idx="16">PFML proposal rejected</cx:pt>
          <cx:pt idx="17">PFML Insurance Rules</cx:pt>
          <cx:pt idx="18">No Current PFML Leave Legislation</cx:pt>
          <cx:pt idx="19">PFML in Regulatory Phase</cx:pt>
          <cx:pt idx="20">PFML in Regulatory Phase</cx:pt>
          <cx:pt idx="21">PFML Currently In Place</cx:pt>
          <cx:pt idx="22">PFML proposal rejected</cx:pt>
          <cx:pt idx="23">PFML in Regulatory Phase</cx:pt>
          <cx:pt idx="24">PFML proposal rejected</cx:pt>
          <cx:pt idx="25">Proposing PFML Program </cx:pt>
          <cx:pt idx="26">PFML proposal rejected</cx:pt>
          <cx:pt idx="27">Proposing PFML Program </cx:pt>
          <cx:pt idx="28">No Current PFML Leave Legislation</cx:pt>
          <cx:pt idx="29">PFML in Place &amp; PFML Insurance Rules</cx:pt>
          <cx:pt idx="30">SDI/TDI + PFL Currently in Place</cx:pt>
          <cx:pt idx="31">Proposing PFML Program </cx:pt>
          <cx:pt idx="32">SDI/TDI + PFL Currently in Place</cx:pt>
          <cx:pt idx="33">PFML proposal rejected</cx:pt>
          <cx:pt idx="34">PFML proposal rejected</cx:pt>
          <cx:pt idx="35">No Current PFML Leave Legislation</cx:pt>
          <cx:pt idx="36">Proposing PFML Program </cx:pt>
          <cx:pt idx="37">PFML Currently In Place</cx:pt>
          <cx:pt idx="38">Proposing PFML Program </cx:pt>
          <cx:pt idx="39">SDI/TDI Currently In Place</cx:pt>
          <cx:pt idx="40">SDI/TDI + PFL Currently in Place</cx:pt>
          <cx:pt idx="41">PFML proposal rejected</cx:pt>
          <cx:pt idx="42">PFML proposal rejected</cx:pt>
          <cx:pt idx="43">PFML Insurance Rules</cx:pt>
          <cx:pt idx="44">PFML Insurance Rules</cx:pt>
          <cx:pt idx="45">No Current PFML Leave Legislation</cx:pt>
          <cx:pt idx="46">PFML Currently In Place</cx:pt>
          <cx:pt idx="47">PFML Insurance Rules &amp; Proposing PFML Program</cx:pt>
          <cx:pt idx="48">PFML Currently In Place</cx:pt>
          <cx:pt idx="49">PFML proposal rejected</cx:pt>
          <cx:pt idx="50">PFML proposal rejected</cx:pt>
          <cx:pt idx="51">No Current PFML Leave Legislation</cx:pt>
        </cx:lvl>
      </cx:strDim>
      <cx:strDim type="cat">
        <cx:f>Map!$B$4:$B$55</cx:f>
        <cx:lvl ptCount="52">
          <cx:pt idx="0">AL</cx:pt>
          <cx:pt idx="1">AK</cx:pt>
          <cx:pt idx="2">AZ</cx:pt>
          <cx:pt idx="3">AR</cx:pt>
          <cx:pt idx="4">CA</cx:pt>
          <cx:pt idx="5">CO</cx:pt>
          <cx:pt idx="6">CT</cx:pt>
          <cx:pt idx="7">De</cx:pt>
          <cx:pt idx="8">DC</cx:pt>
          <cx:pt idx="9">FL</cx:pt>
          <cx:pt idx="10">GA</cx:pt>
          <cx:pt idx="11">HI</cx:pt>
          <cx:pt idx="12">ID</cx:pt>
          <cx:pt idx="13">IL</cx:pt>
          <cx:pt idx="14">IN</cx:pt>
          <cx:pt idx="15">IA</cx:pt>
          <cx:pt idx="16">KS</cx:pt>
          <cx:pt idx="17">KY</cx:pt>
          <cx:pt idx="18">LA</cx:pt>
          <cx:pt idx="19">ME</cx:pt>
          <cx:pt idx="20">MD</cx:pt>
          <cx:pt idx="21">MA</cx:pt>
          <cx:pt idx="22">MI</cx:pt>
          <cx:pt idx="23">MN</cx:pt>
          <cx:pt idx="24">MS</cx:pt>
          <cx:pt idx="25">MO</cx:pt>
          <cx:pt idx="26">MT</cx:pt>
          <cx:pt idx="27">NE</cx:pt>
          <cx:pt idx="28">NV</cx:pt>
          <cx:pt idx="29">NH</cx:pt>
          <cx:pt idx="30">NJ</cx:pt>
          <cx:pt idx="31">NM</cx:pt>
          <cx:pt idx="32">NY</cx:pt>
          <cx:pt idx="33">NC</cx:pt>
          <cx:pt idx="34">ND</cx:pt>
          <cx:pt idx="35">OH</cx:pt>
          <cx:pt idx="36">OK</cx:pt>
          <cx:pt idx="37">OR</cx:pt>
          <cx:pt idx="38">PA</cx:pt>
          <cx:pt idx="39">Puerto Rico</cx:pt>
          <cx:pt idx="40">RI</cx:pt>
          <cx:pt idx="41">SC</cx:pt>
          <cx:pt idx="42">SD</cx:pt>
          <cx:pt idx="43">TN</cx:pt>
          <cx:pt idx="44">TX</cx:pt>
          <cx:pt idx="45">UT</cx:pt>
          <cx:pt idx="46">VT</cx:pt>
          <cx:pt idx="47">VA</cx:pt>
          <cx:pt idx="48">WA</cx:pt>
          <cx:pt idx="49">WV</cx:pt>
          <cx:pt idx="50">WI </cx:pt>
          <cx:pt idx="51">WY</cx:pt>
        </cx:lvl>
      </cx:strDim>
    </cx:data>
  </cx:chartData>
  <cx:chart>
    <cx:plotArea>
      <cx:plotAreaRegion>
        <cx:series layoutId="regionMap" uniqueId="{55020F82-E457-4C18-B6E7-26C684FA5E26}">
          <cx:tx>
            <cx:txData>
              <cx:f>Map!$C$3</cx:f>
              <cx:v>PFML Status - Detailed</cx:v>
            </cx:txData>
          </cx:tx>
          <cx:dataLabels>
            <cx:txPr>
              <a:bodyPr spcFirstLastPara="1" vertOverflow="ellipsis" horzOverflow="overflow" wrap="square" lIns="0" tIns="0" rIns="0" bIns="0" anchor="ctr" anchorCtr="1"/>
              <a:lstStyle/>
              <a:p>
                <a:pPr algn="ctr" rtl="0">
                  <a:defRPr sz="600">
                    <a:solidFill>
                      <a:schemeClr val="bg1"/>
                    </a:solidFill>
                  </a:defRPr>
                </a:pPr>
                <a:endParaRPr lang="en-US" sz="600" b="0" i="0" u="none" strike="noStrike" baseline="0">
                  <a:solidFill>
                    <a:schemeClr val="bg1"/>
                  </a:solidFill>
                  <a:latin typeface="Montserrat"/>
                </a:endParaRPr>
              </a:p>
            </cx:txPr>
            <cx:visibility seriesName="0" categoryName="1" value="0"/>
            <cx:separator>, </cx:separator>
            <cx:dataLabel idx="18">
              <cx:txPr>
                <a:bodyPr spcFirstLastPara="1" vertOverflow="ellipsis" horzOverflow="overflow" wrap="square" lIns="0" tIns="0" rIns="0" bIns="0" anchor="ctr" anchorCtr="1"/>
                <a:lstStyle/>
                <a:p>
                  <a:pPr algn="ctr" rtl="0">
                    <a:defRPr>
                      <a:solidFill>
                        <a:schemeClr val="bg2"/>
                      </a:solidFill>
                    </a:defRPr>
                  </a:pPr>
                  <a:r>
                    <a:rPr lang="en-US" sz="600" b="0" i="0" u="none" strike="noStrike" baseline="0">
                      <a:solidFill>
                        <a:schemeClr val="bg2"/>
                      </a:solidFill>
                      <a:latin typeface="Montserrat"/>
                    </a:rPr>
                    <a:t>LA</a:t>
                  </a:r>
                </a:p>
              </cx:txPr>
              <cx:visibility seriesName="0" categoryName="1" value="0"/>
              <cx:separator>, </cx:separator>
            </cx:dataLabel>
            <cx:dataLabel idx="28">
              <cx:txPr>
                <a:bodyPr spcFirstLastPara="1" vertOverflow="ellipsis" horzOverflow="overflow" wrap="square" lIns="0" tIns="0" rIns="0" bIns="0" anchor="ctr" anchorCtr="1"/>
                <a:lstStyle/>
                <a:p>
                  <a:pPr algn="ctr" rtl="0">
                    <a:defRPr>
                      <a:solidFill>
                        <a:schemeClr val="bg2"/>
                      </a:solidFill>
                    </a:defRPr>
                  </a:pPr>
                  <a:r>
                    <a:rPr lang="en-US" sz="600" b="0" i="0" u="none" strike="noStrike" baseline="0">
                      <a:solidFill>
                        <a:schemeClr val="bg2"/>
                      </a:solidFill>
                      <a:latin typeface="Montserrat"/>
                    </a:rPr>
                    <a:t>NV</a:t>
                  </a:r>
                </a:p>
              </cx:txPr>
              <cx:visibility seriesName="0" categoryName="1" value="0"/>
              <cx:separator>, </cx:separator>
            </cx:dataLabel>
            <cx:dataLabel idx="35">
              <cx:txPr>
                <a:bodyPr spcFirstLastPara="1" vertOverflow="ellipsis" horzOverflow="overflow" wrap="square" lIns="0" tIns="0" rIns="0" bIns="0" anchor="ctr" anchorCtr="1"/>
                <a:lstStyle/>
                <a:p>
                  <a:pPr algn="ctr" rtl="0">
                    <a:defRPr>
                      <a:solidFill>
                        <a:schemeClr val="bg2"/>
                      </a:solidFill>
                    </a:defRPr>
                  </a:pPr>
                  <a:r>
                    <a:rPr lang="en-US" sz="600" b="0" i="0" u="none" strike="noStrike" baseline="0">
                      <a:solidFill>
                        <a:schemeClr val="bg2"/>
                      </a:solidFill>
                      <a:latin typeface="Montserrat"/>
                    </a:rPr>
                    <a:t>OH</a:t>
                  </a:r>
                </a:p>
              </cx:txPr>
              <cx:visibility seriesName="0" categoryName="1" value="0"/>
              <cx:separator>, </cx:separator>
            </cx:dataLabel>
            <cx:dataLabel idx="45">
              <cx:txPr>
                <a:bodyPr spcFirstLastPara="1" vertOverflow="ellipsis" horzOverflow="overflow" wrap="square" lIns="0" tIns="0" rIns="0" bIns="0" anchor="ctr" anchorCtr="1"/>
                <a:lstStyle/>
                <a:p>
                  <a:pPr algn="ctr" rtl="0">
                    <a:defRPr>
                      <a:solidFill>
                        <a:schemeClr val="bg2"/>
                      </a:solidFill>
                    </a:defRPr>
                  </a:pPr>
                  <a:r>
                    <a:rPr lang="en-US" sz="600" b="0" i="0" u="none" strike="noStrike" baseline="0">
                      <a:solidFill>
                        <a:schemeClr val="bg2"/>
                      </a:solidFill>
                      <a:latin typeface="Montserrat"/>
                    </a:rPr>
                    <a:t>UT</a:t>
                  </a:r>
                </a:p>
              </cx:txPr>
              <cx:visibility seriesName="0" categoryName="1" value="0"/>
              <cx:separator>, </cx:separator>
            </cx:dataLabel>
            <cx:dataLabel idx="51">
              <cx:txPr>
                <a:bodyPr spcFirstLastPara="1" vertOverflow="ellipsis" horzOverflow="overflow" wrap="square" lIns="0" tIns="0" rIns="0" bIns="0" anchor="ctr" anchorCtr="1"/>
                <a:lstStyle/>
                <a:p>
                  <a:pPr algn="ctr" rtl="0">
                    <a:defRPr>
                      <a:solidFill>
                        <a:schemeClr val="bg2"/>
                      </a:solidFill>
                    </a:defRPr>
                  </a:pPr>
                  <a:r>
                    <a:rPr lang="en-US" sz="600" b="0" i="0" u="none" strike="noStrike" baseline="0">
                      <a:solidFill>
                        <a:schemeClr val="bg2"/>
                      </a:solidFill>
                      <a:latin typeface="Montserrat"/>
                    </a:rPr>
                    <a:t>WY</a:t>
                  </a:r>
                </a:p>
              </cx:txPr>
              <cx:visibility seriesName="0" categoryName="1" value="0"/>
              <cx:separator>, </cx:separator>
            </cx:dataLabel>
          </cx:dataLabels>
          <cx:dataId val="0"/>
          <cx:layoutPr>
            <cx:geography cultureLanguage="en-US" cultureRegion="US" attribution="Powered by Bing">
              <cx:geoCache provider="{E9337A44-BEBE-4D9F-B70C-5C5E7DAFC167}">
                <cx:binary>1H1rc9u4su1fSeXzpYcgSBA4dWZXDSn5GTsv5zH7C0txHL4JEuD7198Fy0psxvHsePvWLXmmZsqS
IKJ7obtXdwPw/16N/3NVXG/Ui7EsKv0/V+OfL5O2rf/njz/0VXJdbvRBmV4pqeW39uBKln/Ib9/S
q+s/vqrNkFbxH45N3D+uko1qr8eX//pffFt8LV/Jq02byuptd62md9e6K1r9yHsPvvVi87VMq1Wq
W5VeteTPlycXL19cV23aTpdTff3ny3vvv3zxx/JbfnriiwKTaruvGEvFgSBC+MIWtz8vXxSyim/f
tjg7cDjhNhOeffPj7p59sSkx/qT6mm6qze7FhyZ0M53N16/qWmvIcvP/OwPvzX4r3JXsqtboK4bq
/nz5oUrb668v3reb9lq/fJFqGW4/EEojwof3NzL/cV/j//rfxQvQwuKVO6AsVfZPb/2ESfjXYyr4
TUz8A8dzGQMwW52T+5gQIg4Y8R2fuIDO/OyevcUk3BTpN6mq9Amw3B27QMaIuIfIvHlGZFz7gAsA
w7e42PYCGd8/4JRz4fu35sTvI/Pmuqr0VPSbJ2Fzf/QCHSPmHqLz16udhh5yHb9pN86Bz5jrOI5/
32DgxLhrU+rYztZeFgbzV7H5sik3j83kYSf2feACDCPVHoJxfPKYCn4PjBsfZXPfpuw+GMTzDjzH
dx3bdm/MCDa0jWZb73W8GTZpunvtoVXxMBa7cQsojEx7CMVfZ49p4PegYO4BcV3Xt51br4QYfjfG
E885cHzBXUZ+NgydP80ubsYtsDBC7SEW53Ctz8W3XOcAkZv6rk8fjO0+OWC2B1/F4cPumsX5RuvN
VdLp67YFCfr1fB62jsXwBTBGwj0EZnX9mCJ+z0hAhG24K+ZQ73uMuGskvnfgMs5cSvj2fW/37K3b
Wl0XcFzq0Rk9DM2PkQtUVuu9ROWvf+8085Dz/k1U3ANHUAcpiLvV+iKyEwJ7Ya4nmMceCiZ/qXSW
T0lPvg9cYGKE20NL+XTy4vlAcd0DRoXwKNsljffjCRcHPnWE54lbH0d3z96ayqdUX8lKp9Xu5YfW
ycO2cmfoAphP+xnnz5C8/tqX/6ax8AOXu75j0o+dMdx1YYIfUG4jmd+5uEWIOdtUevOE2LIbt0DE
iLaHpvLXu2dExEW+iGyRktuggnzwHiLOgUsFGLF3m1EugspfKn8iJj9GLlAx4u0hKheIhc9lJy4x
CQihvr+NGbazQEUccGLDjnZ5/gKVi+svavMkXvxj5AIVI94eohK+fj5UKD+Awj3PNpmh+UFeeNdW
iI280fU5ZYtwEspCqs1X+dhUHo4mP0Yu4DBy7SMcl4/p4PeCiTES3yMepbeF3wUcPootlIOYOQvr
CGVVXV+16VXXPjabXyFyZ/ASFEi3h6CswsfU8HugGBuxYQOELlJ4FB5twhzB6G12gvfvZo+77sEL
+e0FVn1XfnlKcfjhb1nAZOTdQ5gOn7EQ6fADD/SX2O5tWF8EGI6wz33qOvxhgnwIh5Z+3ewg/M/p
8feBC0yMcHuIyRHKEs8V9KlzwFz4K1eQB8MLpweokaEwY99itogyR9dSxU8xmu8DF5gY4fYAk8en
eBede5/8/TYkil6eDwC26ED7d4O/QHWGmNAvbusAC/+2aBH+eloPh53F8HuS7Ef/8WT1fKaC/B5h
BAR4115cZC2EoACA5N7n9iL2n3zdJE/gYbfDFgZiRNpDJD5cPh8SKEpSFItRlbwlYYtAclP+8jk6
XgxdlrsB/0O7SXav/OfxYztqgYMRaA9xOHnGgI6+L4E1uMhOtmXIhUWg4kVczqjHfxSP76JxUhRp
JVP9+4j8GLlAxYi3h6icP+PeFZcdUIRzVFBuQ/YiRRHoewlQLNSPd4rfFiDPU2QZWrZPYFh3hi4A
MZLtISAnz8ix0NyyfZchjG87u/YyitMD48cYiPE2yi+c1okcngDJdtQCDSPWHqJx+Xm3Uh9y2r+Z
LBJ0rCh3OXmY8YJTUeyJQLX4dlcEnNpdp3V5PT6lGnw7bIGHEWwP8Xh9vNPJf48HgoiLUi9c1sMc
F1khtg0hhji3u7oWzfjXSfoEbrUdtUDDiLWHaJz9/XxoUN8UgamDpu79VIN72PGIDorrsm2sd3cP
3QaPM9hId5VPu1cfWhgPZxk/Ri7gMHLtIRyvnjF0UPtAoOhuM+xB2f7cR0UQdFIImC7/sYflrrN6
JbtUP20n6p2hC1yMgHuIyzmaCVvdPLQ2fy+IuB44lumw3+kZ3k3MmThwCCMu4v6D1nK+Savrx6bz
sKncDlvgYQTbQzzenTymgN/EA/sdHI7m+m2dVyy8F/YPeYRjvzb2RNz8LMpY7xLsmX5xootN9fWx
WT0My/3RC3SMmHuIzvnqMT38HjqmPm+iiifuey+fIbQT7GTZla8WqJxv1PQ0RH6MXKBhxNpHNJ7T
VtB9x0Y7gX7J1hYWtoJIj114OPtgTkCYn0U6cp5eJWm8ecI2lR8jl6jsp41cPmPWTj1sxkbGYcNL
3fwsalrYrE1dw8vc2+78wlYusYceJ0munxBV7gxd4GIE3Edref+Mvgvph4MdkN9LWAsfhhoXNtk5
aM/f9ud/shatU/xb1+ljk3o4sJybkbvBC2zOIeQ+YoM9BM/FwhBXKPOxSci9TeUXNiPQUPR9tEd2
tOABbGSnngjMduQSlf3cInF++XyouGi6Y3sEEWga3vzAU93lxsSGybgecZhp19/NVs5l1T7p1Nz3
gUs0INYe2sjFx51e/vtMxfRKPOYiU3m4Rk8IgwPzsLH+NvCQ3bO3ef3Fdb95Ss99N26BiBFtHxFB
Zei5vJZLDxj3kNDvthAt7MPkKqa3hbOn35nAXSu5uB5eHG/KWifpU/bVL4Yv8YGg+4jP6TPig64W
hfI9+nBU8dHmBR3AweYtPRYLL2YUfHqt9PX02JweDvh3xy6RgYj7iMz5Y1r4zTzSPXAdbFAldzjw
/cjCDojNAR7/yYsNL86vx/TqCaVig8lu7BITCLePmPz9fJiguYX83XHNMdKHoj0OCIEd2/B3t5Ww
BQcz2v1bqvyxGf3aVrYjl6hAvH1EJXxMB79pKdgUTLEV5XvUXxwQ8tGZ5wj6jN1mk0tUpGqTF+FG
SXToN4/N6xfYLMYvEYKo+4jQ6jFN/B5CYMlopVB4KpwZuvlZsmT0xZg55LULM7tn3/KyGw2vNvmT
+vUX90Yv0YGYe4jO62c8G4xqjMcpALrdYLTcdS/QJkOgsW0fZbJb9O5ytNd5gS1fTzk7/2PkAhUj
3h6i8gZXvLTyxbt/CL3GeP4f3kPy+t3Oev77jAr8XcBzYl/TbSdULCzXsQ9wcokQuiAhr9V1LJ9Q
Nt2NWy4IyLSHC+L9czpREEIKZoF8aWuFizAHAn/gUBu7odiCpL+XHQLcU93n/dELXIyA+4jLc9IP
mIiNro6z22OzSHG5uTAGW8qxUXOL24J+bPX7dPqxHL9EaD/px8fLZ3RiLvakeQ7+WUCDA0yMOUww
pFE3P97uoVve8fFalSjT7V58yJ0+TAm/D1yAYaTaQ3P5+NdjKvg9Lmg23RCHCxSztzpfdOR8fmAu
V3LprmO3xCTFGYwn3Z308fvIJSoQbw9R+fSMqBiGjiDu+fwXweUmzuP0zK79sAj3nzao0FVx+5SQ
f3fsAhkj4j4i88w1B7SlHfaL8+M4pQwGhst9wN63BrWz1a0P+zRJXB0Y7178z33Y94FLTPaz4vAJ
xfjnqmqjF4c7xmAs2M9x87OgYgj5DKU71OZuq6qIO3czpk/Xun3xwx39eloPR5fF8CU+EPT/h838
OqP5fvnkatNu1je3Vt65XPHxd280gFs0F0Mfg3KrzpOvf750KCGA5vttmOZL7gFxtwT907DrjW7/
fGn5ht85iFY4GohdPagzvXwxAEDzFjJnvMLRNMclZzfHoCtTbPjzJY5Og6v7OJfjCQdtWdd9+UIb
Go7rNrFBCF+HMqFAJ53gzO73q0LfyGJC1vRdI7e/v6i68o1Mq1ZjNIVA9fZzRkTPFbgrCn1hHHPg
uFINV3vg/avNO9g8Pk7+j9OoqqSdp45Fb6U0rBRt13iKys+SqPfORls1/fvY09GptNOkO+nxoLdJ
bfXlUZ6RKQ+V6osySHKRhn7U0SDqVBY49RiHcRy56VvRa/vIzysaxKLJwnm0hos4JwldkSmKLken
8j6zqt8UZApjfNVl30Te+zaX81utxKWs4ywsqjp3A8mKSAce8XWgaDafd4PrVQHPOHmnmaRBW7f2
Z5GTjAWWlTrvqmrIT7Xq27UseRqyGgMH5ltrJEnjRTlKvSIWIe+i2bHWpbbEN+0oaQe1pOMQ9OWs
TuI+K1Xgjnm9oT1p1/OgRTi7OgtuFJXPDV8pP/kC/NPQsjRGD6RXJ16uZn5kHIAMs7I7mfPMDX3a
YaD2Bu2snKqesoCVohSf+mxu4rAquP3ZL9v5nNW9CD1HzMelPc7H7aDVSW91eDrhwxBUmTUd6rQV
4ZBK2gVJK5QXuGnq5MGg6XysMt6VK6eOrb+7jnrveZuVZcA6Sl4proV9NHik+Djlhc9XfdyRz6rk
Vhrko41vK8pkfM3rwvo2J4MIR9pEp3kyJl+tQo8Xtcf50c38tJkVVraaggz/PXGKFmBU5dyHPvOr
4dBWXXXUdVMfSl7Ph6mEkjWf2nU1910S+G3qvIo56VgSdG2eD6+YEyXJcVSQfD5muMqWHiaen6dH
dKZSBlk0W0Flyfx0duVJr9zWCdqs7w7bNHY+15bN2SGpJ24fYanMx11bYi3wOj/NOq1XeHoaCq29
dO36nvdelnPxUVm0eJ/Uavrc1Il+xSsqLrO554cJdRRbNWVDTyuvi8+ixk0+ZVNNg0JM3plVA2zO
spwFeeulYS8hZDZ71tqbHV0d4QiYG+Re0w4BEy0Lxqye/56rYTrirhZHReHQbwOjQx1GqixlQOg8
JqvYydL8UGR2m1zkhcR3ia6oD5lkzuCELu2BcNAr6WfrNs71u6gU03k6D3lIZZ6u5taOzktWpmPY
xwM/Iq0gh6pI6Mei4/lRyUdLBjlLRLEa27TkRzmx9ftWup+9tuhelZ79qeLjlIVT3wxJkHWzNa/7
vDgv42huQ00YO0z5HIW4PqgOOzuvTuMI27SCtOPq9TwX8o1mc/lWW5QdDtNUvvFSl5x2cSUC4jTx
uvSZezz7rF07wp1PE7fJiyB3BhoOhUc/jITZgVdOfAwixWCo49AFrs5hGE6VYlENUX5Ytf24dmTr
FoEdZXPYDdo6amqqzzsqstcjp/lZZQ3em9aLnXWf9C0+6Gu7C+KyiLKAW8J9VYgm7VbDaPuf+9lK
zyNC4qtJZRlcvDxRE6Cfa5GvKlS1hiAjMsmCKaOsCm2M2cyNgNFbmRqr41iWzftG2HW2HnqSrLuk
p2lg5dX8YfQmez1nTXLR01qdznYtP1rMm46cBtcsrulkyTZQcW1b62qaSR30ReuunKTSa9pVHoEp
ewMJumKwVz1j09kQ1fJtMs76k4D89MSN5jE7qUvp6xWbY3XaRVkSWhPr5iAfeN4GZeWlkL/punBO
fElCv6pVqAonuWR+bM/hWKg8dFSZnfVtlk9hr9IksDOHpQFltQ6V6MejxI6rcJjKjZztZq3SyTmR
UeNfyKmzLvO8gPPvnGQ+FMOYUTyiaOtw5rN6o3ien/pVz1dygDN3WA+vpFkX/X3jWZq8jb6JscxP
CwkLdchM7K0V1dil9H6c4aPUUPIVs2y41d6RPbzGhAijJKuOxhjuua4Kx4U5DM474pkHtYkaV5Wj
MZOiz+fzwR76OkgGS1QXiPbThVa5nFZSzu1ad9V8rjjxUE3+UXK9F2SvZD2pNE5ur+T+/uu/LmWJ
f2/KtD9eNDd6//gNOzy3V4E/+imc/TdEXC8/ZOjS9+/6cTG1oSjfq8ML0rO9PPwXjOjRN/8zumTO
5D3GlnDV7Z0rjwz72I64JUqIhQfCdzjSd+ypxaEaZPZbooTrLtEAAhkWKMIIXFGCKvItUcIGEOqi
ueD6Lnp0uGwG1bFbouThLeNpOY6oYXuVgx1UO9nvYQh2+BBRQoZ6hyeZ6RCHeC5OKiCJRT8DD7rL
k7jfT2XZ2e51Ys919q0o54jaq2FwrKZdtW3mTB+zApeiH+qJFmWo9eR5V2NU1NUrIj3ZOIe15ZZR
kDccQSyoRGRHScALxNYPyi6tbAqVW7OZBWk0xr0V9rRv3D6kRTfNdJUijDmvQRlrXwWxXVvDh6Tt
IrUusi5u+cqdROo0wdzZHj+iOk4bLxjTzBMqLIbR4tFh1We6TsNJJ1Floer3nfY+oB1iWOIPFonm
G46d4RQHDp4xD1tvl9qRmhHZ6tm7rvXQiyIoYz8p8kCBE+fnIvYEHjmStCq/NQwu5NLcQYepOUmn
IE9Fhnj88PiUnJ+mhEI3wUFSnKg2d9qAJ98DzM+csZRaxV9JYXv5ee2mseEOXaPTo8Ri6ZAHpZ8m
JAvypOZdkGdjnftBBkedb+Sop6YJ/M6zstPCBoVN1nMUz91qLkZAsW7bOZk/JopF1rhmc96wi3lG
SE3WpXC11wR2rDtfBI8LBdp/V83IEswaNLeKYc8gtj1hE+fdRRgl+ZhaeVFd2wMc/XuvSi35DpFN
zm8efxAsavEgJCuui0sxcWcGx/PuP2gqykbMbIy+mo3WhK7rIspdO3BsWPhI/cx9PWjp0SSYmFdY
bViT2O/f5alXZd8enwnSo+VMcJ6R2gRNRh+1VqOSO/kJofFkizFjX3vNFbvwQJtbBM7SQgJ9GoNy
eOwflGwWxp21DCXDmeDiCopFiMquv1Cyk1ZFXqee83UksU7da2cq/CQ5ieoOayGWjRG7QJjtxPpx
UcnPsgqCvSGceQ5Ujy1t92XNpCT50DvlV124XukfpyKqPhROC2MOWz+O4vr1KObILl/JVFXMXnt9
ks8fM+3X4KZlAc8RIX6DGb7NMoa0Mkz6yile5X2s+HSMfMktFXa1PWb6Py1JXOLJzS1fPkpJWDOL
OVsktnxZ+PSq6BqF0NpMyA3zoAdVnIZ/QObnZ2Hh43JjZjvYVIa+4n39UFUgI8xyfTXaouNzkPkF
799FjpViSTwu1k+LACmxJ3BRFlYCcuylQyMi587o2NVVNbUKylWWyLNvPZks77OUJdLNVVT2so3+
4bnkZxmRkaNeh2s2HdMUWrityCL2WCvP+oJ8gjhzKHwv7XTo8zpRdkho4ejiGGaS+5spKeJRrhql
lKjD0hqd/jIt50FVQcLHuf0SVyQTh7RiznQGau1qvvoHLfHlksUEfRQQALwwV7ktl6wXD7UqOyW/
JDx1YIoZMrwZmcCogM882fHUHwlda3Zh0SjF+tCV6yIYVGya4CxF7sbTFbAss29Mm71RCH9uPiP9
Jq7Mvm0dsBvV8C7e2MXss46FiNqwL/0coIM0a6BTqZYhDFeU9EAkKSPjoi2dJHigM40FfxsldTv+
PU+GQgTNOEfQhZNlFE7enlPWZIeO23hYsU0ypOObmrlZec2GjqQkoG2k5zdY0ML7XKUVLE7NMsMc
SZ2JqgtIhRw617LOqnXHxmL+OLfU7y971bD+nc7wyhAkVQabCJKESWDmJOOAR5c0ScG7M1pbcCoR
x3fQQNpZlsSHU1Kxygv0kDn4JCNphI+kzNclO/L6MWnftoNfIphNzZjBBWvlZvG0zmKBR1vpIPDx
mQ7maVY81eyCijxt/m546vXHkds36XnhVnw6Gogeq7OksabutBu7EWtp5JGx5bRPyXTGe50gWNpR
a2JmwyMHTqTmTaudULqozOTHtwJ4WZtA1AqH1Fm2su3IgkI9u8Ly02NsHGZR+rZVrhsdMfwv9eup
zEJd55nafUdTN5Za0zTy0iTEkpPDGNBk9qCDjqYTHj3WCRzxRCVkirdadVE/gOY8Xnf4wDC0SX5a
FaqzipAkwjyRWj5Y21RHDGqpJ7+BeHBdZrlI0SJq0VxWWDRZxLLyXdV60vcPM4prWVlQe5kDm+or
IbBqYkcVwIyOyPq+obhHIv+wjduc01PLHdPpqinHHjqUY5/h+dgcy0n0nhc4uJytZr/jxXASoeCV
p2E8oyfCVxkZKd6bGNgihMhEzcbzhkZ9Fa+lpQzuvtPDC6zVTHsII53IrF9FGxe/xZw2tD8Vunfx
LXKSLkyhy7AvIwPyrQ9vrJAzY0oTpMeLQ5eZubgiwcHdkPk+THDiTY6VQmec5D3u0fHE9LIy5Ya3
Rb2dpxfa5Vj/aefil1DQyce0MlcYHTd9CQ12yNihzpn7Zs0VoIDucdaOLvQT28wsUUOt+8uaV/hv
Q3gBA/azFr4B1HEGy3CHFHY+qQn5YzAnOYhY1lBlTNoV5ksVKqJAwtPgjRXqfYT2l36aO9BCIv1a
T8f9aOusPO8L069aN0orzG8GFzOrmqapald1LmbiHY+88Ea1yuxLkXip6FcENyMbz5QUSTYfMts6
9HIR1/SwzafYtVdY2wXKNL1dz2+8aRqx/LnmDnPXohyKqULoGyS7wAmCPldBYrdFY4csymj6WpIk
RekSXN0gjHLGZJNDVHl1b52k2i7SKRhV00qNlFxrazjLI+1jjpGlgU3j8lR6uOaXVBCmijLUZ9+L
sonc6gJ/bEqMPGR26g7FGo4Y7mbd0jibmjCuOylE0IG3j30QOaxFeY1mnRfHAc/hZtnVPHiWmxhn
O0FmkY35jBKAQr0viV/lMumIf9GOQpvFk2bGpfjtMDX1YY7aLX6zu1FjDUU0bfL4TM5yxnuN03eK
XMwehavUTQUtrcoceFTBaFukay70wBy43KxqOqBUEVzomqzlVA74LtHYxgt2UD5Wrp3WUdsf2m09
4JNIYVDtCVoVGb+U2305vhVtZhhh4nYx3FPtjgz6axML3qGHFmELxGk1FlTfKDrJE6DfoIjHpxgr
nRd6xsST0erwaJcUI+YPd4lw1E+1jyhfRl4Ny+NuYYJs23YNluPIvFRaCMpqgn+YeGK5r0d7UnUc
wEV57nHdtBVE4lJJFcylY9iKbQ35dFXyBtnIbR4Cr2+UM8iGSnGUK3hVsY6TbKDWSZfNs6oDzmm8
aqKhitau3UXN+6gZIXwqEfyndT8NPmbsZ4MFLcky8WHYqN2BTh/ztDMavF3WZTqY9yZXUizcOR0N
cWbSMu5eWxxBi1hYlXRNfSXUEID1xjbs04pTWK7LI89HTSohfn3hpHC7Ky1y1VqBP5OJ/duqhkK9
t8uxuBSOIzKsIdWkzSmr6j5HDbPv6qu6RIw5U3FpuecRZkpxD2ydNv9O4XPnw9yvZPHVzYpZvSsl
K/E301ABGl7PwipQVLeKVp7V1BtqU/GvhFeHjUtd3R0Og8f7C9Uk0ShRULdL8ooWCKvriLc9CRtg
pODkR97MGaIwKsdjGI95b0jqrIapCFx/KhwR1Mqa2r+FQzr3PSvayY3DrHHz0QpE4UyRDGoB+SOs
0yhuT9oEkawI/bkY5nkl0mK21WHkzIM8G2EcXcDaHOUnm9SHvfBjuvJA0ObLOHMSicDHWv9UT1PH
A4pKNgkn7AmXU8DiVouVJR0/C7Gh0lFh7BXxMf4eSLtqpD3MZ5GobPuIDCRxDqN6JFUbtH4xp2ES
Uc96U+eydD90ulGZPLJrf6qbtZD2OF6O7Ujbc0u3lfXOtVw9f2wrrOrAU4ypD7Pfx5UMipb5qj7i
oxfPY2D3fs1WYpyL/ChK22w8nKXLUbEWuaROEvpq1g3/QsqMV18Tp5b9uMpZOzXXIvMoyo6dX0s/
cKj2WvuojarG46sut72CHUWllbMLQXwrz496VoPWJtcJavCoW6NjkHeOXBGvnWa2ZrSlVnyhHAiT
vbll3/ZURIy8G+JSSlSLZWoCal3SsvY+DJNX1+6qjgYV9eBTdgyOMvW+BzYW2QMMRo2T4ZqVpTIw
KEXH3oQVAUcC4264oY8KARzmkLjMeDjUxw3DTK0pItFhNhVDXBjB6oGfoXtjgZJ6SYNu0bmXlBmi
TFuhBD0fTb6P7zzsPGnYH9O5yRz8jMyY7eT2ZSGOuqZM2Wev0viDB0ektvxcHMVWi1pD3TUe3KSn
NZg9zy1o6QiNZbDgwQZ3s0IxDTV8WcZTEzQia4gGxPBSe/a6JxWb6TE2nhWgRJWDc4jWSdmVNgQF
L+GoN3leqYxDLAsHMXrAJl9Qk2ESLRRUV76JnLwZRsxUxYmPZ3f+7Mv5fe96Dd6TkRjxZXYmI9iS
9qTC/LXIjJ/MXb/AR5yMCMyoimpN1EYoYfiqiHp4G6ftFPsyDE0lD5mT+dWrWGY9wmJb14ZLVbVv
KEsiWqMj7BxhLfnWWXrKxWooSN8VAeIh6gaBX0cjdCts5UH98OGToUg35R6mSxOlbiOYSyT0mEvb
VCwY6tWYPaGRBUXWsZsJeTSlJZKOorOgWLiZzMyg01aC5bPTxNzAhIKupjMYqV8l+EZZtqx0Vzmp
Jl4EIERmKaY2eMA7rxwj73OhCGpPWxgRMAn5iPSvay95E42QmGYVAUad7n2iLqo474fkzTxkdiT+
7nPfy/LjpGZxOZzgdijWX84+zosmAZlrU3xSquvT5KS2K0Mq7DZDTygYnMnkxJw1WCwl6nVkDNPB
Vn67cnMHLCV2IsPme1kr5R3bdax7/mZuE0emr1jk25jPNLvGDihVNkTtc5DMy0K7xkTQGjMFrypr
8IGodw1RIwVS47QhZoHRqEsb56hx/AI8O95G16TvYwTNTg4gqiGlNVggo8rwzZaZ9RgVmelC2NBA
9i2a/Qq/4HXzabASNb8ZCu4jXJIE83LCJPENNcxZFxsyT2sz2615oC0HXIpukABVaTi+8hUdaR//
u+dDnKpjNJFzH1bdYC0UYTqBE2SHrnLN2i0qR1Tn5UDivl3FhUaP8hRfUFKQ2kFOwLZD9xvPqmYF
Eey6T00NhhhqLXqJlC9GN1htetWltAx03tUtnMs0uPSVO5A2r4LIc7DOStsxSWBWe8jYbDIaQLQr
QC+ReALndvLm6YwODvInNJinsT8aHdrkmz4hI5QSbZmPju0eXENLriBtOoocxOA2I+ZzJUAMxji2
kX1VcUPxW4ycRa0ny7LGK9p3zfzGtnrbDmlSJ0hH+kTF2jrmrKbdJZsL2lmhNRDo30qESbp9xg0L
UyMxSb4vlCHyMbrm/WWkoxiotSUKunI1cmsWYap6rwJHEZ6cP0LrxuPOpEHOe9L4dTVokz9gOTEP
j0dpL5qNq6zhk9lx7Xtjm6wrf8TSPyacJEhVcg4etTW9qkd3cw4KqxRVGUyNLHSzavtem4VRDaYs
ZkV0MkvSt/lQvbbdcawaKGQ2GbcnrBaKHIhvTBzZclyfM5a7IK/TkMVHUVKN3Vs2+rM+4d1IimOO
LQJaIbBZLvgBHdserpMVucTXCLdV8FVZUxkm6lQOvHg4bLPGMY9zWGmT9QROCoS/Y6FGQc4p1iLu
TRa4TSyKaDaTlvM4THEIK5vSOmj5jIzX7XmGhY4kycbqH5KqAqQp6czUu2pEJFyPSRe17doaKzc/
92sUR/DBecKKmhzsVWiCFjBaSTjmOk2rgFmpntEZSGiVb6gcTYY+bT2HGLUhuiXJzap8vGr0QM0I
f9BE4G/7YHML9p4tSoZ8lHyIRDF8GaPW5Jl9YhWJt7LcqSlEoDsFef/hkcuqGspU+KOanmvKeeZu
Nud+5XCqq4rbLWu/eGww3Zvt0ii4ZWqVj0v386N8c8sY9vWgYYTW1KJI6SRxPfeoTnxJ3cj4J4m/
CNaDFMJZw3c9/qybauDdWjU2haPwSnFjEDb3/9yV0jbRxVDk9MtIyw6JTJeUuBcl9Fo3gRkmqiSI
hTOTcBpd5XoaRZS+aHgR1q2DvBtVCNPZEEh5je/Zeubb3kelYpMiVL6nERP8/8vdmTXHiXRb+xcR
ASQkcEsNKo22rKHbuiGstptknsdff55Uqb/XKr1Hij6X340rNFhADjv3XnuthWwmvvr49t8NlVZC
kthapqAch870dlbmNiro3Xou7xq2Zu6DA0qXhRyulFAfX+rdmoMwjMurK+kE2RjtnswKaVRilyRQ
PwLli2E5RIufTo/W6uktIiMYE58tudMWihbfIk23Xa7p4q98csW26YQf0yv4UTtKx6h+ZrN9HRIi
+7fYDvSZFQXk+yQTC1//ym3PbL8Q7Qr3/ONnPx1mTV3nVQK6q8p2Q/X7dpinsp/HKYjFE5gEpeOi
FCiVX3q6nP/4SqejDEXe5GkFfDaPtuspeJ2RGPrCSq2noay87Lqvc12aJymV2mFUts4aP77gW/Ya
DRre2wbsTJPXpcMHfPT20frUXwkmS/vUlvSJ1K4VkQ5zBMWFeY3aJp+tEIumRQUbL3MVJ+PHN6CZ
eG+6RaRaOKCacJ8hP/Pop5HFiVVu1V751Chzicsdvaw124F6qCA9O6YtY6t0aozzhI7fr6C44fYa
8ipkX3IuTMfBKVJXQzxA/wu7uHICQbWw5n7JkdBlU+V3W1/0hj+FiZX1RGtvgvYAtLEM1VhtVWSy
8UOEkhp/7b0B8Mia2nmCOJQB0e18knm7P09oLfvrtsoMnVt1Y6fTLqO1PaqYLmn0cS7rhNzG64Q+
4uu6rbkt7wjQd6T2RM0ss3XSlPr9S8ZnQziC0JQWKZHE7GJIbhs/TluQSXucRw2ylBmw7MfD/27B
8RZYx8Qv2A80W/N0aQ9UFsow1+V7pRpBzhrXvS6BgrXXGcArZP3xJfVu+T3k6lCL9xQ9Gh8ugKcZ
B783JOk5LX3T+dP3IJYaYxySQGbXLizPzLgxO5M7CJ08GCiiZivSSaGRF/puPr6N0ycXQjomkZN3
fPOP/9L+/q0vWsqmnJhL9T2DWFdcJEXbFw92Ntntld31mFX9myafIDnzBEiR1G7AjnuyyLFjjhNV
d93T2NTp+uimnl4WaQo7pvzkufSbln8fX/4679BEKSBho1KUmifZQQwxK8/L0X4ou970txHwZR/v
Y2BUKt0knTgdQhreBR8egA3rckbf/Uix5rZ+WAPrAsFQ8uj+fT2JnDzUWh2dqCcxFYryCAJ/qSpV
GtaaDQ0D+L2s2ISjLzVMnBV0R+5HwxI8nJG5nEVxbOhOkTUWOl5TEGRzc24YxNF8X1Zm7GB+8C/G
mzGA4ytM9ilveX3fCHbduA8KOcwPQ5HqkzmqaFVkoTFVVM4fX0qcrGc9pwQvCeECnSZx9GQ9T1UN
pmo50b3vVC/XGlyg02yEn8XRRKgnBB177zkkHUahnEuNkr5+1Y6DRgiMyWRwXcfTeCa1YE2ks4su
AlEwsnQw1quOrQrXM6mLbDpboMKyd7IyojxOVoLauH9t/NEt0k0kI4eHRsPEN1d+NlaFnvDVTbmK
8dKJ947QxGiBgPZbw1V6JlOLrGUKvZHAX237NtHA8msLjR3J2k3peXDuRREohwgXq5iAQD4eUv/t
meB5OJl6vCkcwhJuQfCrT5ZwwxOMvllHf+Wj8P5M29K19zbt0YPM/NoB41f9Pnbm4HLxkzza1k5U
Hgo7yx/HODHHsPRhzgZdLMLAWPwulKpvHiLq1+5rPnej2ih/tA9JkN4WtNr+Gmunq0PZGmrZ0MuR
X0Y3qi6VmXTXnEhqpVpXY7Y1IMX9sdJHHi+idkrdsM55U9QW1DB7NFajpzjIZzVtuqD96nAqZXsn
N8S1t7Tjtq+XZkdPPH9UUBMuYLDSJUjrHjivyiZaeL2VP8EDcC+XOYZKPKyNaW3hPXr3Nufzj1pV
lqt5nQoII+66Mzsty/sJQvRjIoSCB2UaTrk1wO2+Z0PQ/cyNur2TDiZ+YFPDIZ2HdE+bYKk30Nzl
vJmnIDHCwSnGi7ysdv0UjAA2Kk3/GDByADWPhmzbT211v6YDkJhjGQq0z3A2pjRvnX4xn+2l754s
b3Ue1OAOGzXL4jLzOgjCyZIcKYFw8P47e+zdgiD90uw0MhX6Qe/IY4PbBVXmtMXPpiyp50ReZ/O+
EBZ8sI+X3gsv4T+nE0uPeoq312uvXf1ag9PaaraLzB6hq/y0poqlJGyiaFhRByTbWeXet9Iuom9J
Fxl1aOZuUG/FWCf52Zi4cjvnPWwoOGzySyvb4KI0Gu+BY6gjfRjy/rEoONPtvizq0O4t59Yc0/Lv
YhD+VQlqeTvai/1HkFK+hVZlmfUmzuIvogiYXsMrJKBGRovKmgLwpjZYfqZV3IOwD+3eil3zhzn3
YrNSV/2rFOFlRF5GnzTNQUtxSmWqgN68xo3Ln+yV+WtgR2W2k3nVw75vTfnw8fi/DabHi6EV1V4U
uIJyybfJQbQ6pNVtUP6UplfAz5rNe6sE2w6LIrseHTFQe0MavqU962Wf5MInJDwurtMA0iAWgOCM
Pk0JLMPrZsdf1p/OoFeZSoQ6E1WaH+Z1/lFaQf5dGMG8HeyYpkfTGvLglItbbj8eAldHtzdL0NNk
Tc0HQVTCMX5yoFhZVNA+UN7PeKBxAJzWZuHsu16w7eiS9NvRKeYDQod5CBOjLuj2VMWhAre6Hms5
9mHuxcaX1Yqdg1gXgLM2Cp6KBDx902bGdbKU3tUilrNSFOIeDDT/UhmszlDSGFs2az/TdkmrLtp4
deB9I20cq/3kJH8vMk1uhFcnZxlI8SGJq/pLAfe931ZRNzwvuRoeTNfObo3S54CQszXthd3DQhdQ
gO+nPFDpRjUmD6BmKwjHPqYF4KUNrGuPM/HOcQ3/KlGL84cFqh2FNB3c+ZP9rcfudGx5Bxk5qKSa
5f1Kb9fXACTMvHvRzyZx3BujEeljnYhl2WZNad5YE7XEJ1e03hJfWVUY4GrWLXwkAQXPOakeLdPO
24Kj81dap84FsJlRoPFZjEuAynRPI6In0rtx+7MWZv6YxHN/lSSBeWuMgdh/vLTer3BtxgstC3KU
5P2rp9FN2PTasnnKfvkopLwwmIL0GR7BQl8Ky1eydu/n2g3RuSyN52VMpxJ+4lgX/4ch8TXJlQ2O
Np/q8+0swMXpim718l9RIZdhKzu1fJXroPKrJJf93lzH4B5d1bBfpIp2dRDN35XfjvVBdat1/8mY
/Jcl4TsavWRxQow75YSuxTCN1Zylv2LPlHeNtLpvdm4YWw/o8JIjZrgZ8qa/qJ2yOM9nYV33pceZ
4OX9/DXxlA/ltZzGq8QYxN9wsxs39Jsku/v4LuX7oECRQPDFedyDQ31K44TI73Z+zCTFM60hEJcq
eqraVY3IbBY3bEw7A5sqqigPexeUd5sq6TJecbIF4QqCDa3qQm3bSnp/Jn0+atCe5kdpdOo6k0l3
aISYb+Sg4vPY9WLEYl5gT2G3WLYCmzaLIWwtv9r4xerWZwYLep9mvXEdSAtZASCUcfUyjcs8kYik
blLv44m8a1NZSXZV0KCnFhDFGId5k5eQgaaU7jvt6kd3BFQgi+zuensuz1WRizZsPYhOxBAafRsJ
XvtVBElJsxyK50wvmo5gL/M83nSwVq6nGmVSWCW1hBHt25V1Dq1oas9MGdt/9G2V/DmUU/+3k9gJ
IN2YRp9Blta7Y8tDHyxctjicaYrKkwU9FtFSBI0z/AL1buIHTje324AkLuHQmeMN0o2MnlK3Sn/r
t271t1pNLwvXyK6nM+FV3aMb5PGV6U3Zg906Ax0SToF9m7Y5myFOvY3T0O49bsNXIejXY9g7ihl/
Vzr8Lnz4/1ln8UaE+48A+EWWqjGo/1dNvhOlnryJ8Dddqv5/r2ILKdFaACEAnBDGCKRElf+ILXBY
wBcQ0033KMP4TWxBBSekAHLTL+19VVpYSFKFDSMdaNXDy5aS/t8oLcSbM+6otIAgCBMavrd+QfDb
6JpbFEzWlLm/4M1pjMuuHY0+HftsrjvU2Q/HaN1uXzZLtzhbtp2r5o1RRSaM11b3xSt7zrwLeF1E
5ywwyuYwBUXeXeduURtLWGWzWz+7GYwGyJFS5siFYs5B65c3I2v6lqvZy3/4vksJR5ZBbyqWiS4X
SaM7bsWp3bb4oiyzn0o6hG6b1WE1uUVxZXlLwy3HRQHQahcCWpzRjRX/57cpfV36v+t2T0ASIAF8
BANXQhNn+t4h555VJAPVtP8LtIsu7KEvnNw55M7Ytd5h7WKomvRM6zz5OzejxI4+O4jtkznilU/w
621sNgQzxc28naM1FX4nTZn8TK1Mt3D6SmhafBAgh0lhV0wxFIhW9TFwpOEYa11+pf2pMVnLWeUk
LnqJ0i0LKwIrVDFeVtHws4/H6O3B6MDjFwKkH6sQ3WJ4x+OfVWLYqhXGT2m0o2lv49WLvWaf+04v
zBfKsHzKXDDCT8r/k7nR13XAbYiRnMZkTCdjUw9L5VWG8H9CI8s7GUIYzLs/lRPZZRxOaTIkX8qI
TiecNVXxXsZjWPxfa83TvsOLfIGcBOwI4QR76O3UxO6YGOasxE/Dy71GbNwJ/PQHG8noz6s18fKb
xKA+uxZZswx39H/MVYXYc+QMyscT8P5OQMQlxnC8cUdbHJ3AICBtdPQXs/3pyIktt18suVrZ3m2n
oXN2iR858qkdGIIm7GChyqfKXMY22I1JZdbTJ7Nyipfq7AiNmIu4QjdlTiuznlM4XcCb/oqCtXTb
s6qpOfV2RlR0wXK2+O3MEvn4+a2TSOah0ceJ5mWjkiiK09IzDlYEWHVvPGNP7BXGgeaO3hAoz1VX
IV5NndXZJEW32HU4U6kwEG5iquGuqCV8iNKA7ArRUxUt5FL4Nfa3Avl99/zxbb49/B0PkJpXVZnY
jAMesFs4JX4HtIcp8mF4rPPz3CK6NkMThhbzY84ThDJ4qWI07mrSM71p+qnSH0kdD5/Mz7vBokWr
qxoAbdJZh9D29jb8Bth6Qcf/XOaupuSkRC+gPKiy8CAuBTTM7EcXD23247VL0tZFq2mORqqx0UYR
bXXkf0EPy2TNx0ut26+KT8KKdbqsdc8VuBRjYzpyrjxtJc5iKuugXMVzB6WW9ioM5jofvjZrn9Qo
ZZtFt7lAPF6Y2ktTgIT62boYd9ARonPgtTyNN8W6mssljMiSzkAZmJLWy+DCKPyGJ0C8Fhtb0IIH
bkEYaJUX5hpookqWRJox8vH8n1R4RCr6GMiNJOxOV/La8ZOIwcosm7Ec6yfPrdzU3dQmDc0GiHTQ
Gj16pC/ihOUYPfPB4WcwBQgntRXpUnmeeiGb/TDBif9sDzmnURwcnGSE7p4uP9m7J8sig6pQRKqq
n+qWXdTsRJf5zrWNfwTUmG7QKP+RUIZvwbJ44aDaqVEbAv4kv8XNGhmHtnAAfltjoOPtJ1InCPOR
epcNrp6eqhOaKXtkCNZtCm15zWWmG1l5rg+thNFngqoy0Ag5fBIYP34xk8eHwk0XPrrV1CSO2u1E
t5ceLC97k81xQoLRvFw+8GOthvCrWTfIKpIH7jwxSp0b9LVboKvrZElZEoytNd45AonyVdtmURsi
sW7tYmPEACsHcOMp/l76ZeQ8juao+/sehRV8ZZh0pCgfr43TqMnoU0hDaEAMJ913DV0RLWVsBXX+
tFoFWspwBnyoNd0yrfJzMTQTgeLjK55GI6ANxLoW5zbW1cG7K3atidqkENN3sQ56MU6AvIQ/u4Ow
1ezl2LjyCU79yiKc7KHv4mvqTTC3T3a5Tmd/Q1rIcj0JxMBZgUADwsCpAAyhxdAYgSweCwrnHs55
hRb0V9UoTR5XWVdauzbyquQrvRHdcqiVW8VoMXp7rEIYKFM+hr0dN5d55Mu7Ge2avyDmsej+975h
JpvGXWcaVTPEB0SnTgRi58Bo1ZudVsb4Dbk72cV5pMtUdj6kS/EFmgGSmVBkLeyos48H/jSuoZOm
POc10LauCUART47rTMJ2mprOexiHUrPF3BbG7aWNRwLr1iHJcg7KmmaW7ZwFuh0W9y+ZLawKvaTF
kE52dBfNVOowP5tkpR+b1DZ40S5tVqgq+yYfa03+chctwo8mqnARWgs1+WPrWZpv9PEj2W+xK92p
xNWG0kTC/Pkv7WGK9gKlVmk/+L0S7K2+jvUN9IbQSpXjPsaRWxMnIzQAbHFipQ4pbd1w0BgKy4BL
CysHvgWHBvFrHqTIWpIJoUATHgUfr4R8JfQjLnEhu31meNiX1GA+otssnBc87iePdpJl6hahJRAI
slVMZOmnGBQwp+XlQ7U8iJjiPEMTocVmK0zw6q/e9DMb7KuvmvXRg/dCcCuMSpNM6XJo3cBaSIuu
aiCMYXogS9VEpclLBatPjPA6/0ZZHLDEEJXofnY3EDYPCeU+YY3WpI6CSR+ZfEWNZTEURezAKu17
T7dV3RzxApK3wNaqn+P46FCY/fh4EE726Evr0ub8omNsYbJ0mupa0+rIRTbGPWrAiuhwTG9txI8j
rig+VKzys7BwchzpSzoAJbbJscQr8k4JJ5rs7Mh69u67wWKF9Evfs6A4+xkfJ62dyt1FkwGFKpS5
0Gq1fKTh8KMg6DFKcDHy/qsnOz9K91HvoF7t2ZDjtxbvfk6AwmDj93PJQfU6bXEzlQwlEkbNAWEX
6emIwUAZeiNNLD6CJQ3Gb2aF2j05c7OMswkSvq5TPx5t2CVvYyIPrw8BgoRlwdd6V1GRDnZGbM7L
vVILXkxhP2QCzseEF8uNtFenXXaNamXth29EIGY+iJl+4zv9R4M6Mf7LTHLzMEWDI7f/mwjEGVHF
rtvPhR9mawXbsmzREKRzP3wi/JgNN3XS/RvJhzlbwzScfaD1aBVLsT6fX1QeTVen8o3CY5J4DT0O
Th5H9B37U20HNg1Y9nyk6ojhCSpzd1RyLMCLmfHwXsLBieENP93fxRs1+nHV3f6f9BpDP03mJsun
zkoP/0KpMVvCb51rLJpGlvRqtV2tbqEq9qjTy9Kpa+98CKIEaLx05wwboBSyK3Dz5EZxkuwjp5gG
91tUwms+l6mjYn/PWpECJde4mtq9ovPRsoax4Uja/Cpq13Q5nyAoq+RsSgpOm00WTA4BlkbmgDjb
GKTbnaMKmoxoMyGGAF8YarKuIOwX4c/yC0w7j4/++E0jSQCYQwwuHC63Vp3TPK9DE9jjRSpRdNkH
azYMz9ssqZsN3tlcplaBbMYZ9bloukhtx6tYuBwqP+ZokWawSV0VuPEXxBlT7X1NIyOd8r2XCcOu
z7NhCfzxi0wFosOwCQKNSXht76rsEYl/ZKyXjgOLOd4Z0Jmt4pqo3ShMp0TUevmVlTSJlX9N0yn1
o92UEggQiSY457cbQpa+pWVEMWXvzFgtSbM1tbjW35Y9/IzyTzu2S65XpHkQPAyx3zSbltKbkbV9
KPty3FhS6T/C/ZOyhE0T6JzeUR1Pv6kVigu5h5KiR0zkfcZH1aneuCsLT4d8h66Y722Cqa9YAGtJ
vnGGPVnB79XHR1W9uzJ8Tao7T5wlnbYJyJVFkVlaiZ4eC8Kk7f6BFk+Pc+mgKIHfMRgtU2GUma+c
X01DQdPs2yQh09pMvoWgd5P4yoWqjkRpaIbHPi2HBO+VxFBrdaaG1bHmaz/19C0nzHS93klWFlcQ
/Kh5RkqhFxg0Cj3z7mLwvTwo9NCMI9RDoPceDQj3MKLT4Rlfn6dthWieAdzopGzcua7kXeY6USA2
zhQAAIW1p7C22r2unmjtAv6klxr64SL0TXw0A6sG7P+Y4wbuqm1bEBchFBRm0hp3r0NtHH/9n0E+
/h5IgQ3Z264LbgCFqBqfs0TWSXuWlGLhoRt7nblIbAvYJXcU4HEVhO5xoqp17FlqVN5DG5/TI14i
N7QyNS7yS1AMFaOEH0XOr9g1GFu7AeaIxiDMYJYw3XFBL5w9iptU8xwcRxA+kRYgvz6TshNqtE2N
fmeyDujdNLfHPE7tcXnIKMsZH+nAjMXRwoOV0G5muSjWaXyk8yhHSb65VI3pqQc8u5yhh52ghB7e
40Jah2XgLnlI/VespO24DrwnwerqeqVv/TigxjqtfFHlonK8HfSvMkvPV9w65/osfmmx7aZEa1Su
ghQbnjsMbZjfZPTs5tmSccny6VwyVh6+HUl2v3Rg2foP2qP+cMbY5yMvTb0daDbpYSoHGavpYchj
HIL2Zezzd+ErWrE4ZN3iWT0ij5e1kqRd0Htnr0MepGPLw8wJOtoJGdtccfG0TiDvn41Ws0rzgcwt
9cctmnlopBtolxEXd1NVUTL1OdLZ8xzAAMiGacK80ativZ0HRJZ8L0OEkPp75BT2vFyIoIMzdeid
yiyKTR44eYFouEPDcE7LCCIYRoNwms2QpNHNb4pm4F8ku+B2rjlZQEUNWH5+M+LrBSgwtSlXt1Rc
jY+yjGaqgGhZ9dqfAkJ5up9Fg5I+9FuFhOMfY4DZKKOgO3cDpIXzd5MGGvEmzqsKjcMrnJz2uWoh
iSuIP/VfmFrgMXSoU8VwnImXPdNUyFmZ9mjKovURiW019Q+NmNQkD/3x0ecg7hgiUc9rxhNl0FVd
bHxMiyjXt44ePmuu9aoBr9JL/Iif+pBwGQFrwKbHCHssF/loWeD8fpOAPhohFAcpn5DdZRjfAVks
srgWtdXyG3KxdA07ukjK7l5BFpToeYs+sGzayD6Powbub4j4Q0NvEWU5qGHjOhkQZWRllL5FQe1U
bvocYMK9LDD040l7NCGA8HHm94RKIaOFM69biDTpnlpPDx5SJA0VIETOwOLTHLq0e8krhXnK7xPp
WWRcTFHXtslNIFINUlYDx921l8Fg7W9RZhRLtJsjrCfVHgmFm3dboAv6vCFiIl8+OTEGp034j++E
4aw8lSwLfWwUbqSXW2u3FovvOJJpX4FEi8SEi3wxrW4RebfZOkzGXUsyDaqw1k0gn4i3rC9jqldG
IIV2opdRDZG/2VNeapQqT8hXyayDoprqJxksqrGenTmX+Y2UTb1Ee8euut74e0qsdI52nGgix1Yj
B/82Nn5uee0jiOSU9fdm3KRxvIncRaj52+SR2zQ/gzEZG/t7hzlHa5612TAWwcaw1y57RMRtO9U/
+vresip4NTC0gsHCXzAo0sDejHzT8MbQm+hMzdvXJznOpeYjMjxwCLViMXoJN3k+6vgXoE7ng+xf
b17oBvo3yhf0Pkpt/T04Twa/scSL/sUIC1d+g8pd9zYgFdZs5XgWfXSz9otV71I2qt6VQaF/8rpk
kQUTiaD+6h8dIXgdTo14gz62FR7Gja3pfx2UF09VOJklgL2z4INin2uGC/8pNlYNB3b0ifhwSMv6
82Y1Wd+OSf/hBtxS3znGUPzX1wu5bcCR1rBUjLtjxVYm6epl8BDqwbnNjgErOwKNDZ4zrAYjbzQI
2cFLc5xtERdNhSlEIwfjbkhcmCdhP9HFGy8SO9ZpnHJmruGNub4t6H3cEK5rnCNI7wa9yWtbtxm3
5TTrNelhAZsloau6ssBKIs3ZjfvjgIAD66CX+RByCO+dZaSXyhZ4p34CfJ0U9GA5xAdWMJIGuvHv
YGXVw70Gr7bvVIXlJ9rSGN3kXTtVhNnGcPQOQliqNRtj0uh7/6S6e1vb6ctj7cFLfOCs/jeCxjBX
xtR5QFXH0JhqUQsQBw2V/BM2+QmAzm5CH2JyLSAr/pW6rP+Nuo43JSYypJL/rBET55Fq09SR43zh
Xdx6dQdS6UkdsL1jkSDMZMpeg+PHj/0WQoCay/rB6YmHpx3OOrff3ks0CnigbL07XtFKGEtcjMya
fdf5ntitFanzZ+P8/oI42wEcIESyARf1G8N/f/gMFycrL8zoWzOXHBQ4uQb9ubegiwTWfNnZHz/g
CWdKPyHYrYk7A9QRi3bUyQXnPHXiss/lt9eIMSno1tq4TSyuu5+dzh/3aR2t7e0wiSXdFkOp47lo
CQ1Gt8Jq+wSVs96udO6IUgoZFq1RFHlAdCdA44Ihz+QtovmWHzcV9hd6j89DFhHXE39MmALlDAs7
MxAcDqQWhtI3ktaiGdbNCGk02rsocl0znAkty4ZQ3/Dr7I/IukkWQT25mY79rPoYZj8e1tNpZOIc
E243HRPezIJi4WQapWp6ezbGG9VlOjKtL4lQ3bnlcLsY/uBc/fvruei3Xt4bqF9F9/Z63kw2YiMa
v3k99uZYNWlo4vzrViHqovhfQWs4eqGl5S23bAwUGLhenrRdxIQrbjkm6c3xWCJJ1rPh4RmNX0vX
6APj4wfUf/A/zEbwWQiGLFRNSqFTzNdvH3Ba1jlpVzc74MHTZu7GKwpPPMmWDfPZFnx/KaYO8qTE
npgi8/TZCgysFqzE4sMxFRld3CxYR3ZT8PHxU71SMX57MLBCLoXYFYcFQsg75aFp0pfBZ7I7a1fE
CN3OdmfNRhh4TfpQ/d2tJT30TdXFYKtBWEQr1SIUuLi3iktOayg48abKasw7rmwH7MH8iiNNHFeH
hdzArW6iOcksiK+RTcvpe9cgzY93bWo7ZbMr8mG1+w32uRghaOYWUBs6eKsS8mtw7OdlkmJEfInK
wmrm6yxWYwBlZhhlAsXVTKFqHCg0vKTY5kZaMxWvCYpn8N9UmB3TCjJ0n8NCvoSxY6mRTSahe0KP
SuimNNRpwDQiVTIOle1TJ5T2wC+QYsnBuxFdrpM54xgBa5qj7Haz9q0VX/KuL6w1LPH+K5MtLu7Y
KMGWO0IeDccmNkTHROYlg6KzNjG+OLPrQ9xrRpAlrFoyae9qv+KSRUZVMV6YdCuSeJPPBW+VPwPP
z9P8QZD2BuJGLn3g1OepNA0NBnRjC866HOuwAKqfaLYqGwpgVxAYjy5DmKKcr6KNMVTxZBZhI2AP
2V+DJqi9aRc3vOS7uXeXYFyre/oNuqNFDsh7A26wTcU16j6pQZvjLSQk6AR71TaWlW4Ki6Tz74XS
s/MvXDlP9pPlzkvv3wCbRfUt0vI0s3dp2RkmlbBJvdRveMEAvfRdiVMBdL1ptlcs2k0DZGLckJoh
UsB4ZImmqyzo8N0KaUdPCdV04Lf0RRNldmcOpN7pWZpFtqhthPsehMfCK4v2zxLkxRhQQEndcnuN
RQ398Fhe+QVxG5mGyqU9kEW/5FkA3zpPXMpeHzrHpZG/ZIOll2eUbBg6JgPu13DxC4tIFlcet2Gj
Lgwn9InBPUG88u/qEh+gfZG4sRuqOJ7u3CVxsTNKpugMpaI4JKZYz4t2Hg8gGdU3r5X2Zg5cdeNB
FzUxCxrb+4hFfXBiF8MYdp96Tts6/zM2E5wKAgvmqZ+L/oxiF0iJtxJc+rX5VGVsR9Ti8kpOSb31
HKWYXdNo9ymeBLu0SoYva5r35o6zu9/5iylwNe9k8ZeqhzvbcurL1jHiy2Ls+p3b4T0E9yU+jNUQ
bFUw+bderRr6+nXyM+maaJsrPKQWpyy3bhQ0F/5qF/slKukCl7WLW0/mL+XGSUv8WviT5z712HM7
V8MZvAdY4Uh0zjJ8CtZwCVJ3r1KzuqsdsPkQN6emg8JaxQ/TvPo/cgNzwUAMxf3k28nOtHvzAsGh
SsLKMDCqAKbbt31X/upSL7oFPEzgK/Ui+GnR6qGesWrr22inKtnXS2nsrK7ov3WjA+BAKNh2y4xp
RtcuWegWk7+JvCBS/p/JaAfLOQyE4a/OdlJrV+GNQZmTFGoJR+H6v/ze9YqtERntRYFhhLt1rD69
nUeRabua6tLteqvZRL6qfphpV1/NnmNedtLSKzSCtUsNMk4XczvM11BUx3PcioyLJBPK3vpEP2Qx
E0zedcVJgrK5Nr5PdTP9arDC2NiJtf7ourSyYRTU0AfXtWPlqrzOQxhTLX48uO3PF/iNNHFoWnVy
s1gegZiSajOiNBQXENfz+qKdm3Zv14N96ebFHIL0PrrT8hfuXdENQqQhHLuh3wItmkkYz8Xobd2l
wv3O68ubWjnt96WeyclM2ttxFw4ZHIhs4yWxW4eQtJ0fdKarUNh5eVYBFGDKW/S3GEFlt/DQ+2yT
9X380Kil+bOd68LG7XKYN5HV1inunGZOx9UHc2PjzWpFAelPiGI6hbHcOqY/0qJeQ5o8xWNZJQgo
69G6DTB9Oq/t1t8MrRldOEnp/Oh8OV+l4P0jr8twBi4a9cgCjIaKdIivJCbXScirHIIfrUFSs8Ux
hHzFTbsGHZDM9gR6iWNGsnqHHof9r/B04HZMqn2wcQU7Q1RonaX1KH+g6H6YqJMf1qbglRpNDSk5
bYr418KAnClEzsOONHC569vAjXCcbujYZnEfmvjNnMsgq88a8lArjL0ueAjKPngWcy3u0zaqnsd1
XH8NLPDt6FX2tQOx4MzkpNg2c9PfkV8aoTuV45XRdtnTalblmcitCGYWcPKNWkyHs2wmIplp4oMH
uZk8eDRmNnVXpmeZO7QPcLsE9z/aF5ZZin0qRfcdXK75GpSqPVhLHtwVRbtexl3a7GZ8d3QZXCQ3
pWP2F+3gTF/LLmrvW4wt/hLZSHCwm2W8cZaCzQOm9cUS/XA5t950nkyzqMBt/PIs0n5ElMcwLIE9
gvMVF8mrKFLt7Wr76sEHOvnerH5/z4Ef4zLYeterZfRwmGSyz4PIvaLDbQl8XP6HvTNZjhvJtu2/
vDlk6JvBGzwAEcFg34iUqAlMFCW0DjjgaBz4+regzHtvSnWr0mpeg0yzTImMCATgfvycvdcmLiLE
heNwvw/tccuN7r6mBX8P3kX2CcoQ8zigGX+V4+TmHK637XqI3OkKoVJNd0B0H3Nni8iHyYU+4HkK
LyxmfsksN/cunHOHzvxgvBuZjQbtevXcrYySVWhq3TSYaGmH17XnzMF4MImkweXTRDK7XgyZ39Nl
aW5hhrQvzTh85WdyGr2l9aIEFUw1BdWtjirkl560ysuok/aXycimJQF1Yd4g9ZmeS3ue+1NhN4CS
I8h2V27WDeExMkUbXYoilClzXBd3PfPuNIw2gVViG6M5Fk4GedFg3n+14pHjWvvmMg7XPS7E5mjp
wVrOLZL3O0e7xkPQRqVMIOICfisiOTxWeTmLAyPftbgSZd2VqYFFFBFillnGKZiV2h7XsB2m4rSX
HmYa9bprupqr1i2ApGrO5ANk04DKJfHElM03dEsqlTiThVEp2Lo1AXLlXyPXy6x0gSxUX40cxMcX
oKpbCFXQGDBv4sYl2wFZ0Q5gCi49W5tt9XFz1sye41X3QJYvbRY78xy6TAROPZDLIS1m5U1PkQGk
CQVO3kS4HYwsx+lluJF+KvGY+bFduM1Dt1rGdiLphFQRM+ht8xq/jm4Te6CPfxM0LKfgSntABHS2
Lis41wmhSPXlaADXrO7gePnR5nD5W1OLlD6NqHeVlrQ9cTeObhWOMFMrv7FpsKuO5yHcVI/1YLXF
wbWmpriG7E4YkGhp8+7OsB4MkFgZ/AQTTK0WC1V3yBkU3tQlbdK00qW+cHJCklJQE0VAS6warHOd
D5Jx5OQFa2wvTL/90R5vDS/SQSKqzFVx4NYOrTh6di/w24b3OaI0cQa52qeuy/A558AvJjuhhCuM
LmE2jxQNl3LhP66G2wUUZlO4liDVGGzwFzrTKHX5jUWoD/1DIRsZe3lv6ehQC6AjxUHauvO8G8uY
/ekZ+J7ILqo+dL/m8/xl24r8OS/klzwCXAsTaRFPC9oOeIgZnhI2D5NFwsdeGwbbVbPaze3glNMR
7FOUyF5uMg6QaUosi554GtrGT4fBxwkSArSJh3kU30YiYY5Qv5lc5Tq7YcIYgqbWaunTjc3GvY9U
4TwFCIgGGML0ergfuGFi9HDLu9XJ+kH2rQoPCrvytera7mnq1ZgfJoIPdvMW6NjYEDo6Q2PriUrq
m2O9h0K1tWkdorHo4KN6xo1da/fKlgwtu1wxvI44FqW2nc1f2ymYTpu27T3+hU04NaO5Vwdp+d0t
+sEF6eKwZHGkFlMnkEurBMofQSERjlw0pAgip7OCnaYPK03upy0byvcMQmF/qpivpQMP5QLduh5u
2eXZ/Eu/bohooL7gLWSP7DrlEfq/n0ytLF6qMre+0HnTR0Q70akzI3EMZFDdG5U5JLPwi89mK56b
CiVYzsHtGNhZ9dot9tjFHtlHr46ZEe9iO9mejaOrMClpjl5m0uZD5yYd7lLPCYdd567iWHI5L1b5
rS6c4Eud5ZCpLWe5BgcIglL23dmhZfxC892u9zVN40auzP7GB+dK3criuN+E7je33g/Dayv2XVvb
6q2byYg6NH7JIJRmcuefW+IHukQNpYZ22GwdzcJgqSwSK1hHdrZU5d00UtlvRVGM8LAa3kNcwdIP
k5rfCwLc554oVumdYR3YAYBdyIADtVadXwrZjZ8kp7YiqSWUiC9svMuAIT5c5gtjrH086ZVxARnf
ft51A0drm2sMpash7zxPV2/THEq2B06ex27KUEN1medcM7obriR5O82evQMrQ6tJvtU2cJ5E0Wac
43Ju9LdxXHlWeCg5p02SLuY7AB3+kIncfAA57VzSpM6RTIFRpZgPvPk7Zuw5O4qgGK/clfNbbFCO
jGmT9YZ3MHqB5hdfoPcyqqZ5DeSsk1o5Km1MozdvpyWwnnaqSIQqiBoOeOhSNKeFouqS1a9dDrov
iCHqdUTpOWzK6G6dYrGg6WW7Em8VpicPg4QYHaNI4SZK3EIUlVtDe5t9RimiTqqaIg3uG8fYOcnW
nrywxHPabPvcEoVT32E8W1TKqSKrWdIiv9tkMlhT3qwnw8Sw7975k5OFcW31pfO1QTZqtMlshLrK
jgzMam3e1EXnd1HCaVu7EgpAIdSUBGy43poWzK92PCJqbndN23nNRA0AIbMdExIaBzB5Dy4BZWKs
kXlH03GYZF9+zvPa7fIUGuLAGAU3jtMO8az7DqNlTq3WnqdiMsQP1Ss9ewdgaKVoD17PrO0pM21m
LyeJUGps02F1DbO6ryZZ8z24BnKpqULJzAxgRubOx/8ujCgwuY6qatc0koUGacGUqXj6o1lryH3g
MDZE5T0ZtpVpeUW+4z66Ry+wz0F4Djd8z25mav+ErnrjeestFZWvk1yKHUEArIgcMwaT1eKzRbAc
jy9TQUMhvB4pKPWtWUXm6iZTrqa+BiCEMXJmWuFVXfXmAIaYReo147S2V87Ex9viskNloRJEL47I
npzRkyXIVISqpXNpTlO/duiQypEah7ND3h+lDMnnQ6bXpTVs2RsbMRelu4xYMQmRoYgK3VM5BmJd
JV3YmU5qmSCpIonKPeStdsvmIBcUNxG9g7YLrzdKv/CQGY0PbBUeXiRB4rt95B6CdXPcE3M/8ULC
SvNsoK4ZY7vDfBbjEtTbAbWJeDdbEtuY0pjFUB86X0VFOg/oVHS82T3Dx82f4Nqjsr+Myny+91DH
XtAHLq87M3OS2vanm8paV3GQjgDMO5Nw5+AYe6oivQTnnhIuiB3y9txYkwjYnobRRMWoQ4k/GAl1
/S43E09lNuz5PD776JSOzrY+qtJYNAWC0RyoQDkhZpX0vBPEylGQ/hDqN2PL9CpjK1966zGsy9pL
l7Jtvw0mA+xYVTNHg3aDMh+bQ0U+GOXEoC6mwqvn99zQe8eFitpuk62G+I9Pa86Mo5isEHGO3Udt
kplu1x3c1VQXFl7RV4yvrkUaRGbnXUJDsfQ4oQaruhWhb06pbXrT+BnpAxQUNKxQlhM0HT1Ikcmy
0RXR3LrNOXmL2O2pw280AzcdL04dHILaby6NXHVI2Ses9hKoshRIN+x1gjrVehEjKWMsTvgW+GIC
OB+xo8P+opcNsY4TDbO3DcEC90YWPUxkdvE5N/LrLKnvV77s1I2yMDqA41i+G4iXaB5WMr82WIbV
Fw6XS/EQVGLYqy7HLi+oYPzLAaBZ+cYSid/fwW372C1OdoNMMn/PB4srHy6bRq6WQYOtN6DWsSzN
5Rl88XS/EH7HR8DGxnQ4EB2raSAwK9Re9GjRPgzSqOqWs0XTokwXtDGfFsfFR+jVyr1o3apK+mXw
nvos746j3Zqf/UFZcRSgQyyGZkOhr7Y1xnK03lqYwcrUntSMqYusShVH5RzN59wfUKepdkMOmmcE
GYRL1OzSCE7DCYTdFSzMHhkamw7GQgiQDjw+Kp+MLswoSdOMnVz1FAXtqm6cSU7XuW0Rc2Z6uSSd
AIHHx0UHI6rjseVTogYIvrhDEeaxoAC/64294lUQnWDlG+taxn6dRchR6r4sUjb0CuUV7ZL7TdAB
iDdfSv9QzwjsUscU5WEDqECHwkNOh2xEyHR25I9FFe3BzpROltFbXwNWi/lKj+0g06afw0flDePE
y3lez4GgpAsk7O7GaTL7KiQSKkAmhNk4HqwsuoKgZANeKOtLbUg80kJVCRow+yuumKllzgD0NCk9
VQ1JAMJhTadlrcDoD+GYHaaiDBvW38FprirLXj0s1Yv3YpD0oW/pXNUQSt1OrHEjhfVaRigeYoEQ
4xZusTJ3ctrKoSCycTX0memJg7Cq4iPIhmFJ2Dep6qjP08IZ+nC/bv7d4iy0oR27y27DRjife1QW
eQwZ5dVRovs8jKRUknJN7xECNkKpfOaWb4bXHDZSTm2lwahSedwME/YeRd/lS5tPxnmoeKjToayD
u3Eau8vR6/F6DAGu84HuiJGZ4Qsd4zLgNsj9N2lvzkG7pnqcB6L4iB0Z7aQCa7tXa6ZAOtPS4gmU
Ci+UQ4RICkCdwkmUkT7BIZqbR9yyZTrQ3EoHbnU36R1vOlC+WFft2hVoAxfrc5Gt+jM5K1Ys1WRi
nfTqgwib7AeyYjN1PXd8Din3T3CjrLcOBfpnkx/xYkNz4ZD8f8ZzE95ohvwnOY88deH0FYHyeC8n
c80AbnWmxXOw3Ue5UVPRWK44sR8A3JpC5aRg167oohnXS28PJG8KKw01B5WemNst1oVFlmLYuE9V
4bgicenqn6VsLUZhKC1rx/m2TnT/h0Mt6QcNb2xQtZhTZuDZGnzmRNsJ+Ti4qnO9u7EqelZ5BT4U
bdLQ4wxBJEAQpuiZNTBw7O7cFSkNOSk2Xg07dTpINcXZBLVZbWeE3Ov4nJV68b55LSDki6oLxegm
mTuYo5GGs+di5efBRs3CTAt9RBVZpU+o49hbG2VjaK4Atmt/MPV5WjVdzNi3tXd03XYJv/htO7Ko
9LJudMM6tmOuUuo8dArgkvw8R9DiorFCjkwZj6pqxQvNQ4OM3fWQghay+272xrqHRNLWD9D6yWWt
YfJs5KGhFpJ5tovIuQf3YLS8yjezf5idcOQIUzraH4aXHdc6ExuyeSHnPixDpa5uKxgrkJVIcgCT
dzClM6n+baq32Vpjfoss12TpXEqyeJMFKwORM5yKo4SO9f5JXD83o+ZU5HoO+k+TkW+2R/RPWPNn
aOEDX18Zo+LAfFWtUMT8hMgnMviOfzOe+9UgwvAPAzU4EWpMptKEnf02xm0JW80qLaNvpF6irvpj
6m37QN/QdTkiR+25hHMrElO4gx3EARFUKFWA/bMLj06rg+fq56DrX7+vX6fLvK0d54pdNWL+GuB7
+20YWnor1qS8DN7rTu6DFvGH8EPUEQG0J6NjXPY3g8pfZ/L7K/rwOeCWucx9dz/or+NXmobhaOKX
+C7+eEWAULsAw/HagdG8Cgp3QgQ3m9rA8lFWDCv/+Cr+Q3P4uMrv//f//JKy/leaAwng6GP+Oc4h
+YpJn+NTyQD/f1gOf/zUfyVnWu4Hy8ERZP7EzYYev/DPiHFYtx/cnUDHw/3TUscD8F8Z4/YH02K2
DDQVcgM2Im4ypsk/M8btD57DL4TXQrwIbE3r3wE6/OYvpRwHEWAjkUZiA+jXdve7/S96nxFzgOyn
Sd+2i4O7e2GHjjsHKXZSB8v84BveelnpGS6XadbjK5nE83PtKo2uLGr7T3+5ev8LOeEf1Cc/lRuA
p3nGTJ58f18S/vJuQF4RAFRMUE361iKJfAPVNAUdjQY9jyij58WdXoNZgrEjFxsCDGIrtiiE24HL
rh6079E4mnf8joKCu2msZwQqoXVafS/7Tj6cpf9mkbJ/0yvs18/FeYNgCIWc+Q+oT3en9CBsHG9x
RuR56pPH8TzD3yKZKFg7D4u0tqq0DDibk69MybbWpnMS1AcWrapufC+0UlYCbMtLaZF3nNJEARwu
GLwayTQozPt6ouPNwUulDGuiF1X0V3hBPH2Ad+HflENB3Pu//h5+XXD2m4I1zgTCAyOZfL2fH/ov
X0OwGhysZKNuMUBHL10OcSQmmoBbQ7aTvl/0ED3JzGo+/+uX/XVl3XUtu5s1cHDTgySwnf1t/eVl
acLlrlR5e9uGm3WL0n26RViAdyArXv71K+1r9F90Hz9fKcIotuvG8EqFv91nskUp2dPzv2WM7H7F
6jQ0p2wMVzuuZXEwe0TYiWOuMIkYEC7i726aXRD068vvMDiCJJHYwVL5/eUR2pQs50ySgr72sMxP
3ldSxXkP2C/UgYNJF68mX/1pafqFIWHdBd/pbOCciVb3WhPMQCAAIDX6Rkz+n+lm205ahOv6XRqz
TE2DcUjiMRokTMEBfvU3+9FvWZj7F4WoimUDORAWP3amX78o05+81vMy48aaMvGV3C6Vx5ZRj60b
wztr88uFjJ83xPbMgLceUTLFRplwPAp+jMG2dcla5HCHyBT5XiJlfZ9JFwj+Bi2IVu33q4wbkJvI
p80DZMQLdsfcX24nfwhLE126c1O56BejMB2jYjvtUTvRcZxJwKGKNR9mEFcTtI8ioKHWnpRNxE7j
ShziTS8eJVQaDY9ryT8tlejOq6Lgk14vn5nfAcBFaZtMXVWVWC4djmxZpdrbRRqKAx5ngTy3oiqm
E0GVYs+FuGDO0zzaVX6fM7fTcTMF/e2Y9R9Hm9DU1J9tLiQp3qwN7rQRS7WE1TX8/fA1M+kqF35o
XW+UZVGymAXVNTddeTZIURLxskKNthbPSLdKf5MkBDxNyHw50YoxOGaqn85QTuyPfWEtJAYFhlXu
MW7ZW+SYDIrLtje+TIL5vqQtfEbHLs9WHzXvJeA/nntH1E8lsLQgnqlpL4dsmJKV68Apw47umGPo
A7V0f7Qsbc2HBskjg8QFE1My23DWBLBqurXRXZExwE6RY48XbDX2kmDG2CG/QfNZC7O4skn5ePLo
lJ2mqDJshL5i+xr63XBQpiYGba7D/GhQ7H+l5b/8QJolPciUIzHybW7P+VGPVcfDsSyHNZ+n8Dh0
WZE2oyMuWv4q4lV36LjQTPbjSlUVQWHZQu3YeXqL3bHJEhjeraCRVB/yXeb4sDiWm5ZqQMVTcSeN
R2dcInXSTqCvfRobTYY4syeDJGZKxBDuvcgK295e1WLovakRDSzl3Teb3LIR+tg0TpM0b8d6ROtE
06zfTsi6xgx9TIlEorKb7smE6nCuVschpYnvIGNQRM4uXxczVwJ7MvbDsamX/gAHITdJjR+t7K7o
4T12F/UaLEVKrmY0Qk0bHe6oJesstSQTe+HRN4oqu5t5dHwiLEJJP8JywDgc26YcIgBqbF6YCZia
JEYWWRHnlAxtOSK4DOdJEUEkOS5N0IiDIgMRYEybiy0JN48Vs7Vr1AaiIJwIGcWaq3u6dGi2u7wM
fxjTHJRmanb2iCgonMJbj8lkdtk6wUiMTtISarGtF8pkdWOIBqMS2b2at/4YDaotj2vji/XCVErI
xLNpTCSB9tbmNGC6I2zJd+1PACs3eIeOX4uUf0zjjrGNgUpjbNtPlRCRODtDNDaHGkH34zaNDkN/
WnzWVbEUKmgZ+tnFeMqGWbZPbMbOJScuuz5Okndw6MYm3w6hpTcOStUqlxsRous5GDwqA4oxkmgG
qF1NmmdOPqUBCk0Zl4GiPmlhMm3fOfxGPnOdkZkX9uOiP1skA15wlKj9BFFVT5J4V2bpNmU1p/Vl
kBH+xKVyExL8qo0GSbUZV2bWuEdLZigbgiIK5MECqtKdi5Kc7kMduQW4A/5ebEW0Vbh9csS2QOZp
RjNHMb4M9BFWnDA8R/attcFiKeNwdg3n49os9nTry2glFIrz9o03tWxJOWcqfiCiue8cMYta7SsT
mra47DHQ6aNavK28wq8+fnQ5pn31dEajNrS4eTHOoL87EANd8uZRnKFTJCFHJRxZyUYp+9dmWags
qryanzhOLm9yKBwmNkueHULoT8yOw4zf4zUd8WbtMBP9gjzEfVBgCD9aI5OPePFx5II4XgN9wJpV
lRcDo0VG/AG91LvSCKKX1uz3m7OqenUKGlWoe726Y5iY/cJ3Uywtb6xDC2JdsYNFLxz6ubsFq+SQ
hlaku/Ooosy+rwbUPo922EbuWbvVMt2MetyLz2LV915t+PrQLYKX7rptY2hhi3FDsBLsH35/6wvr
E++Lhtet67V8iqnHWRPvSZokCdczj45sCKJ5aPGSMsydqApy/ow1Fa5vcddb7s+sHFmYfN241acb
YQB+j0tz6hlfout3Duvco+/jvxm284lYQBje7HUyZOAXxjnRJQruMgTH7NXcF0zFvy7AWglWG6r1
0Rm1qa5yytzqqpPoip9CdouTak3rto/y/hU6iN8T51iU9mUX5tF0Bf6FXto6BD1DV4TjJ2lzWXdJ
wfqtbmrvXk+KdnMPPar+tPgiVxeMccUP7Gb7GkKgQZFyDgidQ4lKTh0liJ1PhpmJo1hkTlvbZZlb
h6V4LFFjXjErq7zUswcbH0zjuWxHhR29DGCG8kNjtzwmG6FC0dltO6v/LliQ18vQ4pY6oMDhHqk8
Bj9HRkHzgU1m6a+sYbKJa4qacWandWaT0ruvvgwR8kaDuFPrcovGwXpHbreCCrasYEbNY/OrtLB2
kdaCWvksHcl01qCRBO50nscbvQYMOWZCXcJAXUDVnb2LjWRN1Fi0J7aTJJaou2l97V4bI4OEQ9G3
Yr7K8SUTrespUXykElHvJrpaFJhBqea4LtRC+3qZw55dYO2fGoQH5Wer25xwjhEJ1euzJI4v4pch
TDoU5Pfll0Yml7ciN40ZL6jy6zMAWOtBKyPbTgOz/fJQbhM3aWmPlXOv62bzboUvdwGBnE2f0LYC
ZeRKdaMOC3oHpMJhW+6TzkCwdigFN1o7pLXODUKh0xb23P21q/MgXTOGI0kmGdd/oqVrfayKgXuN
nS564V4X6r6NWqhjky0j3HCiQHihp1fszktoEWIxB88eCoMlXdBcu0jA9kjxPgPTxObOHX2Ar8u3
ycFh1delM9bddTDIwrlHLdP4Z0InmYOVWhv5TT0YckmB3rNmUI1N403TZLz/AX/hURVhXSDHNc3z
SqrkgHQFWTXIlyL4IzzgP52Uv+mkWKZJ+f3POyn/r/n69lX80kb540f+bKOE7ocQbxLYIQwdFg0T
/7/bKGH4wcVA43AoYaHg35wD/myjON4HEw1JAOp6P2nhT/qfNor5web8FaFn9ZF30EH/d9oov3UB
dtrj7uSxONXtXoLfe4KVJW1XOa5xEYGxrwjVWbeLKXLVx79ck/+lP/LbAfnny0AuZ75PGzC0f6dv
bpYaVlYu4wLrj0VYomAYNJnhnVjgmf3NIY8L+tcz6v5acL3AJbIpYMPwfjs98V1UKpqd7GK1uujO
9If5hh4tMtoNUjur9N/CrInn/oeX5OwP7NaEmENCk/nbqVzXyuuxfGYXJamwbKx9N14j7c0RTiJW
9GjwLNELrTTHPpoTAzmG7TAMTz5qnPYERn5KvHl2l3jSLaONiihBgqlpFa3RYL61WFgQAaroxNQw
Oi3bUJ4gRNtkNuv2knGReGhqEuIaYxifrdFvL4F9kTfMInGbrWN56+YVPHYnbwtS3RnmlLkCqTIq
8WDjqCVVFbZLUbvDSyDzG3Nay8MSNFRgyDAvNtupb1zyB8KkqJzpwVaT+LE5W3e3cY5/ts2yilsq
u6PXFy1jNjFzqmyXC7PLYJRtxDWGs4mXCKjRwSrQBXGgUVeBNXa3DIMxGVNbfjWb3Lho/F3oNRjL
Rb8yUYhJssh8Gvt2902FQFD9bY9l7rZiiql/qP6H0D2anHpfy9qIlpokgiFg1wrWBd/1a+TZ3qqu
i1ZWx6ANqCiXjPs8MQswkIxGRfs2DYF8reBVfKqi2n6MmB0UHE9V9F6FAFgoRAdKa2GvHSEpVamP
A/kbaLTxHLzVRRN6CZrl5s5sEAUl+CxYw4G8XK1oP14A5oPXysoB6dgu4a5IC49dxEt3WKYfC12a
SaYpXAr8yAdFvOUrsCGylrU5HsOZ5mWsiSt+H4QoTkVbfFuHSqY5Zs+rPApxNlgbibAHxcUp2qy5
6RuxfaKpYDw4FMbX5oaxOFbaqtG9zaaR1sQhm7HR4aD1S++c0cRkBtGSw7kCojarfHrPFUF2tbVW
zWHLN789GGMZXXIJFHwU/1s/NsmCWOq2bWjyQbJ9Nx29MMN0SYgdNXte/hwpJnN9JpuTIUNmQajt
GEkuLRgD10wAtvhxIMeryhhc9DhjjsHODKuvePkIeDeCLwR80g3q/BXNst8/ZktjX/tUvZ6m3Caz
OnC5tXl6NBNHSKMuJhVr/q5FQKj6YIw34Km2txHYbsI3671JFO53nCUw8G3j+Nh7IznsY/iIWbs8
TN722ZgG59beCvtgr5u6NejwHJbIX57aNpoSOiDzcRXuQ7uIT4GTdaSjoPKb3XhEebl+a/0SO0lG
P4ZjOdk9VUNmt7SreEOikda5qDH/29NaJ2vT+9t1uDSrPhOPAsE1KRDAmnFmMKJ6qdUC4IG6e1JL
zoXo+nRaic/66IJhyMcmxmIezsvHYCW0MrJUkCPtR9XCORejXuxxfI6jMWzb0zLjqvqsDRfgDe5P
Gw1cuCgzLRsiX46KjMzeBa8xQj+oly1/nGtvR+PIcs5v/R5pcNxhIlruczR0oRNLv1fFVZQZM7J7
wAfeqy1RVuMQbDODYL1BR/ZLhb3eO/a4YoL3gKgXktFG2C2X9QrOc3gi9whZ3smKVP1qeLJ+imZB
NrK5Zwp0IvAuZiLtX4JsNXa/uZ2tMSmlzqWn546A7m0mKcEjIfTkcea9xFzVX1taexd0nUD1Q0ti
fi+2yPpIAHZexarf/3eQ+dkTMdjLN99u6V+3pGUcUdM6567BixRPtOuxozXuWSqzvWTMGh1GMW0t
0a0Zmh3kgN1V77ocRYI5sI6Wr0hpHUoUYDIak1aZoY7xyDBRz4iRQIMtOKcY7dOmgFbFXmtMyBrm
RTxox5XfXWZy17yRMj/WWPtRCkZiS6F3NETLrUt35twW3TVe6X9tBCIKGDgz6DgViAfC3feBBmSQ
NoGIx595xih+UK42L44Ja7+pKx+E1Sa6p1wUFNyKaYzF4kGALc9tk/7cx/9TBf5dFcjggxLsn5eB
5275tQb84wf+LAIj84MF74DqgEwFioc/52iR/4HuDrZ8O9i5Z2jl/7sAdJ0PDN7oVjOqpwUU7qPT
P+dorvnBoSJkVSR9dAdo+v9WAej8apz38E0TfOn4NiQqEGM0Q37tNq9iHOc2KMNLsxfMx/E/pUtt
14+aDKd30c7beQEqFyQwdHIUJ2tW3zqOGF6rylcyzgJl3GNvZ2Ms5Drfu9AhXurNztyrngPMt2Is
q/yMqaTPkqydHCPpUbceJ5Q6h0w3wcvqjcvDNEhHxXSDm+yyqMLmfZ5X73rup/Cl0F01xBvyHBGP
zHNQeXZaMCZfzkXklufZm5sDko1+iv028sq4FY7/TinefG/N4Jw3zXaLZm/+NLL4PdaZMfHszTL7
gRpP3JGAttscCriG8CJeN4SvX90snz/pHMGMvarih0GodB5HuYckdtABJeQciVSvjrqvvFzfbMFg
gbYa3PUH4kzjAXT6whiMVLfb2bBRnrsy8ONchfStl85xr+2iqvEu4HOKYr1MxddN5i31T6YO3pwV
r7Sgcp04oQhPKvAQckXCb55WqyjuJm86ex120B0WmZ/yLQpxWLjzyezoL6WbEP6TKPINHCaOySBe
18ImGsKyp41+TWvlKWqS6H21TC0T8NSBmRTNPF350QClMqv7S1p41aFSQLWRVHZ+0rCyXw3IoLFZ
rT7B7JEMMQp1EZg17C6PcyD6C5Iw6d8apnorjCwccWCJpkuQWMqnvlnGSybGP/H5XJyowW9jyLa5
s4IsMGMwp9Vd6a8dG64XzJ8bpDyxP9HmurKKjilAsa0ahTrp15fODjROiSyvDo1qh7uWzSjB09AD
L0WOnLqLLrqYiLLxcqwEihu/0Pl9OMofit8yXZjj1mOLCZ3uB46XhpnPsjWkXrrb+K0dHN+4yLKw
eckmXZ1nB6sznJHKOcvWn7+C7QkxmRFbRn/JO0aGg6iwcnrnyCnDYfemjXm3MU+qXnqzzvT8sBlh
2dFiIAVtPAXWXD4ua1DcC8yKVvPOt2svblLQUuDaarctDEXdNqxdeUs7XGRIKvsoFRbGQcsd59fF
W/xzSPLIcx7yGsxF0moXDCpNh6jlzEIv0Zrbi6y1KP67TMQ0Dv1kZlZ6uY5ufVSiFjzeu6ekG8im
J3wjaK0hBjvfMaOQ+x5mZXDY6pVordE+EJ5Evknu0P2srSt7jKwbBFbsup37aLrRRYMC+3qTONPA
sUOUIiv+wtc9130CLCDiGUNw2oYDdyC+cRNzS7f6qVKTkzjELx3hs4yXthjEgWNncHZ0tFxPzoZu
shc1x6JpImRMbP2Vzwzo0q4m8Qi12m0RJ/veya/a8dGI1MNW8GDWJJ9DoHjejZB+E9bv4dC5aeXj
RurgX300JoReDbrGRLVoH0vtWU+DW7NqhaJt8Gy4GNP9CjUu02L0XnnI+McdEeLV9477/9k7s+XI
jSzbfhFkcMzotw4EYiIZZCQjSWa+wEhmJubZ4Ri+/i4wpeqU6rbKqp/rRWaSSCICg+P4OXuvXT35
Ft4oqFuKIto8ZDL+5DhVEpY1hmpmaVWQkbFH0d4X3qFbnJIwbJLfNLSgV50suq2uZh9QlrWERuGo
PX1K45PToIFlecrD2erso2tbZehA0p42sdUPd7af62E7ZdPtXNrLs0k04otb4gFKcghXU5MkJ3eQ
7hU20HDTjE4xsUj1rCluzdqxSRlzvuvQgMnsyuPlflW1MyyLs4dFsTbmceMdaiIsD4PmZ7eo/n1U
yX087SJjGQKJ6i8AXxVjo83bczmodO+iXLjJO+MVehXOHfxmO3rmywYRr2ROpnRwvZyUy1gkeRgt
ZkUiT1xwtg0z40H1NN9/T9OZl4hnQpvhIsgpYKxW3SI47u8z4k+/Kd3WQsYzy76Uhh7qXkNujuWi
2++98gUGl/dA/kMzBzGX/wWcDFrXQTvb+VTdCzWk2xlL8pU8o+IHKR7yC9M869FFaH9p2yQOZ9Hq
u6Kxhju1SO+Y6RZmxiLX8pDUg4JFN0mHxxRM9slLevPVpHV6gMQ33sJxqO480fQH8J7ivoeiF0yy
HXiqxvkxFqXjbUomk2eE4vJWBx6OK6SIDnrChEhlfb7F7sqSWcT3lMLZIY209EHLBxfngwKxF7Pm
b81MGuwoZLKccPwimsyz8pwaRfQ5AdcK4h8Q+Nf5I7Bn0VR6ayDsPfTUxMhsxfRWQk4NFrNZrqYy
jaCJMuTiRZHKeOO2/ec2Ho3bJcGjv4z1Gjnk6Bn3W5t8wjktHo1YGbSA2WbODAXZmrHbeG7aVUG7
ONMD2QJ0NliYiAVJs+k1ydviaiaWy5TKEVOIA5rmuWEtTPbh6KHXvchhxnAXd6aQ8kVv8S8ZAGJG
CAUv6DSK6lBPbpc+WzbpeZKwD2fgTZSzI7xf6kQxQzGHMhyE025nU030TKG1fvOkcsIox68OVowl
GK2mUJtuNV6Bphz2o473fJrafcqEMeQmjY5cymI7VFVxMZtZbu3KPQ2x1mxbp0uD/9THlUzl/K/q
Y2JB/q48/m/Y9XX15wr541f+EJvp/m86kjJqUJep9EfT7g+xGTo0Ei6dn7AhHzXaP4pk06VLym/9
lJPxf/gMf4jNxG/kCRER4iJSAWrt/Ts1MjGLf27woQJFhcEbHvWL4OP9FXdUtkifWdFHyJ8NUA/m
/qMsi2rj2U6tM3FSHij9rHXlMuxz0Jal/gyaAglrztisvxqlJZcOi7wJQrUgwaoZM7aWgPm9x9RB
2u+Q05BVqWCSNlIL7CziIEr8Mf58yLRx1HBcAM4q1RHDDCstzztSdtncVcWcVWw1U9o9PmvlrY3w
9ETTUenHjKrqbrai6EqZ0sDicF60vlZ7Hn4X29jkb5HONrdZiUK3JAtVbGw7N66Jk7LZTBO29RSe
66AR4LgfjjjCRjbBC01Np3CmTwt+p1e9oWgkwKNXd0SMMLlhDM2OvWMlXuBAxHqxryZV7CcFqX6L
sCc9Mklr3bPvS5UF/azTMNI0ZEMOj+ZedrkaCOmFMp2UVn5oom7cZUvnLrhEKv4wDopoQrgaqXvD
jqovcpzFp5HUH7WvZQbJt+9Z2Xg/4J/s43kh37zsCF5r1YukQH+Kltp1gi5um+k41ZDR8OfYfFG8
VYPxQrBMC0NYFIhpnA63b65CJ25aselFdzsCQl5ZHaBXGPUjKWOFsY9U7e6TnzHGMeSqriCWHqVF
8qG6UKsAAyo8WowWVYbxoc8wV6mG86HaUJl0wfCtWg77Q9dB7g0aDwQzcK1Rehzg0SVb7KuoQYxV
GDKuEhH0w6hF5g/lCHZDVCRiFZS4Uaq/LpDGdrnN07hbm48hAoj5tVyVmogRSqQpbBMeRdUlN8C8
i5d6lbBEOmnHQaPFEqw447at0bn3ECGRvawCGMRmYHBRW6OL0T80MiRUtrtZxRNzus6/n1YxTbvK
aoZVYJN8aG3qVXYDrNzGZJwMNAuRKxxBohlHuUp1iBCLvvI0oN8BfOy/RaVidzT3UuX7WLbGNSrS
4Th2pbvD4ckuwK+i/hFTyLu+CoXUKhkiYAb1EE9AeqxdZD7B/KEvilepERsm65Sv8qO16b5XfeJE
G5ucRLG1V6lST//I3Pbol8CfdOeWPOi3QpbRFtnB/DQQJ32IPrRPmqajg2pWSZRaxVFzPVXn1oaU
vJEf6ilDpVFgr5IqkUT1Zydu5WbU/OqIPz9+ljRmMejIqPiUr9KsfoEcgdl5L2v4TJ0bWbS3KEMv
dtIiS/pQeNWVZRDpYUciuvmw1Q22bO4ZP/o70rHY1Yp8PjIPqINppXWpafY3VSTfMzQZyDPGMbAx
VR9WGDOuW+N1GudncKB2UOUxQa2+Mtwu37aka8Zsfpo2aQbnYWSqypR/Aw10mLufE5n/dI3+xVvR
ZX73d29Fol2q7+8yfR/krzLsn7/2+5vRFb8hldaFg2KfW5UGxz/aR675m2ug3QUBxlCL2RpvrV9k
2DY6ZBYMhm68tvgc/9M+8mkp2YSyo2Uz/k0ZtrU2ov40bkP2iuSVyg4xgq0jTf1z+whFEyFAdaoO
NaEuW4PIrzBZKj+wKfpmJ3/zCHSG5rLIEAWuH9Cv7DfTNOeIG/Im0KV39ZSXnzS433fTUNwqb2Uf
aA5K6s7c4GRG3ZShG5xXUyFW1YWXY6lv25jkAphU/q7xtRQZ1eAH6IIvTaTQaiURpnDLy0PRYviM
aeCu+BkVZHSCA11v9W2W9y+q8K+DndboBWoDr2v25miNvi0I28CPvEAAUG53bFT3IrykCRZbmbA6
2KDAlX3Cf/WJaIs31XF4x25eihrJfSyZbEBmCxAoX0TCa9mo+D6EOwAb6doXR2QQ49e50qjx9Sq0
PsGEGXurNPfYdd4RqqJEPsapUcjZYlmSz5DlP4xcmzaOw6msva7f6i1/tFCcAou5C1+B06B7xzLt
+y0qMFYFnc+gGksLExADmyEx6kNmMRaswUVvndbh/+bWZfQGSV3NTsiiT576WJcXg31iPHMKGsBV
oS3Fconr4uLPBfLInkOiJrNvbKvl44+mEQ4tH8hsnHxLKudnyJN0a9zB2/p19WOuWiQ0ZgelIppz
+ooziy+pnu9RoQnOg3/1dV2GbBWboNdxR672px3NHw8ytTKCLvP7K4iJnAGoAwFHK5YdvtrlMHqc
PRNRCAoL9+gJ7fpxk9AK8raz1fbbxuU+oJN2KZWHE0r3IVIJhVqNf+Brv6iUDxVnuXU0tc7fiYy9
eA1O5uT6tD4UApKtLvlZKsxz2gsWzLo3QlcR1+xEDpJGhDQbirEmKG37zP38Y/IxBzL69jbFmL4x
dOfaL/xbFrGjJ1Kp2o7Sw2Wran6n5Cz1ovG2htssd0C0/KDru5eP613GWCtVwW0FfnbZxQm3DH4d
Lj17WHZbXnHSRfyDh5y72uFnvYS703O5Ver1WeAVNH8uSC7bOB72brFu0Sbf26gmT88Dp4sa5jqj
IgzHlufEdcfoNDJiuEtcng7f7V9cECeB43KFvYGbyeNp/DgZVcNDMWr8aJOXb7CRjTBCMHUqDEDX
VsRNW+R9dJorX3zCdtkEBoUujrxZBaZsGujKhhF2ea1vS5ov21ZXfIY46W+8Xpv2MZr+W/rEpBjJ
xQhz4EnE3JhQg7IKr3HNXcYQBU1gld95Bg8qflIYUCpBFznHRajznDCMTS8qsc8fj5eZLctBF4OB
t5H6c6Dig1KS0SMsudxW4uenONGr/aSbeQhIgscwRzr/cW21kq+vRdWtA5CdJYRboGpaH4Uu5+bj
LocuvOzqpvP3fWzRxCkLf0dhWGzxdjfBxw2w3uE84hdajFCeZpYxHzdvaC3+cvi4zHKAtSU7bqMp
N2SoMhG9NqmtHeyEr7ogkwMLJWhM+iarF7ZlKKRcApH/iJFdUmLz9OgaT3NpSj8wKhGd9G6oblGs
Tmd7svfemL1pcbq29Mbqlu5WHhYuT8Sw6NohtnlOa4rGWzqT/s51uMlon1e3GnSBYKlYvnBPvwKL
8pg40z6arL2fFIDutIk/JkYVoB5xAlfqJjwXu9+0Rt8dR6cHtFThKZ7SUkcLYJuwlmMWxViwuI1c
Os3N/X00GJeERPL9Iqp5jwAMmKKlVEBPggAYxUcYB8FT5Db1gXYp/3BxoX6sTYY/GeHHQ4vgVwVa
rF3528kDEar6trOtizGvAotI8zY2/hteOyM3Uzs11FBwk/Iawym64wpPgjWdBzf/wXaVUzPzBHyc
a8e3821e8ichQvk7q6KAtybZ0z62WQItG6UB8W0PhlgoZ+u22HtR+6N1+c/lQAc9ovKFQDedLK1I
d6Lr3j0dZgfpi5A3W/eprOm65lryoI3D2WXzQjPai09zOjHG1Iq+EAyVZwCA+cggtJo05nnkMJEt
uhL0HSoCJ/Q90cN1X7rszcjqaSuazEeUoBtXm/b2ln5ak92hZh5OKWk63sbU0S3TShfWEK6+zk1S
p/KB9Ehnbe2IInZps03sy+Yc9CB1ZdeHi5U0InDaVjs10fAK4KH+hrzm3Ur1etjE5pT/8FpTW9gS
a7h/A5b/8YBxu96heJz8BowTcaFNBnCqzCylbWNeRVuMY9GdP9aLtivMauzPdF09l5rZ6suDnBep
vcwAAYMEtUxxGyW+KenxFMIJ2hmf+dlWjjGTy8Ac+lMFff6UuM71l1Ls4aep5dcw3L+YMCzqGssB
VIv6ikEbpNU/1zWFD44dZP9wcNN5BrOa/EhzXi5m5V2Hrja5rXjqrJQ7/e+P+1f50sdxoUEhSPV0
Fwvpn4+LT8aYfdkMBzF+LHY8g2aaf6tGoq6nJv/x90f7q3Lp42grGdywCLtCbvbnoy0jETjs94dD
MXODrJWAz4gsJC1I//m9/rMJ+BebAJwGyMH+98nxfxPoVfWv/a87gJ+/84eC0GdKbDs01YmwoF7/
RUHoW79x6Uhrxsxk21g0Kc7/UBA66wCZ4c461cUUsY6d/+iNmb/RxeKnuat/3xz8G8naNMK5R34x
hQnBX9OhVrtCwJq3/0o+btPWYG87WEe78KA52vCru0qq/UL63QmlL/phrSZ5th7H+RuYVPfWzi2I
Q54Q46e6HiCy9432ijcD1o9t+WfMk+bVwZvEqtQ4hGH3lntmTtl/mjOVXks663towumxjB3xtW4i
kj4yNzshswxJe23fEM9kNOq9DndThulv0w/N8k5okRakEWUG2qvceARwnZ8AG1Q3kWsW+8HkSYM5
cVfbBhsKRLZbLSuTk1A96ve0xEVSao65NbTYPRFUAsAzKqb7uvEKRNGefzv3McUSJnPjMmmDDyM2
1+/EnOp3M1kMaqNqs90hBSj2DPXil9XncEb6/CAmWDORIa5AUOqtcCB0VC2MKXRujfkDX9pqhZrR
wjHeoyQuOwlnWVjIgjApEHo7MTmnXbK3C735Rh++3ZkdUVdtigmCsin/3FoZ4vepsLJ9U07ZwccL
th2tEYKZOwvmhsbwXHtpBCoiGS+yTpd3fx7nF/A85iUGDnsAttedHTObLrbDySEcI93BThtudPKN
3kpzmLZQotxdowrFrDPna8RMba28Kg6q+nACWsM3zTc3aWfPgek3N+RW4+vSpnAgqY3on7ra9nZ0
V+ZNiTFMO0L1yLdAFdC1qa7dt62yf8TAVQDgyBTwoDXuyTeKjgZJxg9icRdaXFrGmwBnvxaaS8ZQ
zJqzp3hO/S9u65AXmToNfDP0XY0a26sfWendojv6HRKpSW0Qg6XPKB3622zQi0ertpo9vAnD34xt
rR9sxArZJi9M87LMbnoXx9aym10XuTlqN/cTancGEZVsPTxXplrJvvqD33GvsClk75ItVvG+DkbP
EdnwB1C25o0jm2JfNg4kJ89NX1qisM5V3NgXqBjLYcKfcUb9bt4Yo73Ga9TxPUE6/TVbTJ9dY18c
S21gPB2t1LnK9tgyN8YXim/nrqUiPZLp1RyyrIDMU0Jh241WYt8XzXhjJKPF7dh2B436cUhi+ZoM
ICPgM+YiNJrIfYUC+t1up/IYzw1sSkaQiDgia+fivNrObmU8mVb+TnnexFRflvHF9aprrczlqe+b
GZ5PpV/qhCEpYA1iYGxeKHTxsKicEyVswS7CaV/R+mcPLpUs6Aa6DO+gGpJ9pdYN6JIWn7FBloFi
fxbqitl1FnMRR9OkhzzAD/TIEnp0zV5CsELxupG5uMq6OtLGck41GJGKyIEAQVxJ4Vpk+cUUovhk
R8XBmdEkONFSHSF4QJtohhxCiG9iEvdT5rBltINn1m7dHmFjVE3ZJ3Ri1vcFPlhg5lkSLAkI4qyx
8xcY4NNntk3apTHKOuCComnokhzYK4yiB62bMJ057U2LdjQLfH9no0zYRz20UNggBfTLi4oi9aJF
I+QsAlQvmU6AU0V90AcM2NW50lX3bsqZT2LpW9CC7h6kGp6hQgzs7pl/vEh3bnE66kuBwgTzNpku
c3y/9HW+1yaJT2qebUyianJWUgahKzEZ5XRSeuYI9bBu1X31OV5mBOBF7oPcoUHOMtenDMabTr+h
Bd7czVVEBJbQXjIj77xNHNMSTQsfOYDTIu7sKrQiWvqMQlI/FjosHJrL7cbI8vqtIE/oJqoT/2JD
lDoyPJ3KDdRXeUmllm9dtwpshiCvTuZO+4x5z4PeO6UMGmiBZ+XVeuAxZy42BEE5Ifxc/8nnrXGm
NE2eUQGnt+WivvqkZR54Iy4BNB91ZkuWciuN2W2fOUQbzZp/Ww5W9yCzqL3L9LEF6pMWgBvLJsRl
GO+EDxFuwSse2n1rPudYog4OmIGwi7x6l0yZ8X1x4+FuJH391TLb9eUCsfclKYv0szSEKjYoQv2d
mfnxHkod1LE5xlojouRBCKR7wP6w1cft9KgPnPoqsZftPMsm7CfDu/EQtmfbqaiTe9PNRm40uvK+
tm40Gn1Y9nNsDvuKmfkx95fmczGAKKfgZ+sbLQ85vsiwUQpp8yz1BXKWhqUZddLOaWt1Fio2Tr6I
86+gb2iZUHrSkeB1m/KI35A43hywJ0z1Jm87/0vuOOm2rEb9pYjQtLMyJcdIGtsZBdvDMmTae2O5
+qkhcXgHVLO/F2lVHG1LI5vJivtLMY/e53j0op2g0/aYqBQym3JhYM7AV3cmU4NzN7dvFagrFAoD
y//QyYWG1mTF2FNHscUXRC+l127sSjcAnVVdCrgByJddYhCsBhjXZZ7ql3WEwLs/y2IaeRQim2yA
JxtUpi8vbdwWhzrhkaZudvMcXW4Hmw2gQfuDpL78qIoEOsA0arcpbFfYuOWDQnpwkPbwBUAfEvR6
5WTh6Rnecul8AXP7qkfDD7dYvnj19Kli6xeQ/MYW3WzLYwd6K+za9GrQmzzhC3evdFyMJ7ae1Tv2
gem5i/hFVWH8e3XSmWHXCRUOJrhT0/atknvGarCS7yi1YDLRYcp1G3NZLS3Ie2mCBsF2gVVNg/fQ
ynZ2Xnon+jHQEPAY3IxcOCSpBtofjBZBVOt7wusadBTAeu7SptXqLw0LKLWXr7ZiivJdS9ekPHka
tqF+zIwtRV5+I/B3n4Yudb/YuKS/6m6EYiSakuLGTWzRXcGvJdEe0UrBlHDqR+B7RDbb2TcPHoT2
2W6jyUbpTz4t3gcwxMfWTc1tpensoegI7pTTP6NgHpHS0YgkJBkoWWw9Q4AZD+zMCcRExnDmJ6ed
T6MiALh7SjvrdvANNP+6BpkiB/78BIJRO1CLfK4W+j8JEssTbxAS8LQ0ht9eiCCuxHxmoNWeO67m
aZGMbJJ0fF1zz06d72ib3tKGvaimme7SWm6R/z2QUWl2N2l6zKMd8TkEgNaRPMDwt4K89dJ9jycn
mCPrUi5wLbJWi4+LFcsjGPbo1JVGepI6pHJRFFgJRXOLdh6gcOy2XwfTKQIgcvM+bVUKaK33Q5rS
TNjSog7HyGpoTqHt2Uh8Z4HNZT4MzFexSBjl3tYj/Yc1RJTRTd6geWPca4pvdP8c77nXh8rt3wdr
pTJ8jlrQljLAoIgK7z+TnJ/4m3+5iSNe6u92cXevafX9z1u4j9/4fQ/nOL/5pkNm0BobzuRl3aj9
rm9gwKOz0Wd1x4GJ4Jd92h9DHPc32BCu4bls4Yg6W41ofwxx2MIhKAZoobNtB1Tg/jv6hn9uAuDN
0vk73DPYmP66gZt99o+8IJdDHYUzEe0zkab3v5yN/0835Z8PgeKWLSqjZj6yLfj+vyItonEotNig
66lWIvDiIZ+nb+1wSv+xc/4/HGX9FL+AMxAV4g1IOIpbfe21r/X0Xdo/FT7v03/F3+v/wyHW9s0v
h3DTGoOu4hDDcnH1y5zicnr7+2/BuvpPTSD2vmi7ITxyZwh4S38+Sl9oDbEz1Oe2VnXvaBb0MUzJ
lgndkUPbhJt+ovlNr5cy4GTy/O+m3pxCBIwggyY17tMGxJqRLCaEHvwo2066Fwjnyoa0Po23fgeS
v45oyuGcVjtBDfpI3xADyNq9vM45jXKXLTUhGMoNvLr5WgKuzzyvD4takIYCPBHZX4KniN3GNgfX
AZW5mSkgBrQcaVffON2QHRPgcDe6tzhfNKJesIZgXGHaoTk3jKHmgB50HybEk9/IuBwwEU2ygCKQ
Dyz35fI5lfxr0iSgCN0WL0fpnqK0NENPa9W2d5dybxn9LXwf+XmqZqZZ0SD22uAWYW122dEqUSQW
g7B2jOfpy06NuPP0nI2gyShxMib1CYQDfyT35K0LoDKsF88gMmTuxR3kap4HSrkgrofkEmVqfPdl
OV/UApSOGRBSUpd2/V5Ll+9j5UQvzNE7gs78YvnsjCSeg7YT37tuQsxi95b8obXWBA6KWJcn3yBW
eDc50rpQs/GH1hNsW+hrZ9uQm1IyD3Bm29mWhK3eogyn/ZlaMVwJxGsIt5lHBb4tXd6OmXYmWfO7
7DULkoocvmXL9NlajO8+YvgvlAxxYA1a+iIxKB11/H8525NW7KuRDY2sOx+OQLsAetfJFCkaLoId
LdCDdf5eOfE5sgl4Pqkp/VMK8C9A/eTelN6Q3DWkBYWm3Yk9vqVV9WlkTC9NiIhd0+1GcsX2NTgR
hOMOxA4/IurTm2Y9C5aCRrdNn/OwCIcDGAtt3TaT+7H0IB3amXrM62V4lCgYg6Xze24ML7UvRTwz
uSkiRsdgxjawlodQ0TS793xOJ+lIImKu1Bhbg7XzjBony46Z4ZQ7WLKUhhMZ1zBvukh84kUaX+Y4
1R/Jc87hu46pfW8UIgMdGOt7YXXRW4T0Hn2+oUVnY/RJYcqp6IaNRfXJSC+y7rFgURMzjQgwNFin
uena21ZzxSfBduTo+I3zEGmmtie73HxwRRnfjpb9FJXtcpFuAtZkspUOzrZ1jGPbYfMahgkJap4m
ESY22LN+M9ZyYxJSvSfUwfthZbn3g2AFGfRaP950mEreEqQDYYzwBogscrhQ66W/iWp/PR8Rkt+t
WKZvQBg5k72aKJTiRgf6K2YGKr5xW9DFuOpTvhCjS3uJg9li77lVt7fpD714sIO/VpGdXPSy1Q8K
LaqztQaQSKmbMgwv6WO/ixy9fVsO5ZnE1/GV5Orqrhpi/34Si3mF5sJeue89Ddq4sG8Id5gfTMXk
LG467wGva/U6J/Z46WZoFBOJV+epbx1cXu58hwLevoHUXu1FawOsnqXz2FDvbuUyL4d21DyGRbrB
AVp6WMmmMCJ56Rad8foKX3Y30ODtbYrgf6eikQIqdSSpIeyxHtmQZ9/sxQGBrFiEcq0kSy0S9pZN
sr1r5qZHozPGJd0BILq8Vaxw0K32phidZR2ctMl1MUrmJgwo+Jt2BNY1890oMNxqOfFp46sB3+A0
53N7Y2fGHBR2lLYBm1EdixgxrkdmD/YOEZGDqCz2j3bvwwR2ppqBfKztaSKkyJsck3vCY5C5o0pg
1jd33VED6cPXaL15F9FcCWH6rtI7XGSBiujhoUBYJoQH3vRQFV37NrZSsoyp/FKgQt6T3zQHklXg
a5r6S4jIgbgcA6SVC1Z6Z8SYTBkk4ias0wLgBgltr31eizfpVj3gWz8F2OoPxdOMt/PeF3p++vhx
o3JszCdWd5ynmISgxXbH+xGm033vzYw2vbyeQ+5hJviEjRHBFJfd5uOQ6dLk1sbpGfgMs+HThi2k
/gZYvn9215GbwuuKT6EztTBdRY1VQ7aC0cfGJ6uaoi+ZldRPigYtofBDtbftBUrLIvRNpq0idghE
qB2H/OTUwytdHnn0wOKRIzMA5EBaoB+ykd3hOHfq7INjgqeeoPHo6M/eOfmkCMSQsb/BTT4das0H
teY1wjx2honUUPdUecIug5IQ2p8ctjh9F+ZfDR+Y3uhy8NPceRRTr79ImEAMgnsuHRE0aWA3ZOq4
YGDAWTUDh0VPGJ1I0eo3ohsQn7itdgW7Po4AcLn0nrmI29o1u+NQmMk3n/nQKS8y57HsHPsmwobC
BB39B9tPtT79mrenGu2OZqPlTyPNZhpirfPot44W2haxHJ6U1T7OGbN268uux1qKz9mdHkbHpYMq
mFbXfo/KBr3Dgwno/lWUbRFWDTe4E1n5aeGODlzdQv1v6dX3jHf40ej1/trnzvLEjRQ/OIlG0zIb
/EdgNQqXNDb2tGuqPfoN50VSkEryWI3otoAyMwc9ITl7g67wg5T5clk0XX1XDPk+l24TEbYiM5i9
qBF+XqdcTtGPGeYU431z3OlWI842XtdrjED8wTRzCJCFMYSaPaVfSHPx8I+raafpg/2MKtN6Rrtj
PWd2M595Uzm7pE00wt9Sbas1VnJwo6i+o03VfaoT6P9GB7dDy83p/HHWpV2Cu4bwe88+fadXVc2L
r89u7K4Wm5a+w5rnRO4FN+JuslEJuzjkw8rP5LGcpRk2bSmCqdMtHmKI1KcBNNR95In4KMgty4OP
e3khq/BCE8ijrvCsm8VLp7PbV2DJsMgHqy+oRbVLzALT3PLozJMDXzlSexnp9Jq8lJehvlhc/qVd
7qA6L3eiRWoSjz56SR1iL0ugwI+upW9dTreZRWE+0v+t7l1YzlCd7IHgOBq6T/qaDQMPCu/Vgq5/
R5Pfv4UbS9ZB7mb3Zp5ou8E08pM1lPZNBkH9AXiNFkZdM90jn+bV7SYVRqi21pBIwfnLmQJ3ESAW
kcDvnAp1pFu+QKKz+uZulEUlgsqt6iua1WpHdAO+sZRt7g3cNnnfxjQ5uoHRf5wUy908iubURs64
Mw2hzYAHK+3a68Q7BV6pqJjhqm8KxbKhxz2PJnkGq087pePmqdZEAKaqvRRV8aQP3E7ElVFW+6l4
02NrvrNKBEXWOOpvs+/RIphS5r+ahdIl6XkwU2EbJ9LVl0uXu+7JGa059OTc4dYyiH9B9tGAUfcd
NRFkULPSVb25XHRn4pnXTAKbAPI709XSWgLGSLRTt4PUsBXxow8ozKp8Uy9tdOhFZu1TmhRHOPfO
fmzJl+Qb3bvJZIAcJ5SQXEsyG4a0fDSmvAtrL6tIPE+0vbRr2YHdnY2vYIXWpIaqfcQkQrJ4nmo3
caQehmZ2N7XVQkDItO9eC3pPWNWLORRiA6siuuVr5ASL1Kycdtx3O8/rxhA1mbGPopTBB3UJUVc2
MuCCIKaQCjE5NUSwByRQPBgNoS45Td13gljf+8W+n4ze3BnTuKZaihaPhmts3CW9jjVoos7T4gOr
1Z4ToQKhW8wAo7Lb+bn3olU42AD+oBlP12xDb1xdqSbQad2TGvkxjYXChQDA37MNgSRZrNgVsQSE
ClVJHOQqrkKHpguphKYioGLJkq/xAOco/xlyOEwqnLzlzyGHwO9vksxpHqoqb14IqkJhCBrvS681
w3ujXOfRFR1h7IVHa3FQ83IyUj/fW0UyHLQEAjzystZ6sDz45EwyuscGZ1WoysGdg2nqEJEsjgP4
oMMn2yXJvvCXbKfanC25XqSnOBMzCRiyffO7pbwRGBAPNOGIdd+OdWyOzc4b4B3c9NUb5b34MjmV
dyfg80HZM+z6ogDOalg6h/EhWma02DOmenKH+p30Bh7FsqR3nPtaAliDftmwnSL7zUqsdgwU5sl7
a01MrNDS7Og4dl8AiyP8n0RinGfAcF/yAg5mTojfMzB0cA4tVt8nfX1DOqKEt5F4yWGqquEGvr51
R4KLfCZU3j7goRpPGIvVzajN+Tv5W0Q4QGJfI+dk9KDcpvxW9thUlSPIB/yfHEWRG9YtqaRwzTU2
2EDJK4u9bo+0Zdak9dmsXBLiI1vkIONUQrDa/B0sk/di1G4V6v7iBeifl53dF1mQwdLcUOMtvApJ
uBk2gzaNW2fuWMmyIjtkzDVR5Ls6l5e37YlOOOS1xFw2I7Fecd8s2z4tryh9XiYmgBvmlHJD4wbm
oT+zKRbNc2dmJgMepIGkhLrtAALGl/vad8przRDqVi6FgQCUTCHq+XKOYpO8APJNtIPZo7g7sF1y
tO/z/2PvTLYjR64t+ytaNUcuAIZ2UBN3eMu+j+QEi9Gh73t8fW0wMvORcJf7C9VUA8VSKhU0AjAY
zO49Z586bnIEdfpOQQf4XEtEMXDutDacYrqFKgXuUyyk+pKPYnzLVjF86xWRPYVFVHzJm5zeUQ4X
WYGJXgTRps10uPARokwOU3V6pwkFWEeVBf1rVBrEtTWk8O1btflBNR86DeWdS4SEhMSws/2W5rJB
JXRiwEvRNfCwmN6skOJNHWEY6HhUl0QLYluzi7y+1ijfXodshtDlxmG1Ism2uCo9GqMVucL3vP/f
8RxObAYcdIvGVDETuvVIxl7V3Eboox0NXsJzX1aCD5eprBTyye4qSPpfhZS/amHVvWpD/zA2akWX
0iBQC8cIcY8Fyrs6lwSRWE38AGq5q5e+X5T3uhxXydI1qrXhN/J6bLGe6Mz4rWRl2sb3DfNSjYyB
xaVszJ2f2JxNQ9X7Sl2c5g0r4UIXkre2vN585KjD98Szk1c3MWXw9/aL1mvdhZwr6oaf8lf2oxZo
383YKm/gJw9fvdFtwYJ2FnANGuxXtj12m7ac3A74HDeFF6JckGxuinDNF6Sn2mPQZmTENgEvbGnT
UYK8BpLWoK0o6ZuaPNJbziDPLMjRTZ+Pxr4o0IjWXW2s8jh13zIbYl9cdtYWUVZ4bfT0QCFKcIpR
S3a3PRijpQcX5p7eoMcOV7pD9VDv4Asnd24gGbdmIYOKDg31mhK/+Kl4OF+zsCMlqgm8vYsh+ybV
e/8y1iP9QUOOlnrLYcRz/2eYSgAHo2qTsNyirxW5MwLtuyNlxcBJnDfLDAraZmhFTBaSR0uoT/MV
jUnCfOPm0WtGUH8otfbCy4ZN3ZWvvp2a29Dz+WKxEdyzkErbRNjtJVs5c99p+O8rr4jY/yJEbmqU
I9BU86+iCPM/K6tuCo4AhR99pU8ZyhdK3rgX8B1Dh2pJx2Sr1MdGJWF6KdnEqVwHNEVVBP1F0S9E
meUgT9J+5Gjml/Z1OpTxY5rY0IKIY974QeU5OSWsR0OtfvQ90SXyyFalLES5l8fuG9FeyV6nrr9k
U8UhqWgHHJxRiIDbVib3/VZS1XDP+69j+TWeE4+9MTmS3pZdYexQ7iDpNmicjNgLQAJ8X7F9bJve
eDM5gkCbvdRL+Y49lEHljDKR1FjKN2JDugtt0mIaBZGecoSDnpiGbUt2yk/fEDoZSJJ6V/X2z6LX
pGePV+9JxSziO3qVFXQcyt5FVIgDnJTfbAPYtVmpQZE6BkCchZVSAThdCD2sgqq2bILzIrMARpo5
q7UaPVxEosDKbadRv2slinFBnjEniw3n8XPs8IMSNVIO0OGKAMRFSerd6PCxstvrPfsks9wO2RS+
WvFHkEBLjL38L4zK/76IzFAT+A1boYpkao5Do7udU35UuDDf8h57LGOkW7TKlYz/6VfH5t8ONSOi
kw0/DYV5RNOIi8ck8rmSTDyaPMSCodIybS4JO422qHzZcjJ5F2QRJhu8wMPvFskZFEYnEDbyA4ip
nw2qB66iEtVbbYeIu6gSjr0waNTDO+KP03Nk5sx8vz5eaMs0TY08AmOScX54ahGL/5jnUrlNBl+4
i9iVQhY3K9xFKhXNmPLHbT4oVBDj0b9qYkRJp8efKvEfxG+/xheC/g00Fno0s0o9KlWwppFXba0E
LRObLgoZRfd0epADLSr3U6hMTAw29IpM9fNF9kCnyY5Xy21dU7oFk8wuwgNJdR2reCHGAcJC2+Df
zxCHrU8PfWz+CBr7KuJQQsqnLtjH+2vrWq94qiinIslAFpqOmzycCsEm6fAFUVLswAaf5KTTw04z
ZH5bhYYGFh2uCSKH1tfHYUWFp4jGcbk1izDeK0n7BHNg3HoGs9Y2mb+nhzv27gvWGCJKCK5S5mJf
j+xYRbIGhoPQ+1ioxYbDf78qIJRsTo+kTDfs4Mqgz4FYI1GXB/r5ysj//utZgrfvvlXvc3Nwm+/A
EIBKofu+oqQsbwxrlN98dyomdZTiT/8SxyYtunoDPKLAuHXw0piiRvkrl1thetqd3mRU8yGenxnl
2E3lEU7tKwyx6tw0rfW4G7WEped9FWhDl1aEjY5J0XCG/P4FkUVCDURQlbenJurH6RL1RBgOcceC
2hWxo3bZq2Flr/9/Y8wWtUCvVYMPNfnaan01GuVGs5K700McnRzMP4WHw/TA2vf5Omw7tLpSrctt
zt71ymtkdU9yOY2ytgu++OTJrwp4fhNToXVy7NUkRQHjP/1LHL56iM6xB8IFlW1KF7MVTdPzRkiZ
DdVHgTNSZ7Ux+U2Ky1gKi12U26lzerzDych4eBwxIeuqYs7fvYJjlTXkotgmac8GxRjuTF8xz2wl
DueioIeuQ+EyLKKPJhflxwliYw4ZifouttAwmmWVZ8ES1/6lSTrzmal4ZCQuAl4AxFcdk89smthV
EIwDARxbljZsXFJ1IQbzMS/D59O37chjUkwNHgHPipVLmxbuDx8+I08iAZ0x25LmSez3G9FlhLHi
3C/cM4EUc/oB3zhMYh+Gmn1jqVEZbjIh+puWMAotJZM96UzyJHq7bVZFm45PxK8iUqH/UToF9j0H
r6P7p8GRdYWVq16FdH83akUZLSFZDzmqNkZ73QrzfS16aed1/niF+56CfkEqPEhOacW5qgaMjat/
b7Zxf91lDRXsoUFEQ5kNVxmcgjMXqiHMn63NfMHp68m8AIrQ5x87WDySsJFMb8fKr19sfJlI56x7
oMrBWzI2cEPimP5p7P5Z9tCX4ctTM+mNnYEwNdDpzCpEqi3V5gnoIZpD0g7SjCiOzroa3RiaehYV
qyrC8UXWrQl6IBTqwoPHsChb9EtSKEE9R3e8pbfdOXVtofYmgc2hhGdeRhpahjCy3WXPeu3YSAuR
IxKAyRXa3C2VIFh7rOSvxEKkZz5aR+aaaqNDQMGC/J+Uo89zDXd+we5j4L6EUKpaxRY7nnq/9cIS
QXbvim57enIfbniEwLpA5B/WYjC+s9e1IKyp7fIk29pWDbQ+yJJV4ZXkQoicmAPLqy99Sq+PWmB7
F6dHPvL6spuTsVSgxTk8c5Te0Ep+Y6RbylzDlxZczSthE8ojKW/hj9NDHblIBB5TEJsFwoQF//Nd
pS/KeRNa7JZQJboirUITj04QFrMwLXfEtATWsqLBDhJTpWh/evAj18m+CuyfrHMyQGfyeXAz8hrK
Tmm6rdwMBkeXPnqAz6d8iL/c///2BHI4kjYtUoqJwghsoT5bEKkBVR6YrHiLNfaFkJ3OUa0eRghK
+t+epmw3EEwhjOL0gXL/8zXlFWYSj+hMdAVN5xDwu5VEeNN1urGm8PT9d2+ghulFYX+jKXSR558t
L4hz6L9ITJHViK2UD2lGD5GeThUTS/Lb32QGY2vD1kCnoT3/fBVoQ3yjSbgySXv0hfRSjNb3sBeP
Xmec2YNM7/Ln/SlDcSw1uDTWfH326oHNC4ZUQogh8nglqJXamR7jdWzHxZi2e8qU53ajx0e02Yra
kwBuziCXtNy0smnEQmn36M/fMoD7oowQ/PpGvPAb9fL3Hx0bb4LC2HUw4mxG6hXnjto1o63UNHts
7VtNAxRsyGeGOdzYTCF5HA2JW2T3MS8oAIvug4AfvQUDKT1KZgpvtueLePpiDlcRRlFkNhvAiYwD
Bx/C2R7QnxJtSyJKFlR6lnGIRjk17sKipqFuEQg2ZGdWSfXwS8moLBzYznQcafNXDTl+bXPsi7Y2
gbeLLia3bpnm0XjV23Tp353D1WDHKrg8LfKX5ogTFG6uuan7wtuBucWNwrZoRGN8bxNP4gCyYXMw
bQuKTNUvkMUZTzZOjq1HYOeZ3/7og5mwqjQDLfsX0uLD1glJgh/T2Yi3VKfTVTjY4V7qqXOefjDH
1j1ylqeSEja8gy1nohV8RiAnbFMyohZZ1m5lHCqWWZ/btRx5YfUpZpRPEKFscwunjicaYzpGK7XP
BUIW19/1hnwuL/BwCzCVV1AlqrjoKHbMPlZjKKu910gR4qEKvITJZ4o87HpFisbXNtR+fxfNcMhE
+WRolowB9/NSbtWB0SK4ijg7ut+ne1cGxl1Sui+nn9Gxl2dy2ppIcjkYzKdxX8FEHTNenjjAdRIN
Ci02V/9OsyVbl55ufeviPNxRLazOfKqOrXkoYsG28PE9PPRQOpUh17XR1vPUmzqV3sbQW+fhMwlI
DyzXZ0Y7NuE59mAeJTgCZ/jsbsZco2nkFUAtL482CfSlu04NJef0zXzPtZ1/OriJQGk0RSBznq2r
dqP2jU7JfYtlQn4OiPtZA1tFjxaKNqY3Z3ZPoQJfocnq9qYY0uhaj02x8S00neOQGzSWwQ8qhdus
4s5Cj9E04bnTrXL0zpucsHkzBW7F2SahdCuZYMSEr02v0Saoizeltgn2E1a1C0zrBfhrvjSha17G
qQieo66tdq6dvfooOgDa1vu8S7QdVSR7YQxSvrB9ruP0jTzyrtHTZgtqvkdKzj+IscnvEPRst7t0
/J6PSr2Wc8SULhCWbHg7PdaR2zFF9E77Cgq17Lo/v2iqMoDYs2q29q7yXabg4CS6/FYN4BkJTZgA
kUZ9Zodx5KXDMKwY7Gj4Yh2U9UHBDX3pZVxeqH/xA09aqqh26GOUUxD6UDwVJVEQqDHa7e9fq6JQ
xaQixQZxvlJqgE6D0qqyLWe16wKYL1Xp+I5qPOzqyHseLDw/p0c89iS5tZQBVCiELGWzu2vQbaw0
GDiS7JFrpWBTTFNR33WFnWwT3FJnxjvyzeEC2UMJPmxsFmdvYOKWJFxl3Np+wrPFWtk5ckGeAJYi
8z8ZCmSAgDElU+effRByUwvqJOWIpmDWudXjYlyUZm1cBI2inFm+js1RwQs1+RCmSv9sjrZI4tKR
ysC2ShoMSNkPXS8e44rnF3jFHUyo+rcPRyxgmC5UXVFpn8xfQKWn16ZWY0r8yYjGz+zuy6Z0cuoA
ZwY6sjBTUod7OYVjY+OYnueHnUg+Yk7HUgb929NfcExvrLF4PD0F3/NuZqvypzFmc2IyRYeaxhgI
+hUySIJ8X+mVfq82MPHcuCOHzZO7hd6VuVMZofeUdaWJWIhebWORMtFNPlOipOn0alBYJWy0BGkN
8TYQdbmHIOzfqTbA8nRo3T/dHJxOUiHO4nQ7gDX03J2vWzQp5J6wOaWcjLO07+9HO0FslSpVtM6S
qtzIbeHitEY6ehPGMrvDLADlHgXljd+b/kYpq2EX60g0W+EnV61Utlsrsh+DjFg+7nC0TqgVlQsf
oeAWcWKyyLoxX7mNryMWjrrLTBPgZIKwWZ++vcfmJl9xSGp0DulTzOYmCRnQlgzmJjLht6Kv3yCF
3WhCWoskW7mT2fb0eMfecPbcbPYo39MQmo2n+yC1BB69bV34U83pulOjXVenZzavh201jVqpKij8
USOAI/F5Ymp95AviPcCJy9FdngclmkHrWxE90YS+QpAC5kF99cr0zJFpHkZAqXEalyotd5TD9XxD
ZudJkeSdTk0kG8YvPkxx8KOadIfRRY5XaGY44xQYtFd11BZOnCISlJqUhbxQ252Oyl8PO2kn5EZa
K7WWLl2EoUy4fEO/kw62HX7VlZaDOpQdcsJHz7FrxaD2Yo6Op7gP5ICS8jjqAMXrUIsWNWj+Vcjv
49Rx/gPPh3JLOgEheH1HvKeu8L8no770qzpcmZKpPoNVPPcojj1xA4ox9DrKDFBoPz+KQK70JI0g
u8v120C7dzF08iZS6vbMzDq2Fn0YZ74xAnkGtN/u0q2lx/Iypd5AIqq/Oj19j30QDQFwRiedSzGs
2VdDLtQ8K7Qy3dJ0spaDni44jL9kkY+mvhrOmM6ODjaljbHxxd023/YaJYsRfNAU/Z2RcBIlsFbL
1yhA0VLXwZnbd2whMCj787XAsnew+Y2HQRghKqoteN87tQIzq7jDSxaXP+oAzYJvnLmTB6Fj06sy
9bw5wCIhMOd9mrHKY+4v+7Swj31cXqqyt8ay26nU4p1MSP5Wy4t62ee2uA9k198OHqYGLwsAmXtW
tCZle3gysQRhz3CBWZy5H8emLc9ZUEaifkv7+vO07Xq3kiKfbU5X5D+E7T37avtAjOq5+350HHBX
EyPTmCxzn8epWlzPOXq8LSfRnGpO/ZYOUudkTXnmQ3ps20pxCtGGPP1hzt5D0dk4ONBebms8I6Tu
rqwuvSszfR9ayk2cFY/w384UKo5N4A9DzjesEzIEjZ6cbKUOPF6T/bC1GHG7sS+z9syZ4z2jfr5N
4ERKk4ztI2fh2bmo7iwtH3szYZlRh9faz392gU1+RKxYS8q3UD5y2IIJK/IqKCavgaRMyswS0Z/d
Vi8aRZUXt7CqbaPiWMDVhs/Ir8sHMkoyx0rxQyduZa17s7OeLZ1Vk7iWCsGUVPXOGE2lzUz9KXcq
dpYMcFwuv4ZZc40UJ1/VbPkCq+3AkAiSu5JBfcgRXfOxV/Uzs/bYW2xPTl1KHMzbeQM2jvOKZJGc
nV8+7sZ6BFIpay96rl9QMyVCZujODHjsEU/OLIQyJsXW+W3PQwz3BZuhbVDYJB/kDYxOQkkAjXku
YbrVpEk/vQS/aydmTxrFjMoF8rpwzJw9aU8iXw+IZLIlodxe+l1jPGg+qMtUDPqFn8XxMywTi9gF
lJPvdgHLJ6KLfKx6VSPp2wAkR7l++pc6ct/ZbEwWaHz8HCdmByXbGCwCH0S8jWxPW/nlYFylPtvG
Icyql7BUxi26yK+nx1SOFDFRJVD1mVZtMLbq56XD6/URXCxvdDW6SFmFp60RpIo1WJpqQ7YkhFFD
RzmpxyvbK/3lQE8G54WmOKd/EXFkDZt84cgxiIii0Tb7RWSkEfBOggTfMiGLi3dfQyDi8Q5tdapf
cGfMXR2iRsZiBW4hpoisSFDmoSn57W0nOnk9kHb+xdfYeKv1KH9hW5xu/I4phWOK7Bfi2TZI8n8M
iLFZstuVZoT+Cq2w5pRSWm99ozBXvd+YjuVdqFkkHiKR9je8tpjQ4PGNL77V2PtYNv+UibQ7czA/
dv10wPCgm1OHfl44otwWxtWUdG/GUf/gI0vb9kYfvASK5K9P3+tjQyG8RmuAG53PxmwDQtOpKJLp
s2RnxLLkhTW5+eDq7eFaei+nx3p/bvM3bar+EkZKlREZ4+cJBnI/brok4HDQ6uD1ahrGmL2IQN24
edY6KZiKCyWT3du6V7trFbLYHZB4e6mJON/kqVz+2tX/l8F3Bt/wa0r9QxJw3uq3f/3iPly/JT/+
7/9ZZnFWvn3PPgIcfv2df/IpVPIp4EhB/5gOeRZLyd/5FFN0BdC7qVo9TSuTh/w3wAG0AzJPSsvv
yjnjYz4FQAh0mZMGS9cFZx37dwAO78KEDxONDcm0MUH4RJWXnvl8oslAXmRXGqULUPNFCM7Ytq2h
+VK2tpaW+1BOTI5GEd8hP9wgcSMD9FIQY95hNQBKZNYLopm03NtrtmtF4iqVECMaMGNr8gDCfGER
fkg1IAox3G0mL3YQXOpe10LHwa0fus3WJTvb1p5kHbIaJROvwc7vXyotemgc4J1lSsC6JWhILciS
ZD81zQgUF10MmZbMxVb+U01LnM14KMt8eEC1j0hqZWleZ95Blml8+yYIgAXXNlnaC2CwUrLUm1Sk
GPzLEceXOZCGSYRYRrf+17fpv2/Nmbdmkv18WPAO3hrnR/yGn/vHx7fm19/5m11PijWTEd2qZgKw
tydA/d/UE/0Pk+8dCshJU/r+ZvwNrrT/4PDEe0S1jy2RmBbVv8GVBGZPlWr6jfpfQJTfAFeiSmH5
/fDWcGSgy410Sp6KpXQxZxuhKITmrYwo3QZj8L+gNEpzx8gFOSP4E4lXMMukXufFcBtnKlbO2AcH
TruP4GU5X+MnSPF8YMr94gZNgms4jYwlEfXdj742pIlLHcItA8QYe/VtakkS3/X4VZNK9nYkTKxT
j7iQQcjeikILLxs3Mdi60MQfwhpUM7aB8ToOdbBFVoPKlwgnV1u6YVLuad1HwKzBUktm7EM1KhHi
2kZ50RcAnI1EgCTs9XDT8cupuBWMfIe1zt1lUlnfp2yw9qAvX2FqSF+COMEuW6TGQiMkawNlyVvR
JCL71arym7EHb5v01V1red91jnMETXCluL7uoNRyhLRJnx+wwSxCuPUb2Yt+5lAUO1IC68xJZXaM
ek4WiVrU+boYGd1v1TtD9PIiMOurmljIRaOCx1asR4J0rwiFxM/Upw8sIliNwBcDpEvbhUrsLn8k
l9mQXGpW/sVlS7SkMdITM+u9gobfTZyzBV/3u2iIXrHfA+LMsoc+lEa8aYC9c+H7TmTlzbqRwZEH
lDOZgo+9cFeuSQpK5BrTr1AsDHSeS7voxcYcTRljqyStkeWTr1rZ8XM2NNqz0kMkeGfWFx7bRXqy
PeBHfF++nPysxvyWTuq4dTVpX2tD8ZZpcLMIjm0XfuCqhN8hrOgAmN/Gnb51rRGPvV4XN0Prl19g
kTwaVZBtsp6Yb6UaYEkBMliNdJm3WLctpH7WUzzmUgEysXvyCKvcawlQVeDaU6K37TbfJLko0yVe
HXFXq7G4ToLCV6C++T1Yfb8YV7GfPgiJ1C5RkgXjqJm4r+KafBHLJShc+MbS5c1ZhAGeGT/Ggtkm
fWFv8K/gbfRyRQFtjaE3RJOwqK3WyK5VpW8uPJB+zborJf3J1LrgQksM+VXjwp2KHPJlEoRqQP5K
lGVrxSpdHKnwQC66odDrXQb3DytzWA8/cZeMEgbxLMPdjV/rKlZLQgW9FMh6PInCF6CqgQOGysP7
8vXfhf7MQj95Xk4u9EFVl8G3+l/Zz3+xVWqSr8Hbx0X/19//e9FnZyOz1NMBRfSN7IEd+N+LvvkH
BzwsdnT+fq37/2yVhMV+CIcK/AUKaKhmOSf/z6pPjhfiIDZLlKRV/tXvrPrTWerzoo8oBycjwmb2
cjRePu/JSZCMFMCqMmbfKUvpJ9nzN/3g7oAbOSnVzySQ98Q4r3iRvigRK5uozhz3phCYg19BINUA
SGfT9CGc7FPXJ0NPkFuWJ2+zcpCvXe3LYOeXVRut0oRgbhW7bI1B1CYVdqHFmJbBXWyo/6WrTv1T
IxVj9IkikLwreZTIwrTWtR0tclO5LqaUI01vF3AhHan1/IWcf6Nnw/8JY2WK2zx6DUmxmP7roEHQ
CYanasw2QUJYvLQadHurZfQVFl5kXBZym+JKk2sw71JZCeHIERFFIqVPigaWOcEZjdBDsk81VVx4
TUeWVTjeaXU1bRhJE7GkK15osPO1qJC9XmpSc8fK06z6FMOhBKLRsP9UkAtVnvkGjBTffQjGxsD5
aphEcZPISf25yWKH9D/M/tF9LxFmVnTlKqqSVVvnr3yv5E0QN7deZV4Q7vJ1RN1dh9GS7m68MSAN
LTogUguRpt+SXqNuHlpQbuXuGyJmxzOa6jKtOp2YmXyZGxWDjUgFxY2XUPD67+Lyv4oGxH3NO/jv
D19rzl7B908LCvKA6e/8taJY8h/84yRyo9U8HbD+5/BlmX+wyBCKylmKM9Q75fzvfSSHL+B4GgsK
Sj8Vmv8/K4qq/UH7gSWKCG1yeAD6/M6KcvA2Y43U6M9wjmNucuD7/DZ7XS+PVp41W1Vt4C5C0IUU
rqm+fak1ApiNqdMmI449SB3bJxPjw726/bVwfYwpmNUzEINOMU8cSTkDomaZWwkLQBh2O/bAsxq1
XZlDYqwUME0gmikn/QdDYVlkj4tN6kCThYO9VZRErzfsZ2BPqKReiwpcLqrV4j+4Km4llVgqc+j0
pqrph774CE8nZ4UCidr3AUjYsYBgVwNF6c3mV03k38qTp7L9h+/B+w0UXNO76lUgxP48VN+Smhpj
/dzANbJhv6l3YM+Nn31rOF4KNos0XWk6okbLXNay3+v//zX45BJhFkP9n11nDRvbRdJeb5BJGgDd
e3+VKlpxpqt6OEew72EC5cNKzPuB3rXyLFHRXm82pa0ZJXMzrTjxA3JrV2GOhuPMRc1quVwU8mve
LZWzG9NkXmLTi1YVvlI3G4xsNcqa8gemn5+WlyVs3JILw6WicHpm8irPniGVcyynRJ6hxj44yOEr
DzsgX80EjybnzrVjHpadrU6PMj2MzzOFUfhe0/uRqYq8V3E/TEqgcewdiqjZiAC/tpCkS2IybgYk
JMteTn6zE/F+Fz+ONpsaiG68wtPjZkPjQwHphuOzTepFHkY5MU82eShR9PX0Bc5Vve9jTt0fhOa0
/I35Ujb4kWF1Ha8danPtBidK/OzJDYcrwIhb8POcOot7sx2sZRFr1Xejlq19rott45XZBgdqu2oo
ZC7Kzsy/9b2QdgNS0gVQtuKBZPNFbEJfwUo2nlmY3umhsyeDgAawKAUFXA3zGWdVZDpkNa9R0DV0
7TWpg/0GCrRdSZLgrFkpJFhaWUfCcpSTwN1rr/II6KpRrPya0Fax9EA23JDP+tdX/9+uLvqRqUn9
Q6HlDWyL/0z//sOkCe3YiEY9rjd97a9UFzkKNft+WVgG2tnCq576QEAl6gw7djKYynvU3OVlheUm
4uTNmbFFAoEqIVwgmJSp3eeu46YWkUCA9Nh1qeW1aozSDo1L5gCRrp3O1HMStEr7uekC6bluLXdp
C9BzpSaZa7ogwaIVpcVep9/XUVmRRBezaXJ1aIcxDSAtemo6i0gebQCrIsZoXVKvcDqpvslsE+xe
QBzroJHE1NOhupT9QX6RyqLdhCn5Gq4+/IwGcV9bdYRT1wOnbfj1DT85XZ+erYfLjIUXQiDSmpp1
B43fHoN+o7O72wSVf02UNj1wS94pQf8IKyJfNU2inFlmjo6os1jrdIym9ebzs4R/0Fr2GNWAAt2d
UsEZUrxvdgqHRqTgoW3jy+krPFy30ROw2lA9xkOPGePzeJVntynPpt6EQ5wv1Fbrdl7WURbFi3Xm
g3s4Ten70hRETmBPp7PZNPUaKiYdVJKNbbX6RSYVyi7rmnOawaOjoMNgmyLo9s179Qk16qSG1rGR
jFIuF4VpS9um8Kzb0/dt3thjHeNqkD9a7BYV5MizBwXTaiKLUl7rsc470P3DtdEnkEsqTDoaib1s
KZj4CIS9fWm9lKq3waYQnFuWxMEHg5Ad+gVwcXRUcXM7YYGNbURaVG00skMI27PjtduF9Vrraqxd
Qhu1HfRxe1XK2Y8468x7REfdxtPl9gpKitjrUeaemcLq0d8JXTEVTwQ4B24sT5MkHAKi2qRek+7k
Ul/ZctNh7amLa5ckjKVvNvmf8FskOF7ScNPkAVnwAbpgwD8ZqW7xj1jp22sIwc44dq/EAajLIqjz
hyFtgkVeB/pW9/xunw7xNeki5zYXxy8ACS8uPQrE1Ic/vxSuUtrJYHXcVH+490ozXzed5j35rGLL
vDBDx60UeZmYRs0Xq0z2gz++WYH5WJWGvWtyF/8kgdYrxOn2XTaa2aOljT8gGaZ7YZGB1+XeQE4l
4ngR1vG6DIpzXvW5yft9dnJg+ecKZrMTLAu/cDZQ/JVCoDmjne5rvU8dcJVOHZQs8g3lYKA0O5FR
qqxy1IynXxBxdBYgZKEAbmE/mL/u1sBaMuhNNRHA6pwcS0v/yrbq1tSQZMS2/D2L2/4FUbP/rYK2
1rTeMsxUCqjCx9PsVWtVrjKnRI+z6AIFiJupNvnSZ8ANhedwqYWe8mNIUQKXrklIS7TS5TADFGW/
5FaIhb7V5UtYs5PqI3sjqvPBGBjI094T0O3qHLX7cOtmGZwG6R6gV5cPVJp0E8zIJUt0A03iJXU3
kJtjRxpBK5F+KM7sE48s2wZ7YE6eyL7ZK85OFFUcGeTfKdWGAs5PWD0uX23q0Vo/2mdGmn7S530P
l4W4jdYyJRF5bmQrXK/JTVdnJpXeY6QI7yWMcRqjk+E0oQ8R2USyIVl711B+U7AxTWID8DzOGTG5
BOcdx9oj9csNZbqC5vCnW1u3vVncy5r7Mzbrrxx5jTMfqPe958G14lGgosiBmwbQ5/fexkmPnY4p
yzE8vW8E+57BFc6Q0pUR7fhDdiGpBXHveEPO5kaDsNpWXknE1Tll29HJRMeXLwt9yoPE46CpAdIC
Cd90VgZ1MDdpnvhg66Qg85a6H/48/bIe+WgS/jaZd8hsm3BIny/csMNogqPzkIcSFVgOxHpsLP/M
GfHo/Z0878wkbi8YlM/DhJWCS1dDIcgZGWpm2/tEeoU2pHPCuLoK6KLXao0jDSBgO9dLgOYp8apv
pYsRW8yZI+ThodwyJlcUh3LNJFBz9rC7odGJ10CBLlqSKH3P9NZVCeazHeCxJ4q0zCHFbnyzVhdZ
1MhnXqu5tPJ9ck9uMFAAKKFAGH2+F+Cs6NMgv9gMiuZ/zU06Gouu9OqbCtlZsuiMDCdA1vADyDEg
cnfRGkWsO7TKI3WRFKaPal4auqvWR8W1UOu6UZa6p1ffT8+MIwsNLkYD4RBMIMIjZjPDl6wABa1R
bAC5lesG8c9KA5m9Yi8fnLklR4ZCYKnBmEarYB0QY4JQqfKiNItNPbrJTw2kxd2YTlRmyZD/g8ti
Dwp9gcAIXBjzVS0nZbjOLQ3IlxqUd6isjXU2mO5FWNZUEf8pNN7+Wj0+Fs+ObOgZibIIW0SkcPNz
ozoSbpM1jBTQhnVc+r8PiVeooLSrcSH3CSXyzB/OfHyP3krO1/BBYFYiDvk8uQDMp7Xt68VmUKcs
ah1wYxAmqlPK6jnbOOoUfths1WSnIaMMQRuCmH82k61IwxI/KkwRrZSLtUHeVLkMfK0bHVT0abw0
ykp1DPbk8bIQbSetOTk2/QolqEiIodN5uQJBjXHn4gl7VgFh+k6ZRlbj5HFsEN7jFv4buUzSVQQU
pSKtOibAtkqnwKuUSxJL04Bm6Nit3inrTshiuNAl2KNQRE3g41qJ9NuLfOXRaNRRcWKt19V1qCS9
sSIm0Fe/2J0SJD+MkGKJt8g5wfgXvV8K1ymDqPSfKgIpsIakVNcA7ymJtpKgLu6Tse9h7zdRW12j
n2+sK61uBvfOqJQ4XfPPUrdOurKC/t9odpQ6SOw17wr2/RSypIssXDd6ET9AnTMI9kkljE5llLqL
wSvVEtdf8JxUyOkXfaNl4Y5EI48M7ibLovUQBYMHQ3hIy8uw5ThJPjws/3hTVZ0dOX2rD8BgWwR7
F6hfXZm6QwKoOU/0aXMVIPF/M5Egomlx6345WqTQPuR6IBH8VlfA/jrXbB/SQCtrUKeFbd7LWWJ5
q2ZovWbHJrZfF1ZvB2uNFKl8gaxnHJeYdqGnEFWfrWJ3Kv+B+qNrVFS69RT6Rbzs4yQTy0rzW/q+
ea6TD9DcUeddw8XNX9xcjb/EkiXf16kBojkJ+600hAACCvumiYd1WlTr3jfTe1jWi1bzvVU0psFG
1aLOieyIvlbT7kU7dEuVoLcwgsmrN6rrYPAU60SI71hmuhUdJxKEtdLcGFUnr2x4/RvNHjMS1dGn
h0gXLipikr6aUGMdrQE+nZrt21gY+rYV/bhoiXLCSviMoXhlEDB4q9tJuVLkNLhFazQuyQ1TLqwk
9q9Ex/PgtAB6M3Cf+1HoG11S7oLAzxd0B10sn1pEWEfUsKmguR7zlXAquCx3UdzviloDRo15nT+i
m4jqUt9p5T7qe9UZZSAvfQ06KfTdFpMJyYUdUkN66data2n3ieT3K6UjAGQcS9Lq6Jk7rjqo/4+9
M1mOG8nW9Lv0HmmYh0VvAjGTDJJBitMGRook4JgBx+hP3x9YVZmSKjvz1l3XRkaTxBgAh/s5//mH
naJ0PUdxXr8QvK1flolH0mLXuOtJ79pPF6/XUOuGeo1fb76D3eAcWkyCV14ZTShehHmQswc/YBqO
TOO3wqmNbebMT4XeN0+liPaeY9+Jfn5ypohRoh4A1PXRU+FqccsTWPiHofcI6NIwVVaOdg9dLDrK
yBJrN6580tVtjfuAzM9OA7VO6BvOotWGG4xZ/LPsGTOOlrzscIQlyG0JHdTKD9mM9X4RW+yFLIp9
WfjDpy3xw5zFqEC4skEQ5YAguCkVnpRUmm0cbSoRdPdZ5SdqZbJ4Hgs8Yqa119BHcJiySaRMG58h
lmQnjEsE8AhpY35mHPQ+njdahUmxayj/gh+qzcQDQW6K6czy0p/HeJTPJHd4slnNZmSP2VpJs33W
DGurpzjWrzSTz7zzNLP6Pnkqq/dWhof8uvBbb1jNFfPtS01zyevOPL+NV/k8ONoReFaXgLSN2Lct
V4owypIkG7zH7xNQ/RsTb6P7CBmPOIyp226cQDQnYzT9bSWGUZFNAhiHbaj+5uoR9ST4br3xlJ5f
1Byy3zvpxy7h5HEVpqMjLMhBEtL2kEWfAeB+T3yiW9B8w6Nbq9mfvjFnKj6JYSFJcy6k8VLCZVrT
ojnXQWnWzyLAhUUiuNl1VCz3PsmPz4PkdWYtx0WwM5ujquinxYRnhWlb8hEUbmH5yERBhulZCYkV
NE8JpnHfm9rOttmkNU9eY4p9Co0vPxCkm23FrMtHGHkz/SHhv2s3copu3SvJw5GbmhNmuo3zg+ti
bETBdegbMtc9IOQNXWnQbjP6JmSydbX4kIl4eGiiMVYb34EvtMIAifSBikyOICwYDZKDmsCIHtlH
jvgvJ3eQIrFd8Nre3Eoup/ZAujhf0auzILmITcVHdbPhYUC0Pl7FURRfC5/w1kqv1VXV+f4lXsC8
qlWLna0L927oTEetqESao4s8/DodZf0CdGduAM4cPNl4VDf4PamtwokbAeOEJRa2lfE1qgJSlGon
ca55iBoeKu4uIHxzzKBfYuCe1G/tELe3tmqNeym43iLNCFHFrH3nJ1xUrbXnC42leVs7bf3mLB1m
WLqqHtZZkwqC7h2xJ1WTl9V6nPdbuznWRhpcqkHWbx3ZNE8DNvHQiAhSqgz8DiFuJlzWBhflY7xY
6vZBJ9+DUTrXtmo0FBxVEF9PUD3xm3aLYn5XxCZBdKrN0bKZqI/Imy4xRTLrNUk7yEMSv8HGtEzS
kh2qjyQhCLpxXxuzcy2cKvpWu0l8cp0eb77YzdbklKgEGgC68xVWKfLd6S1zE3d+c5zRxK5jrR8u
lkC9PS4k07clhuQFk3mBLw2/XevkSvQQohS8UocKvISEiO6yyQ9tFhXRqgsAcdZfkRpJ0fEfIrzL
SC0d826dqhpSg+I5B8YqJaZEgNa+N8h37BCdMIrm/GC03bLKe9y1mbmYzp0okuEBekTvhWPFh8wd
PTv7XVu/Wmni3mmBIsUW277kenYLoq4kzNsnVNHTje/K/kGvp+wsltttkid66aRGdG7sgTfKtHkb
eJ5urigykmtbctX8NJlvSIGZP3WFPZM22SjlAO2js1mk9qHRkxIvrJFXrFR2pmSfviGAk+9qHGCd
Kdi6yUYjRuLTq4H5QmSwUbUCb5Hoz10Nk29XwwadnVwVRGJrbnS2E1quFe5TBEAUw+Diwt6zkpTW
tGy9rs1KY89KrvMsrYywwFHiBnMlQFx8F7nXuvQTQo+syi9D4qU/K/iOhJ3qRRo2xdh8EgBuPNhx
Pa6HURof7pD2fcij19yyW6jPykzrNnTNkuCLNnX6D9PvUQhFA5RIra65LC4nudzpY2Yg9qTkJX0n
187kgLCbee7wMdV+c9tFeEb3aAxP3TDXzxNRr7dG58fXkUtaAt7JSzazbx3Yx4J2M/s836UWd48N
dED9ttV8yR6PHTtZx3PFxfMt74qeONpiDt2yiWFmAG7aIdFoIst/UdhIn6KijndDvrgIuRhDNByb
l1ZrZ5iJe7G4IfGk3uIUJb+19RCtWpV8dnHFX8m6rtfRUFtvThA7W7vOVVjbBICb1gQ3cbDcncH1
WjHRtNcZ/Kx6hUJiPhtFO91QhIyrErP8BzOPbYJ3qzuY0VeErApmkbqgl2kJBuiD9NSA/xBqMxzT
glguTEDca30sjFPiFewblmK8rgvtCmOi+rqcnejOjczqEEyC5A8kKYq4VYaNDaxc9LXdcZjnfC14
Nq/0eGwvCf0uj3ECU4hSnxIQy54VEOorcRSYRXrldM4IhX4fcvvYCN1gS/P5w5LNpnSNOpw6+2LC
//iReluHlzNVb8G4zJmqbpuALB+aqPKYliUUpENazY/+NMZnvUzGLXFue7fKm3UwEvm5QpO290f1
Cv5XPGcF3E3OHC6SqdkxGz0dTujNs51goZfJQ6bp1mqINP06K5CEyr5HZRORYm5jyn3LDx6gfKTd
90TVsdUF8bmXvEnvRN5Nr0NSBZiGR+RF9ivBOu6DKzv08MJ7mODa74BLE+pASrlVsfAkKzEmV8IH
uKkM80DWjvGW6NG4HXxN33Wmoda+6MmLG3gYSQvrVmMGVBjPs3tBcUFCje3ssFWvtjxObMBVSnca
uxAygzwIPoesNx+n2jZOQREoWAuFfV8TVxxO1LBboqeWrybzB5Q33i3+6nLrDHJqth514art2niD
8UD9oRg1mWEdd+LUpCwDMn1jAY+4JOe+rsmgt4tUoiYl+Y8BAlaD0GR7z6Wgt+P0NSU5/BhDn+sI
8ybfytbg6hIXr1D3dkIrtjyKW0EqO4Wa41CQef2psB3iCrKKMsMeCFv1CMaqcf45+3qr1llh+Rdy
hqcb6ckmcTBeJOXDuS5qp6pQrQUGQ4tcHea5Gq5cB888ajQt44FzS3J1p/Q6T62kWjWpQkfXtiVt
KRamPEbM0IarIOrSp8K03Z1jAMADrRFk26glt6kX5A8FkdVczoDZdHXeIAgIbwmXDwh1P2P9eWzJ
SdpHQxcOvsyuUDFUJG/AgJN2lTMcHYksHmWHACKdCbZK98akBU8BM1P6nNe2KhdttaPCpsYWPvWQ
uq2GoTOeppn4rMr03gzlfkRt1bxQseYvBBVUbFrk63q5g7XA0MebzuuL29mlYsnn1mDoHXQqjKco
qSmHpv1gFoM4alY12uvB06W39zJ8Udg03OpaG+MsXpWzV10D31T6yvTTuGIMgAMma9RJX4oiLW/N
BodbkoqzfCVmNtA0Gbv3XJr6WynT5J2AOVWHpsYLNrAAjg5mkHdoufzxqaXi4b4JmhyUzzmnhOZa
h7wmkUwFU/3MaQl2pnLD7AH9+acqEuY99TGdaUaG2DHOJvleZFX3LnsJiCDnvvjM7BJUQaouetFl
arxlSctJj4x5upHNFL0QTE4TbpNUEIQk+Mh3zam1YmWqIYBBnTnlXd5MbAwymcZq68Wk8WztYATR
QKzC8kjMngKnKvPqLnH7zKHGrKIXvBj4naCe8nbtpUHm4ICqs4yQS3bZepB8yk2KZgH6KCwtjyZm
4k1TYZfyQiino2/Uy8EgpoCYwXhL8corK4247YM9Aj+uEzuYtR2e2pQAHRPSaEUzFVymyZJ747YF
RWseudwlTXHUkcDYRy9DOyTwNHsRkAsfO8Wn2fe8a99YM0xvXKBe/nExnUGLe8w8LEOESuow0zxD
EfRNP1HtrIB0SKtB1Yg2dwEFLCJ/7hz4Y+UuFylwD8wCQYOZTVhHGaBA12bjTMa2c5RzMbdddeeM
MCq4hcxbw5FQkZjn2AEPQXqfkR4Ki2HYFehNk6tg6IbPwQUbhfLv1MmVqxnJfTYP5q7sy/KxMALv
NvOCJgrr2tfvx6SWMxRT24iubYzb4dcNOp+RqpxPLcqIm0fgVUns1IhDYcg94dkF+0/mNbgMV3HQ
Ov6/Kk35LuheBBYnVMSzHOSHSGWa74K+bRhgBBDTd3omzCnM0clT73I71b4E/zuOQmr6inVIRUfm
AGZgutsCouAlnGN92gin5VHHbYjf1Ti/wqJfgnFKTGmK0FSTyq8JytDDZikhc68k3TOHG/jNwE9t
0+SVfmQmjW110Vu3RexPl3CZxINSyfhtNMnD+8I7/0tw/xuCu2HC7/sBGv43KdPuo2rjn0nt//yd
Pzioi04ogGSE4SeFIaO4f7Lafec3Fz4YjzYcn4WvyD/9i4MK9vsvFrv+G4QHG64pFCUYAeZ/RDlF
HvgTrkvLA8WeF8P3Ed8gxmE/g8gBruB+VPn53vLj5zFLiBYjo3HDkPAJ1eldSzh6ueA+fmE8kQ1i
bHtv3kqgoW7BiKjqzYM1FvNBLghSaYzOARfGfAcfvV57C9JECk/7OUewIKsFh6oWREpbsClGyvpZ
+8KrFuTKysHVal+IbaSV06aPvTPKKP9mVAK5TVdclKMYeTXyTK2xwf6YZJP1vKBlgFphMxTXs0TF
Xy+IWgq01i4YmyMjZ115oxca89jfL0FaYbygcsmCz9kAdeOC2MkufnTtQqxwHAARW3C9bkH40gXr
0xfUz3AlYMuCBFLKb2ygwR6IkJxSGEwLalgAH1a9gaEh2Pe6XbBFsaCM2YI3WgvyWOcNJcKCRrYL
LjkuCOVog5KgNXrvFvTSXnBM/GWJt/D6V3MA4wSmO3JSFFuUNyPtJhiV6sp4w11djQtKSqDctgM2
BWW5jhYctdeaaV9bYHKTVxnnYMFbuwV5hZezLYLxFrFTcc5gvVwSytkSQctEO6Oxy69ajODHjekP
7DJlkz31dIy3DOrtgyW1LiSOlTK4jof2rrE0LG5sUljtbOZM0wqnxV/Tbdh1anFqq3x8igK2S4iq
wcNUWGScYakLcFOBeiVDUGzkmNHjwBe49caRfQ6vWzAwk+y0zvLrZ0+knFApht0PZYZy3clB+nWS
dU92+XXiGzkAeazX7SVgkb+uxRLaKwKzJxu6Bz+QZl2iTosipHWVXh4bTVGlNn7pNSuRZ6O2MqpC
nFAlVBczA4+tOXrpi2dSX5BYRq4bM6PoITU5wn0rKjZTIao7g/TSk0Wy6oW9nACUu+lLXUecCIHh
cWSJTBnbIsVdvwNovJmdQZz6LkN+0cf2tJFCcv/GgriEbmS67kD/XLeNb782ukUMKjDXW9t71kGz
rD4NY8Q0ewiR/B+ytm+4gFoIMC3UKoCicA9WBMmv4yXhTMz9Wif38sbETvjB6SOU9Y4c+PINwcJn
L9f5jEWl00W5PRUmypEstGbuQ+3nvCACuKTZIM4tNzMRZuupK+rnhOdvJ1wGa1Ag6XijSUh35S0e
DrVRitPcABQI9Lo7o7fqD2ein4z6qiaUik+Wws71t0Nv8PI5VuC3sUqACJzWcUMrSvxbe1qgMa0r
PvOlUCudsr+XqU3Spbv4oxH9Pa+/GlVmuN03byr4j3mUmgdnYBNZQ9OdiV+T0AVHO335WmmIHHk3
4rNI4DJm+hUxjVia20F1PdY4y64ozsA4AVgeKNfMx7Fc5hhdYXu3rRPbhyqLprNBTbduW7oSM+49
G8k9N7Xv7fKoFQsnwozIyMvHonsnfVmcSr1yr/FDmS8awmrOkZ7657HRik3CisxW5ClGL4EJTjaS
8wm8FE280ODzjh7Glds8TrQ7YhmHnXKpepuYbqxCQrf5ulvFWFR3Ip4lBt5ZhD0dbk24qCAxupw9
27nEVcOOVnhwkFLmxrx8PzLY9vKJVa/4gxnQM7ZXc2g2BBXIVJ1kmZwGlKi9Ju+Hhlp9cKqXUoBo
Fe4cBv6V2fX09fFNMiyh512yL9L20xmDi8CiI1lMBUrTO5MST/eQ7DpXPcStdNeOPvmX5HOz0UUO
shoiAuu5Cn2zrM4d51i/MhdetSEM90z1840QSuPkDuzhmeHHa9errdDA2TgUxXwSU7Aep3SNpfiR
/L3oxui06dqYzHTrVzHTGkw9k51bZenKDwZ7M9cZoApz5f0w5HXY+VmTrLXWeC+xkxsa84Owi+qi
SUR9kapebkqzMA7QbL+3RrcvfeeWYzInzrG3qEvj6FmLzSep+d/nHqq5KmWxzQlnhg1TQgQurHlN
40wbabYmWdKuW931lm0Tb5iq92JwKNeYvy28g23dTeTV9vUx8LIdPLAkJFSYGyxcYzs1fbRKxzlD
02F8c2eKdorWQzbNxUFHno9pZ5Otdb+v0TllEVLYnnZU1Vutqp4bvWdiWFb65Zzp3rFl4TO9cPW1
g3eeTrxuqBXYXhvzpzXX51r43ocwwcDssdFfPEC7tZFl9x2Extd51qwNzzr2fVbjh3pfMoAA6F40
/ORJDUqxH+C7uo9TZVG8+rodKtClILprCvmezGT26KU/nximEuBmxYxiwrIz9ZmU17bfqMEsLyvD
PWG0mN2yrNqN7kbGjaVmezOafYl6ridsKSMOc21LbcCrxqw/pGNmG1WYh5m0g5VV16896uk1xkDB
OjWGJz3CokSvOO0DegmIoP13pBnPTWLtsKKKvhHkCrfeygbS9cBsKpvJcms73yLYz6HLY0hnVcZP
+NTLsJTWuoOucDn6NMQUCf67TbTa2aPH+kbu9lJDIDNnoujOOL1GCL0GM/InmCzpt9TraZqlXXxI
BMAf4GX5MWgLMsNjGTGe1YAkXHvcZpLfjXGoxQVFP3lRWt1iUwnNKGmorAhMB+9q/VNN1OFLSdbW
y4j16Mnt0Io4VFirlpyKdc5TxE7eCdDjpCRlL2LehoHslMaXA6MS4yjNiJSqRCr3ZAZNT6xgU+g8
EvFD507atWu0Pn4JAKbcxEonIjTGLShL+0u4VjYrpiTEr2qcmihHNXIMTn11qshqO9qLW16EZ94m
Ii71IYCreQZfEuT4yqYsAcpL7dQR+n2gUsh2hl41GzHlUYg6uVqseKbPsjDNawLsu29jK8Z9nXjN
o9t0jGXZC9e0hfS23khugV2LEL7VISuowkCRtaNesYERgtjsK3hqYd12pG1Gc8Tcy/D5WDk0CDt/
8yRKPdlG43XmavpVG5XtNreqdteY0Lv6MSPmrm6vJqbyEFh3sRnTB/vqOW2J4lunJfbCOPK1SMIz
wi0TmW9JpMZNos3snSL1eBLJvGsZaa3MHsW2k8vhRmXUeNlQSU6uwb+eSQ66a4iRZF6Zac9WF5yM
spYf42Kd0bhztw1qN972eVST2tssMalCrDGf4BGHVL/MMM6coNV16ZFuUAf9jLXd6DxY9bSb8Btc
E/p7N+ONd5qEia2U76c7GJI7lxYzzA3ieocq/mimeWd1HHlDU+WbAb/KzYRz5pF0CJJ9Uxkdxia6
xPb0TNaus/Yiks5m5U4XUQp7ldEGUbPGBlj3HGTsrsaF12uuWHQ+SW7Uu6wY0/gWo7oGOXgvR7K8
5GiT0hpoWsyREDc63W6gxzNAwYhP72Gi/iVOkFIlCwn4zpzNLNNhPfm1CcxH7Giarzi3+2pduAL2
kyR8fP6eEG0xkIRm4aO65zR8pJe+1fRg2BLwvUA+/XgXeUptjFnJU5w6FX4Kjn0FsPDUKEy+VO2e
RVBpYao6XAOYWq7zwElJkq6dNzlVc5iapXozpNFdjYWnbYUxfLTxzDDOMYcrfxisNQYU9tGe6H5o
3eUNQI95CeDSnGNKlY0ZAbnOmveC1I282qJPX8eOJDzBrM3ivI+OhSZccvl0PcwaWYbDIKYwAl/g
qKxz9By22GE0dB9o3bRyMtK5LQptYIF3z8SuwG6K9uQaWZhX9vckNyWYvAiOc6xcPOeNpeiPgVDe
dMDCdy9z0stxLCV1vLT3FgYthzYN7nRENfqqoZbRmJV32UGpiHx4LITmS5vp+22dF+oxb/X8SibF
dxrQuNhUZrOExHYLRlNG1VqUyfemKDj1taZ49wZ32bOirtv2pRi2raG3z5Qv7sZk8nDuokCF1EBn
S6TOtZWqmDh6TASOuh00a29WPGl9OT64/dhfNLVVXqp88BGcEE17nZWN58BYsZI3CCF6jPO3mLaF
kXAU6IQVfdFbKuqAPPDfEUCzcQyxY5yZNfiPHVzuZ2UViHgThrDA85atseVjQx32+ljel8s431kG
+9Ey4sfGZtr4hjqIZfxfL0SAaqEEiIUcQNyTscbTCsaAUybE+qYpVqymX7GEYoqS9ItdUC5EA0C7
hXSAGcUXB4HqeaEkTP8gKFgLWQGUaPhMFgIDwWlM+BdSwwS7IVtoDnIhPICqXxITW9BnQYZwC324
iReChLVQJbKFNKEW+oSzECnahVKRLuQKPtg3Gr9o7QUJVukpFAysvWBj/Bf1+R8pj3Fng1z3OyHw
31CfPfY1QvzoZICF7/Ir/wR9DMf+jbhFHaUBaj8Dee3voA/u5b8xHMCvDf8YZ7Gp+R30Mc3fUD5i
eQlZFzItvN3fQSADlwM9oNTCPgnHYBi9/wkK5PxM/7ZRcPiwzPlYLpRMJLm/gEBoeXKVOrF5J2W9
jKlVIefVYABOhSoHQa5tOAUJybXfaw+aR5Jk2pniYt6VtjbXYS58J8wlSeErHR/oteYaYRdoNcXD
QESurvM6LEdYd9pQiZu0xSZtpYH0H6oEgkNvm+bmi2Rgavp0wx49rr9oCxXWMGfYAmofxJ4kzVvr
P0qlKdyZ7dG+1jiMr6cyF0S7yG58DeJ6fvWsZBbUVFy2MIkH2t42a9WWDrg5Otjsv/Vmkr528Tjf
aMQ0ECGUzs9zq9oQm4TMoylW3cfQxgb9S24fYvSwt3HiMv3V8JGuGFp8W1CfbP3DevkTAqm18Cf/
4Fd+3YKFf8td1ZeAzEWa/qO8r8D+OtUiyDiqtYKDY/X4BZpTC4OnmjTqX7PpsEUwi+Cm8mrzssTf
Ep4O4YROKDKd7jFJ540HZH4IVD8QE+YkJxNG4bshMu2xbBx5TmaACUek6RUNNTz+LzdGWmp/FyeY
RfbSqq59v/3W5eSpO/V4CRfRvDcTc+clwXvauM3bX3/p4GfaLF/a1gm0WZBOYFXMZ5d1+YOmsYYe
HEd6Xd7ZVRE9G8vdx87feDJMe7rRPGzr+tRqD0U6dhs7oXrE5bNTW8lpcjX1k/5WZ8YCvjjjdB3j
6nIcK8u5i2Z+atD7feARbFzEmjleJ71rXFpxg3W4Hz0AxpjItIFKsnIcQjfL9b3As2OXaK22yxiZ
r+cKVqTSC9a01enDha6s99LtL8fWNPZdHzn72W+XKQLSASIWss3kjOZGB2VgMPOc10TB2HY1fhdJ
ZdFGW+P3mv364M15u287YyDDmoK0HvptJ8bpzEOZnbxB42EirmufWe86wwQYClHrynWWcgTjYVaE
gq6jXwsB66xihrTTVQtOIUBnvJIZ+VRyl1ZdKdKrIlnmjn5uPs7QkT/8nDKCWSK9Ou44WFUxvzK2
ZSLlnjmauMi7Tr+KYCze+KUxXDlUKh0te58TmJaodD9Drw1CZcfmWRPddC07gwtqLqCXwl5zdJZn
U8vUbQEv49FOZPMWMBu8tO02CHWQsr+xmf1lz0JnT5Qt/lT4WJPAYeIL/PPaMaHWR/Hgaeek09Ut
lIxypxkSFG3C87T1eswPg2XttCTMw4+DuYqfCOHX45y8p3U1nWrXjI5NpzePXmPX6zzJ9R2eb08T
hM1107vFt6LhVbKhJbYqHXBqyrn3l1XE0FrvoI9Jh2gEulPzPOn0BzjH8VXnXpuvUHGIkO1q3g5o
ApYNtcro0evO2DidZm4EiDqvOQ3Tqc0qdfu1bOsUAhomm/NV2zjGpVHjWlTlvv7ka4V8DCDOP5aa
ak6AiJhzFfD5EiyWSvFW6tmuqVqM7PopwFDV6nvYrrPC7SnzE//aJ7lh3vz1o/slGf1jv1ou/yLK
R5NEusgyiVge7R8e3bExJIV+C4+orTEp61AVrOa20e5SFfANjNSky26kdp/OYkgwCaiD+mpqy4Ro
Al1wvFg8g4BCOSmTPtFur9ngwlQOKImwZDJakhHtmS+zYL6HRmDD/p9/AXs5XnEq5lyGdfjzFyhV
JlsDQcg5d3EXm1JjOjV1HG8bN2LMLEv2magZ2S/IngS2Sxxtg+Ng/apHunNhjG4Eo6rF2NWcq1dr
8oxLd4S5kJgwfLZN7kf3udcwO0zKmI70rz/713n8y8W3PazwcATA5hYHgZ8/OwiyaJU9Oueqd+Bz
jVJGn6zmyN+3UCIfDCXUVTrJ6Tr3hnLXQWdgtFGW7sGvxXCE5E2CAZjkIXdGWALYt913bgELZLRx
12qbvrwmKUNc0n5MN2OxpG91cpSf+IqBqQTCfpPR2B90pXx4yQszrYf/WiKG89qwTqF/TQvg2UHe
ezShre41H+6QROi1iTCV2ObSIqMoT6ZneKVq145DRO2dEFpYeqUfdqY5fRiYkLUrs7AxDZO1aWyU
VQdbq8re4C3tZWKVzcrK6vqQ2yBepcejTk0w3Xw9elGgxe9tpCXDxs34yx787Kim1jzTPgGVF+QI
hcBGybteS7VN9SR6ZuUNH3ZOmMTMpz/kqRcdsVpRVzbuSALSCjsf8QWQi8wiu9frJdDDblzx5BXp
d6uCV9HEyXTIRlOG7QIMalCALiEIyLUDIHvCIJCz5K8XAkUid/qnlYA2kJoBQZfzVQ7+UjawVxe9
zIbmTFfeeeEMo2lafe3N+TgBiSCqCL1kmVBAkoy3lGL1qwv1mTEQexKunfKQaI2HORvp2I0AooPn
q4ssHGC4FNAcy23XgFwx0ff0NwID8m9s/92bSbP/0QvP1tYkihUeJGAffmFJOXY1lJ2zKTCEZx3Y
JR6CuZVH+TY3IqgHgSr6vU/ntJ5V7R2gtn4DbzdQd8AizkPNFDvImNotSMgMtbjX+3fIvGyRWYle
pIKcNRkKzS5PLSa/Yik5l/sKI6J7lLALMBdkqDKZQm0Ca3406hojusq3VnyepFgBOZQ7jAtZrKkp
7ZAsdu874rxi3Q5DdsSfXN+rIJ81IAfV7BSwUXVlEkANEaTPkgfOAfEgtRRBpKpHCxs8UaSPkhED
U46sceM9EavL9N5iN4AfUifvGl7FZ20YlwIHctBR9/FH1GThrluY6/HKSkg/Y/5S6Hxd3AdWebUw
aUil4eeo6xcyQoLCKIT+advrXBnlfRx3hElBerZXykitt8SKUFfHaNWzCw1/G8qfYL6FglWRoQcW
80YiA/tq12DHvUy79FArMUaMnTE7ziwE4P+RQZhmz4RTkWhrPRmVQlo+6726RS4RMU8h4vjcUlvu
O43J5kpKpT5NN/MPMCy1DWZvmbvyAXbJuWnVuCF4NQh96YoEaRCdLW5+rELRUGWuJuSUXYA0fOXU
kb6GzpV/et54pnXOBXasNnJ1nDdKoMOsOHlekdyYhTeGHAagGJIA99uvB+m/fIb7ucaW+PUdb2gY
qZA7v3c/tqmYxy36zP9/Z/so5PeqlKL8k9/6F6PBpbelCMAIjzpgsT/9vbkNzN9wT8AhHkL84sW3
tMQ0jV3yf/+P7f1GCYHnFPFZhE786Kplm79RmmGN4yxWFfgL2P9Jc8tb/LBDLmFPxMDg24X3E+wZ
iBU/n5W4fSVZ7yTuBRwsSu/CWNKDYMqQrZ2psGul8/rDBfqTVu7P3hDvGJgchkN59OUx80NllPGt
axMN1mL0768NAtd3KoAB7eY+UeizNP6uEv6TLwgfhOtFrhWarl/MPYLUVZLcSPvCqxL3FW06I2py
PO8l0+fdX3+1X3CC5Vpyq5eCD26GR8v287VskzEh7dewL4B/nVfhIcB3OgWFzTVj49QpFTx4GXO9
NnKm81+/9QJB/HHQfd1GVhIJ5fSKELh+laiODdu6DqJ6IU1466XPKAAeeomr7BD/rfHUL74fX+/G
CsRwHXdSmtBfNcwTfX7hTcK+GCvMjRgttvoAm0tndxo6L4XyaAGEHwvkM2ySjOflk21U8P+mXGhs
U2XwN6rqf//6LiU3EQtMWlwP6uPPVz41EhgacWRf+KPN1w0KWJS6lvHH/+69sNeEyscSZuH8sqDi
1NLzBIrzhSVH49TbGnKGrpjOfWrWz399V5cF8/NdxUQBFpQD8sXS+lUfjdtHq7kIZy+GKPmUpgw2
vQl3+a/f5M+uHZvQYn2jY/r8q3OSPqS2h30tuHomq4sUP2V8Jd1aCw2VcST99Zv9YsqxLB3yCE1A
ObiBXMJfbeAwajYA2Q3rAo/arFhbA+9pRBptd97K+tlvMueVMSIPKZTLM9G31oFW1jr8zcf4uTD8
x8fAMNuE1b/YK/y6YCLToB+g+L2Y/M48QsAxFvM5JAW1JlmhxAYWmywzAZhm1YODfT28Tg2bhB2k
3f/1p/mzO2DDFcXDmzv9b2EoWR64U5HVPLwDBAtd1+H2l/BQ7Lr9OyeLP3sr1wXPRD+HPcevKwr1
RlshL7cuhMPlDYKYRxYtGls95dPfpRf/vNWzfds2eJ2HaYbJ2/3b8oVhj26gqZHtzXqqVprW1s8U
vEwfRgjKiwjV/5u1/GXp+scTs7zlIhbRObhZZzYGCz9vBCQj46VheMFRj/BOtH3I9sw75fT/2Duz
5bqRq0u/Sj9Aw4F5uAXOfMhD8pCiKN4gWKSIeUgkgATw9P1BLneXVG4rfP87wuEKl6hziCFz595r
fevqKm26ZvC+qq3lcCRLfZyCWcIrBf2rOXtajWfGz1xxWATb348VpLeLVvIAUC3Tj4J1tMkMysDf
3PwfW+xfvjMbP8Nx4gmQClnW2mT++TvXPsYMRGD2SZZ6tdMXvH8oILRdQmjfEDZ6RVhfxLyrazA2
5KQjblfe0EPXaXSfmG/xHXFicSNjJ+k/mOz0HxMSbXqj6cJ7ZQqNlVfvUAWEjqEoqY0kQFOV+hOH
e0Qh+DH7j05HHe7N/NxG5ngEya0V3/rRa85+Ylvo8LmA4Vxgi0ZCpXWMPs3guUezlEdpEAuDvGKH
v1p6qBw2VZAioEIvFVurdhqLTVkLPoP807MrsVwJQcsztEckutgAWuMi04YnBHNF+21uIMXtNXg9
7km1FnKsPqm6DeL7Oj0VZdp/FHkpvnktDstTZWRYdXyqFo1Ej5FTR5Fkr8YccMu8xXKLNRRBxc9I
gHn2+sJ9Q3/M026jE36bjUB+SKNdd+hxdN6quTDfEbSbh1F44tq5fbV3lCcixGs2YHQCmJjoBQ47
jDFjjWI8zUv6Q6cVw3GyJpsrGqOLQ5yf7WPLkh/0QP2N1pjGU7+YXJ8AU/lVSmbAaPnkRxvY3KfK
VQGw805+FByjTc5WCJwWGXPs82maPQ/tzJ/S4tk6BnHN31LlJLcDb0DuN+hS/HNHrdmp8R25mB/m
Ku3yA21ckLyz5/Fk26lrz2FVz4t3StfCRMNYcY/2IbjRc3N1D81M+dDBoe9zanSEIhM8NQWBpm+e
W3A15zxvsWE0/syIdjXPntp1vdRGgPl7aY+i3JuTyZdBnltU265nX3SblPevYcyNT3/xMUORpsOt
xJ7qR8hqEW16eIVwXBUx0jGjtniWx1wLniFD89f6PZ3bSUMr2Bprk6Yn2WXazSQD0XKpYc9GaDKX
28UrF4CHWeW8jWgz3twUXjE9qg7WnzMbZGNZi3mAopV4GxQN9ms9jvWTv2TzbSnGciMYdOPG14jg
2hmZ3p2yshmPSQlyMpSQUSPygRsUhBJ2Pc6NlbtPr6sIPSefL0ROwRew06YNqyKgRelIK5qwE0Vz
vcy4u3VnOzRp254KnVSammeSNA9d1g99K/06JNWj+t4gb/8EkNUcHRPHDj0D3IQzvropGgpWpnXO
VOElbzsuAjOlF7csOrmTzuy+r53qjexrVESSCesOEIenwgCg2MbIm3o/NkhUgnw0VFQvMn1NVi2N
1/Tt7eym7l7Uc3w25t4Te18qF7s3YQwzbBDsowp9GZ2dOZzQ6b7WpYAv5Zj0io2R2+jHDv2tQtWv
eZt7/aYeU3rxOurdtRgFyDsJmBddV2lbQQ0YjhQvOyJFkCSlqDlQZ8XXASncEdpne8w7BGGwsubv
Mcahbapl2sMcNNVLBjAiIl0QJmeNPygXEqtE0b15vc37kTGxj80qjYaxQ1za4t/pfO1iT6nO8o8u
ogkLqPYMqclvb3r6cQFTSNRCHqDU9c6vgxwj8A80Q2dnw6ReMbSI+SC7DGLgB0l69JsW6UgvMZs1
s7Y1q2b40hYuxLKxlrvBKWZiHPX30pPNS1BmZpgFgAGkxuxjKPkeeKDw9xi43LnxS3rj2mJVCuvc
US8x85uG0fu93g8kFcieh1pzqcje5rg3LhqGTaDh6LTxi7e9mZ9h0FBgIyHoRcRq238knc6C1CyB
8TTraxCFjqb8mRb/lGz9YXL0bZGR9RDSPdDHsPJivEemozXfYoPeXzkJDcceY5deBuzHPt67DEWq
3Zyxg69/mzG1cl9kPUsQqzGFGdOBe23iHAXsghLORQD6NLYQcSJSYMXBnsioOzhG0X5rkU3w1TzE
PyHpEOU3sxEJ9VwKCc+wGhPFJAl/bfXq5Knffs4tWhY5eijmoFuhQ0Tu+r3ylQD3VGjOVwghwbFL
A3komxnqej0l2RCWRp7+Icf+LWdkunXsLEkilE9CvpSLNmiPGS5k6+CbqX8ZuxxGSJkV21Qpccg1
d9nNdK2/LEGCIo1gafVldLrq6ibtp1kuLxMq7ruiN/sD6yoaSDNAsWcPrfmRENnzsWSZekQFy53j
jc+3goZVENqJB2pgTLOCzJ1SeifXyaC4TWTcV5F0WcejYpCJOvTBpJ9JrZ5vmSZZV3eZMsJLqgKR
tstdAO9GP+FZq8ep3k5GXzIg6Ow7utflnTDs4VphpI9WAtq7PWolPIHF+qMJ3PHcu+1ihk5sIqzB
h5tFOLjSUA2LCsAmlSwXAcJ/dBD2aVbjH3GrqUdEOcWDMQyowrLEeS2UWyRRh66cvRLKTCjIbbsE
9pzddhMmNC1QgRumMOrezEy154qI9W2dOcOZkb4GHr+nQY3Kbc52+KAHlEx06+Mws2Nv2qVEvj+5
tKcPY41aq81S+KYzvbQeXCAyp0R9G8peDFtdSjs7TRmM2chvdEyifqwYBbqTDjwiSAd54JSr3eTe
0nzRs84MIgilVY0d1dOLw8DDc1Hs8J/GKOTt0LbjHqfTfK5zWZUbppFYqhuD40XK4rYv7Bj7Vktl
oSFd9MaHxBwVGqU8dlqey7L7Vky9FXZz6dwgLmMZtfQ56HEXjszkzQrMR1TWjXnbo99xwjkQaO/8
0rNZEA31vTFdhh+BJpZd0iKntm06/tbaqZWDl11lZYgvSFLls18i/RyZokdLPmUAMPA82DD6DfJy
cm9jtWjlSD1d6M9XPftQvyatxNqYlRubS3U/LpxT8GwybgAIkN1hqZm+6J0iJyDryRFAyGrtfM3q
EGG2tbMT0nPQlWP/wKXFs/sZM3wAIGj17won7odySbLa6S0Y/0iWBiawvCm9LowRmX+SWScyJPjL
PBy8vv100im5l3lFkshCy+1Epxd3aNPUYpNOmZhD2+u6iNi87k4rVQ4Dyo37DQqG4JQs8zQRRtB4
TMQGu/fPMMdIx7K98SV15waoRLLkd7oXe3oYt3V5VwclwuMaJ+BDqlnctZIGkg3KQmFke0a0T2v6
nyfY/+mF/qYXanrEvv7laPM3lc81bT6+/y+cTG/1x1/boX/+4J/tUM/4B46vH53GYNXs/KUdyr8i
lJEjI+cztB4cXf/VDCUUzjRohLj0uP5MsfrT7mXz10EnBTrFvPW/ihew9PWc9ddzmM9/LA6NfAe+
F0PPn89hokuGrgqC5qB50Dlzev2PQWH22TbxcYJkpvOi0NrellqbhYjWX8iS14668i5mM5RYO5cU
XgZC54dgrOp7grSfnVjH2421Kd81NnP3ZdCsY2ewkdgoIneYuQmdkt6lLUfk8hOh15Pq3gKruiVW
4xbCyh6CSbzpOydAnFuRnzEOOJi77JPBT3apuI4RSk38M3UjQE35jJQcE86ZvpybQL93DWmFQafe
cOiv2klYDPZMqEiffcoyB3xNwvkaA3vxrGmvMo9wjhWlWdS3yhiv8eTgRs+GnW0Wt8O83Nv5fNYT
/lSXa+GUZm9zS/xUI5Z3h5lKORrvjee+iFnuGiZaUYfGgqha+5B1vhsqnbN2I2NscJp/MXrrpRjL
N4+KZQfh4IpEgEGScd9XlPx2UX7m6yoskz7fWSW0BqvCBoXrDcWuGp8SS139enIxULjJimd6V3ER
gFO3Dwm4bpz6zXEhUzPSFFIQOiqR7WQnMx1AyBfTkwvSVrX2S2phpp/Kt07kbwBKL15qUeW4ttza
/ELKzj6bfr63S+7VbPU7EbSC1ag4LTbeBEDjFUsPfmaz4UKZaReH8WpTJSuFyPiCjWFA0HXuIftu
E229lmn1xgLP8QH1Qdgr1LXrZ7Xkw2zZFe6V1O97U+0htpxxfVSk+Onn1kOdOxbpp4X7HVlmdlsU
09nk5hx8Nntk+qvYxZ6fl7iPkdK4YCMCCxmr5INwCOabNLCXm87JT0S9P0OsYeruTE+V7mymueZQ
kHb9BrDSWz3iBirN6d1vlvOIVSrK0y67FMJ7yRAT+cK6w5dvRC42x5mSaHGG7iCm8WkRDlCGtudB
tQ4UUiA6dR/DSD/24TAsZ7eZ0y2qWw0+umFh9uBJmNAbh8KsSECT+nOdGO+BhZu/QgMR9kl5Mrzx
SXTDkz2Vn5Wez5HuAgEdqunJihFnUY/iMjIbzsmulkaGkWVMrLnuRu1emLe8oDIFRm07lxbQ+I7+
7JPF7xmmE9QnZbkvmdfNB2pp2lJIG1pTa1/zWAsiDyIMUa3xiHqbx66ckjiaBbQaNvrxILx5PInG
GY8MKP3jNGraXZHO5XYlGtzVWjvv9LQcT1UqJI790nrvDfk6j517Y/hFC6RyajJBFmyREh1Ekwn1
dLGot9hDoBImrVm6+9wWNcKr+LmacG1sFlsGWBpMgCNpjL2veO0stvtiAgrKphih4t60/dxtBWce
Y9PBscTYNHXJyW+gZ7meuJRael83drNVmv3caEYSSYQR23Fw3qZ67t7rGqlJra1BtcijfA8HUUv3
BVdlNWwQcKwGI6eHOcTjv+Tme2Nw2JWiAuGGGdKdTGNneQ33beYVIL4YmXds6EyZbf8Oiduwn0we
urnwXjzNvQymUMd47D411Z1ttzj9ZdP57XwJkRyYXmDukFWB5oIl/6UDmOWuPeSqaA7UxAgDB6LZ
EYVdMkeg+jPc3/Szf+6n/vPTQE/9wGgiUf21dxfYaqjd2asPCa/6pjaKExrulA4OC/p//r1+Hi79
+CRQ7niaTV3/N4nZyvMmKyfO9mD2xVsQsxquy3FuqDmyOCE2R/5J3/3nz0RB+8uOGFiWzwZOtEyw
/u/PO2Ji1UHqy7g+zL2Tbh05PjUTL7Zm2QelrSwAfl8aImemhL/jHv+Kzl7vo0XQD+Je7G+G9zfx
Y5GoJedwduAcYW1yVDn3cwwuieXinDd5cdCD6V1htd4VasQGPEre26CmPF99EQR0JfVyHhKCgLAw
H4KAuUk+dFuoGWdFHc6Iw2wjKn7wWflt7Xa7yhmvwOufdSflUDvZl8EvtWhqyGB3HLqHCU3XyF6x
B//5Iv+bR4hUI0DWYErpkZu/tH/NMgsQydn1ITXlzm70ez1Y7qsFhdBvPmeVPf1c36CGQXlNaeXT
Gv919ALf05/4lzyrAdJdyUFhNjJ7q5cswjX44430i9s+MaqHcpzvvV6vHtJ1PmAvyacYWZfXUgVe
WoFRYUI3KmPamcMT4M6L1Y371Ge5J4ayihIUwXsxmdNL4pjznp4mHr1szs6D3skrlIvnqVtNo2Zm
nyD00wZxaQwDHfmMM8cN64IWZjf5zX7S8s+4WZ79ZNgtvWTzbq1DOjuHNK0zAMV0kbD9nAsPhp45
LPfeTNClafJ3B7722q2NGQ+/6m8u5PrU/+06cvJeCb0o4/xfbtjiaY2wNYvsemX8KCcmVjanNWnR
Kus3o6GfJ4D/fOuBD9jcLSx0fxvOdeaceaU91wenGK+2zE64/X6zYP54k375fTzGtDaDCJKSGaH8
/JZnqYBKq+v1oQlGGE3ZZMJ2Wd7XlT5bLNiFXXwqTPsQaOZFxUG6JZzgpE3xV5nnf/juyGm7Gjuy
6HILeBSbeAoTLmzn6tYwks/FJUkDXlZxKC0ocjl2w5CcVXmDOmmLo+WLj0k2dCEvHmkuzFHpULcY
hsWxOhDtDhMpks1AmPthasGpmtmnA70MIkhxO6IoLJxkZnaFaHsmJ2tygF3VqxFl1PtrU5vp1raW
30xs7H/zxnIvSH8mR30VZps/XzDmDj3OqKo+GCUHhTGtsigj3YqmQ8HvDLwnzCi34AX5l8qB2R1L
dHGLUd31Oc9yXNRbza0J8IwXFfYuyRlDqr+ovLU2uCRWr5x7iUE+RcioL2lg5hunYyVqG4zXXj4/
66Z6hzFDtGv2OFlUhwHW3ajTpn2R6tjkuUwtoIG9Vao9PNxr4rhwDDqeTxv1ZShdWpyBZucbhkbB
Htjic9B24+1/Xm3+zUvCnrH+BwEyp7dfrpFKhFf2aqwPyq83lDhT6Cm+jq0PnNyT39wRw/h5nvvj
PUHagSHUQfVJKMkv76SAlI2aZqgPnSnrLTiKhvZ0fsLadAgM7s/S8EgCRaMvZ7JM5TkVYFLeugUF
IAm/LjSioMVcPYpt4C4kOdKJBdzk/yELgxmHf1cGlWTSRbWPrdiiByPfq3y5TuVM62vdjHnMEqt4
i9VapSoTQ51+i1R0k0+NGVGubsc+J0KSW/rjeLnYE8p4RPFR0BUnV8NPn7dq3LXxALpm6dPjxIz0
xyEorqdmo/qiOdWDesp6DpJ+Qf4i6juFj1o9dX2C7pIEqMAan8zCuBdadrIsqjXDQw1fF/Nm/Qet
4v+BNMID2Q7jzrA7uV1fIzk5FyAgT26yHiDWRJIf4/9SUC3pcX47iQL9fMuf7jTnBWgZrxg46pvA
md67NQhp4ALnZXYLwBrtBekBkV3aL3k6XkFYgjNogMoRRq6N+WmpgE/gH+T405cnDsX7KmZnATrK
g8nb4ar+lg7TaypVfSoM5zLKcWOZ3YzsVe0niIt7/KcMJansy95+Mbvsd/vxD6bLL+shtQ6KURAr
PFG/5kqUs5ULVMXVQXrzey3Hq9TZ90aOWVhB881af/04ajd9AKIpoNL78c7XKXMThUJU5PyYqCxo
gnW+DYqAjOrO8jZln4gIKUK9DaZhPpRIxDmgFRjREzvbCjhw74xqg1um/kwaEvZF5qvBTc13jxbP
upgaa0zez8+jRbmld1YbuXo2RFNCBFTpU1knHAzZD1NM0JhIKbO9fHjqR1bQzuyvnc+RNIBkgo30
ajsDPr6SoV/WFdZGqOVcpeopj5FAAv5f1qT6d5eQ5V3X9leP08GhyNzLyCbCIXN4AvNxv1bzvfev
/fV/Omy/6bCB/Teo2f7/asPjx1va/LW19udP/MtGZxDFSUImRR5PLd06Fsk/2UnolTDLEcZLrN7P
rbWA9M7VVGW6aKSJjOLY8f9aawjakFGY1qqeRlTx3+gMEWL8XDYR5UU+KF8LOx1CbevXJbowYjE4
Xuxe4Htpx4RVTZxrWJFQiH1Gb16CLL4qLKAtxB6Xj+jmnOAPBFjfU1ozj7ZXWE5kNMwNXGP6SsmX
nUmVmFgsTR/wYFu7foV8WgbNRoOd0F/BLCZEhSdMer7otYi1sKZDblXnIsjkHhJGnl88Mw1Aj2BI
2IFyrY8VM3ZaAIOIqtlINnVV2hvir5wdxHtceHkwPBQkjHdhrqv4prRa8oQHs9/P7ihODIfUx2KU
rzbj7Q87kPq3UjXeXkdg8MpYZ21CVS7wVvlmocbg9+UwQX662aXnZU6ng9429o4bpV1qzG7gYL1x
lyJ56+KoIzB+7IAqD0Y17hzJKxgyd8nvtDQ1v47ztIagthtS2dpIZql+nYnguvaDqDcke3wtnSz4
MjnTjCGQxPXWDL5Ok0/9pc9RbI3VA+46JndDZ166qsJXxuQ00vMsu6nGRh0dN81uA618C3oBqoTk
iK0DHfgsmHjvy0Yb2Sa9+DjHjrVDSlV+r8oMu0LuG99Xm4xA6Nw1h8DMvg+D2W3pIk0vjuGrmnxz
hpmi9ZNIVKX/apoDI2Z6MFyb5iv9h69C46Nr0ZITkaqRBBzN2WLrabbkiHmR03oMezxVg+coYYsY
IbKx6tFbJoJ54Fm2x/WJ/CJG6e7ggkI1RCdYHCACCST/nkfwaTN6m1rDx77XMbbNxC1Magjdwkiu
dmEU9/Msl7tYpXqULra4SS1TAwWiTw6fYjWgphjv2HmJOafSrOxRubK8cQgluEmBENxSb9OGSmN1
rzrR7Wopp/fet8s6xLtFg7DQ2s+AOeqAwtw29pWXqxtQB9lhcmp505NajxzcVclHCoY3Klv4rER+
kus8D613NphgNWHWe/oFYJYeul2wlGFXm3odCXcMwsQHiUz6O/NWiIUmpO9C4LnWvQwhRDruxtSE
Dq5VWh42lRmcx6oCi9O3VFIRZIRuF6jpJhN8KU+47Ukus/yS4C+vwrEw088GBtbW98vg4AHmoseo
fbiLQ7BWmuY5gpUEqGunKZO5FZWBBeN75+V68BWwU0Eb2zu3MfCwygdfSTNd/2N0jXJnwsB5L0S8
YEmpRuTxI6fJNew+BEejXoLGtu61IvY2uufHu6GHnx3VhZrPDe2tPvLhtZ18t1At9a2WbmfiLu49
h+7XInC4uy4JYP1kQfFH63QtEQju/VINz1DDG3IJanJIctQ8wGaS7Ky14GedKvCryA/4ldyGQwGu
rECSfKbohnXjvDWWMQdTEM/bTPnLl3ESE01qYexSBNB0X2duSW/Ht6lfd/euKzZG7HdP+E7da2AN
h44R6J3CeR81k3dyOBUrCG3mdMziCkiGcpt7Yks0ogwMOYV+68+PhSzb20qO5pNpivwV4K/AVQwE
Z1CdOvoz89RjzeHlcaKSiQLQG9bU6rfwG7Z63aiHxBbdzYxqI2Lx1C9y4HYDpUqjusosFgURbOiw
68dFGB+GctxLS0/ySIyKeazk4IaZIatoqlsTn3Kc7DvyNjdx1j5pXjvT6DOt/hFYyfy90ts2WjRv
Psw5YAqO5xWGYwMaE/4VuraZU+zRKbSbLGYh182lP2fpMH2pS93eibZOMKCM7q0OfZIJIgtRQOLd
hk6//81q9PQwM+eLtKkk2s/uZw3ukON+YxNcDnYQaN+NXDCnUKkVzTQFP+nvNhfmAM1VCizYLXFv
qybiLVmqZCuMstyYzTju/VFq+LSwBn3DxNTfdFV5ldDFTmng1pHVde0ZGHR/v9TQNNTkL/e6kQV3
Mu2K1dQVL1s7cbt9ZVOEIdPwN7Lwx83gpfb3ZCUkKW96RxaySmfQYoRxodKoA6x7k2rwhJrWUV9b
YkUi22iXKzmxAZivxv1GFBXvhuW2hEb44MyzYrqt00FjwUrQizqZ/VqUnMV9T2QXI67r/aI3xpuq
Ehte2fIFDEccmWo2Dw5HgIppUew8ZpkxbVpytY/Y2K6LbhypHnAhdZbhbtErcYNr0wk2XjY+KKR1
X7XJIZFqIMh+duv0Pi/lXIeaSNSznrjiFFjCOyV+2vqsoHFwYN1kiNPrN9LTrOuyDPdDktH3L0lc
gItfRA7P3lOOZ2yNdgh5JRhcBwbQ9QXdDU2cazEHPGqqa8i3t+IkImzFP2STO+wSvy+3hClUke7H
N+BRi33jygHfT+6DVgLOrVpA4bxQ6W6ocF8l/cCsZiqJDfHjCndPx/KtYvWWZnq7Z9binpdReu/M
58o/ECNrF0d2D9KqnEfCYb7osy0vBVpHACKWd0Tgtux9tB9b4XjjF1mlw8lxq7d8yftjmpOkJYps
TeuFNTcsJWXzpCXylMFDAZCY2FeZ1M09o5NiQ3yFM3ImfQBEbn5DLqFuwCJjCwWRNn5ltKEdymV0
bqo2y09m5uwaTiiI/qBqu/bzpCk71Elb2Wa1FYdeMpZPgZ+0+6H3xR2gZ5pUsiV2Q8TfOTeyBCZp
itYrgF0CwecgicO9SW1bnVsUnC9jsOqrJN3sdoH6bbvO8klAz1Na1XVkFrn3WNCl2/VG0Ud8P7DL
uXU7sqpu29R4jSX4jaqxiW1om5uSdC6I59PNjNboC/IxQIOkG2xtjX5hhpJnl01F/NoN87S3p6x7
hfYBCiYYmBRyTj96Kh92pStflcG6EuiVsUtAvhQrfaUc0jdtcGj6zkQPe36+nIJgRhmWlOepx+2B
3yXEOD9e7JK8uNTXoVnrXvkF1U/9SFFVnGvhs9U7BvarTBV+ftc0vbEnTLe9QHvfVa7V7n3My7cc
YwkuQuKzT3MbiW5qJjcevq9tZ+bDIYG+AvGKwJF7wFDTMbVL8GX+gNAxzx0oluoVCUqODgqP8x5M
znKHgiOPCqczTs3S1TvHV9Pb4Mc+YmVBWkNcSNdBMZWIOnSZPm2cZpnea4ZGry6zHxrE8q1KkKfx
RT6roRK7HN5Pg+JQ646z1P2oygvtgAG5cCNPFFUeGjZT3RZdcGQVtrtVY4X1EWb7BwR7E9LyotjS
XCZkHIuRgxb5HXVv1Gd6uVMmMimd0cN2UbFxWiW28MKoNlPMKIfY0vRPjE8O459yDAfGmpvG7ZMt
eswupPTotiQ1Pjio36xQ6jMIpViuCE0Txi+3+hX9UnLAQxjTVxwQu+EBwg0u0ZrA/pOcTEtYbgLN
x4tI9S7YGYO35gHpD17LhhRC9MsvhuqN96n1yjviqFgQRrOEoliYu7heiKx69Kd4yAl0Hv20ec+G
akRRU9X0dJ68KS0K+xQ7flac+8kPmic1j1w1kNiTpuHnramUaZ+RdIN0pmQuGdWAizdEyxTeZk6T
eqP1cd6HI+TU7y2RJR8q4BtSIzgv/EzzqpGgwsB0bI/I0qYuNEYyXXXpZ6dh9MWtaPnTjXSbbxZv
nlXM3Y5PJOcrAAQ0gFraZ57TNkwHpxrXrm7cNtnkH3F0LLzBHOYu3uA+LYSbhAJ65IeNIDwOF29p
z2RNqy1Eve7aMWoMc7fqoDS21YOu0nRDisQMzCxVw8Eue39dDeYNVZ+5aWxKGFPJ1eFK49btSnvr
lY551msJk11nSJ45OgHJ6IQ2jjszQPA0Pk8v2oag7dH+KoFv47TNWmR10tDMUOhIJHSuHD0hcChZ
2c/fEBfdJTlh4KFeBtMjMMpkM+ZJFkf9QPdsbhOaYr2Um85CphhKx6eRGSctnn12YWCyMALBtWPV
DWVLg2mq8vwp8cv+W0/pyZlJjhdEuMlj5Sxy568XO67SfK8FPacvB9XohUGv6mj+TVihh1Y/zrkU
j3Fc6f0ma/ijA4DKYyG7+tonAfFNwhDPXdrB4Gh98VI3yXOMlffGNnHYgkLUtQP2NhgxdQBZaWB8
7wVV+0gmjKw3MZIl73aYUvuhTsWbt3RAEttlQsmopToODLKi6CQviY1CABL5XVHO5ddcBwfp5yre
Q3xgdDsPhrnnKNR/AYSkPka8NFFLNgAQ8KTd8I3qXd4BYdowSV/QufYObDxBqkaPpNvckIyu/lio
+qj4NUeGXTMhx/f8It0gpsquXUIKhS7W8RPZIeZW+pqxNT2C6SDSZsd0WfIbUjmzY2UF3gVKPgfY
yeVh0rU/SoQDX9IEYlroGiiUQ+CKzVZnDPO1YKkwefKVjqbNW+60uYHWR0zwvjfH8lqvdZK18Fxh
3O9DQ+gE9poFYjwqX6gPiHJQ4RmESpCeyflzLWQNp7txLIrrrEbKwAoG93cWCvWBzPJKvDQ0Sqs7
o8ilRaSTy2FMGOwCBO5gxkaq6oKNI0DBXT60udbVvRHQ43JTkJZZPWrz176e2ulpURoA1VDrOfD2
96jt0Q1th8EzvZZ2azepM5ek8wmYSkRKr1MaDV26/13Zo0xtsJyXJZn2seYJlOPV9PyX9s+/mXX/
andBWg5qwiG9nKqM7s7f7C5iUnlpGerCNM7ZaAGdPsMcuSPVUSMMME5eUVjsx3y1ODk7ze52Tmps
fS++bQcIHU2/5VfdB0tOvNHv3JC/TEn++d2gRxiYL0k7/9VXVhmjqPXYVJe27S5eS60YH7Lxv3J3
cn7iAkDmRggLF033fr0ATt5PHHpHdclMBiL819XKXe01ux8X+n9akr9pSVoWc+m/PJN/E/09fa9J
l5Pfv/+1LfnnT/3LAG38w8XVhnzPxuX0f1uSgf4PnljLQwRoeIgMVqTTn3o/y/0HSj88FPibmYwb
6139sylp2f+gf8jjhMTD8a3/0vxse3+biWO+djFy6szFcQj/OhOHSWNpqXLqozYWFGl7kn2SfNzG
mqJr0Vc030LDBfRx05vzHFVSMEqRdNC8JPYOorLJu3JiWW1NlCgXKWz3aSr0YkuQO8DOxCVgW3XW
tkrc6QU3rBCbGQQaKK7aOJqtXkYDcCZidxL2V4S2Q932Rxh3yd4BvrpxAfWi8y3SaFn6YT+PeKaw
ktkN2OSJeJlUVOiNfWJD8rl5sVvhv9WdrI4o/ynYMnc3SI82SY9IZ8yz5I5Gon+o56yEWmWNpOlK
uwewYLrNS2oMYg/dezmhc2b8kJiu+wc0kpZOXIWAMay6JLltupltJ+/9m4nx1pVug7mpS+8BjHVw
q+eW4CiTJK9lKgmugS17WDyU30WG+ifOifntPLQkKrMjLBnzQ9M2HKNqs965sMZC2AkGUE9kwHVB
wTsV95pP09ZjH4BWrfxtmUiyUwrhPHa6RbKisPVIX2z7JgDmchzkoh1iTHonu0i1E5PZdluYAsii
li942vTmVripl26Fr7FpKZQLRtbaW9NwvJskrpy93RrVzhS0mRlPLw/taP4f9s5jO3Ij3bqv8r8A
tOADmKY3ZJJMumJNsFhFCd4EAi7w9P8GS31bqtst3Z73QF4kk5lA4DPn7KNuRYqWHTnhEw7N6bvO
e3+rRsaTkcjVw0zWOfWnX+yghk8bo5n01YXM/q3Ht9NU+iuQKrW3Gic7EFVk77HMRS9DkALhzCL/
A7dhrtlb29ktySLLCqeZkvU0deWWbm7YpNTX+A7aFuiOnW60adlk8nk2Uz18Xa1uw29BW42/xaMO
d7NZTcFakn245b5xH1xWUcUy43lO4O4/k4Ki3wHPEcdUMaG7Nep8OBOLRK4zQ5oEx0rSbBvGhXjV
I4ZWc06auelXd9h169titJ6TyWCxjPRHHohfzR+mWhqnoHKGO4TvITaG1CczqXDJLUotoxSH3uhT
vSP5dR5wI7lQ9Od+Gk9gendZZTOchDjj7BK3Cda2BRwGIY5dHnQfZPiUSExZsc9ljkkoJDZhUizt
TSYxcCnWuWwK5vLeMND1eDKHaF/J29a337GbiuhGUi0m58YqXv20Fdey9ngAB5ZxVGnvRvYe3FiW
w5IMxyr8DuFTovCN9Hw3D5O6Z5wflN/REUXzjVtRyOFBe6arc+7bgIlFvy1y8eRGisVe21vbuKhC
sGrCZvdA+BPj48Rvrg3JNNm4TkmKPTRsLtpnm2TVnFrZzKuOSssXtThVFLTK2JQeMKg7Dkre93Jo
4Cr5GXqkbQ377W1O5NjB5DXii9SiFK9UA7akpcLX9lDBs4o+SHxSay+dwRybIRRA10DT08NFZ8CT
r5AuM/wNWxdC6jQUWB3NLsy+CVwoxiGoBhPLGXkEzNeCvidmp2/xF0ZT0ru30JjDl1I33nsOJ4or
xWQncrQAig2rSsI+qjrhfmjX6fI9etShOTDgEywcDBDRq86KIhwhXs6PnIuY0q6cTOsJv15dIv9f
0ovxcKR7zj5+4g8DoB0yRtmULAVIDSM8s74TgbZrn6IXcHV3zmElm5saaPQqFpOIt+Tz+XcT04ed
5478o1kM2ar1eI/XPrOJp2IM7HPrG6olW6aVFJ9kPKCwdPxbUiqhiaekGZOEHG28vGB4bPeO2FNg
J3sCb4N9zYjqvrKLG5j5lmBy6dU3U+Il56hpxK4eOxccjRsIbqohbejWqh7icObbp0C0e8+oiFwO
uozzK/bTbRvXjrFj9m4+iqLJtr6tZmvtjB40HaOqUB/39TUYBEtVXw5vHlmdGqNXeNYOgJ5CttYm
n9wYPU43L2zavjBXJSP571LLbzyjwOCybt+NIqJkHlIzWNmmNB+JpY52E0OxZ8+N1YPrGhEPh6o4
FrFQdyRwGrslUuc0UK19n23fQ2eHQ0ggrObojA7kW5lfcmGlG8Ug/G2wJLlGXWQ3h8yT05kEOCBQ
ng0jR04I4EedfU1sxzp5smb2Ek87gDjA2MHQZesOJ16z0OLcLWGy8z2qs2ybsERSxeLCouk+skqD
g0/vsveG0pMrFI7YH+Ger8eCfEIBqDPbtJMdnFOHIz5ke7lpWgfMFz//ETqdt7KXUOyYofR9o+Nx
PSDM3xKmG+99foEd0XwDvrPRTTgaZ/eL40hclYMXNu8D5sRbfHrWrwMK8h3wDmfL3tI6+Eo6zD75
eXZYx5uGkcWOiLNm21ZdccnNUb4wX5C3fdu1955nhTeBsKo1oPvshtCYdC+dZLjkNVFkHhrfZZz3
lWCL9Ab3a/Ia1b15iSILp2+mfCqBki1Oj99pXZcO43ngR9065c6/9zIx7UPbb9/R8a2lIqET2mb3
gABzKlduGfgMclX4kPuLhDzL62+jiuWqmUpcgLo2j4kZvyK48NdWBfa8qATpJIZ2cDfkbYDXz/gy
VZG5dQn4wiyUmmfHUABEefrLxYgLgR6NPRoYq3s2bAaMG4xsSuHpmbahAflXDZMfriWqzvUcsoiA
8m6j5ML1yQDUzH0L9zj3fTA7gEH6dug2GJS8d3sismFySQgARJUxFW/bPERdP/g6EY9sS4OYR15c
pnHypHzdpA//re//T+he1lVs/P9CcoBJoiJ5+4/lPZX88kX/KO8FOCJhoxD2fhh3+E+/qw5C6xcP
DU3ggKWBFQNx4n9KfCBGyBpDwmIpn/l+i1rgHyW+/0voCxEEIBw+DUL/UYQT/qA/6w5AKNl4D+mT
CZWi3/ikrP4BOJT6KetZSyWnSZJCsxqb2lt5hEGcGylY5erJcrH5ZuFjk0uwkyi0GECZQ+CRPaBY
EB1aq4zAiyGWOc2zcDGnDvWi3DPN6YFki9LdW5nQxkMeZu2rJPjPWxM3GmdrHRUEw1NGDkzCy0Cu
iohtxKovqVoJse59KlcqgYVlNh8hznUuXsPF0lAIp90OBFonPB5q0sFV1EA6DwyooZkW3z8DTbog
JFJyphReJQ3u5LUOPNvbWCyS7ZvQpsxQYenfjijwV+XQXxVR0DuhLMZtDGpNh8GdlT42WaYfMEt3
lza2y+uSzlNtxVRjqsiCKfZWlWfGbHOy5lp42Cf59pKNZ60P8eiHJxtH+pmxyh4/JA6GpKa49SqE
0rZK6Eu6ETnahuer3LmdsF8LDFXYD9viEQmxvw0T92s86OYOsVG4AQvu3Pd21h6HWrubxLLvE+BN
8Ah8sTU0XtapMYp7B7XvxanGq2cys/aKgnjlZhLJdwJVm70ramfNhjo/WyUWT4pSeV3UV7ztSRrf
MlZ2L2OyYPeYMfY35riVdl1foqYtf8sGP9wNuUuClwfdLW6Futp++N2LoLvzGIjWeE0kWlX+RKrk
a0hC1qpFgbBuCu80jBQ2gqrlMWuVc3WmcDo7jRjvU2XKhyZPvsHVSN692h9Rd01nVs96g4WGrTIB
6UzqGuNhqKfysWjzko12oS62Q++H6btdR2H+0BZZdzGmvF+n3LHPUNGx2Sp7umhC3zcNzi/AILxS
g+zWjTlE8dMcCMIKAWsR/5hVNZu0KsvIF2ka6+wk0jwBsPso+P/v4t4tHqBhwnwg/yu8CmLtHwIb
6gUQ0wx5TTzPF0TPHSpFJkY5CbJ73NXV1bS5ooXfdzd27rpnDQyTp7G7YzSvbuvJmd/Y83vpFuxe
cnIzHCoN7i7JMm9wNxJ6wJ4HZ7wzZH/2nVCdzMS/HdDakVrpV+Rm17QDQTYxV60Wk5ziGtxMpiaC
MSJ0y5+7F4OJD3ke1yDF/xCJszuQ1UjkBqkhfXafOPhMO6CftEsbdO9XZovFFkDWd9UIATu5ftEO
eTSQL7+Woi128EE6Ov3UPlNSYnFYPin9YcTEUdRWRy3bm69uHxKco8PogGTTuB2hHm2jvok3mem+
cRiqO7sppx1lZ70u8tg7aoKIXlzfGNdTJhTCBATBBmEWfmacBCPZFbGcb8we5LYX2KZho9oMtk9z
l950ZUdr1AHgIFOqilgREH63AvVVbtBqoJ2niMYCkU1rl1HnFcBS8dAEXnwcoKQAr8mdIyOQ6aGc
inkPAcXeNAzk9nM++bduO5DI6ozHVrtRvkFgMD6MbveCSc04GFJ7F0QpScUNVit3NMnqgdoZbqTF
3osqcXTKm7H2LmUbfAM96W19fw6fMqa+WAbxJSdBGt1TvKZ35EK8V27DNlYid5xT691vBixFSWt2
X1XLr0yKfLNpm8I+01KxYrM9LmkzLtZD6RbMb5PiXnPsYuDivCvqlmxaQYc995ijQB1H66HnGkz1
pL+GeiJDuExN+ShbAoZMTE1xUJV3NUFaIX0fc+f72IvIOGrYeaCGchnmFt4AO3HO6mOTD6R4p1R2
m7qpwmuXid+aGn1GjEFxNyZBwdIwsIgrMXzWJo1flZB5XMxScHpAziLmaRZ+j7WQfKgoy51OPo3I
gDwWW3Lyw6SsAYGeyspMep4thvyeG1mtQbdnvYmzi6XbHSVZjXK7noJDTls8UyG1/sPEA5uSKOIW
yUcuPTbRg/dFWWl7SuZSqxVVq/et4+rHJN7TWK8tIxIu6fKNuMrCCFgCWEBOauCCJ6kjAw1rVsWH
SFJ8I+G9S4q+eAyMzKHjGQyxT3LGYetwHpO3JsCvONhuebAoxd4DpvoQBQJSH8gN7Nyb2GlBBQi3
odqbxz46Dg2brNEZhmFFoUqOBkf7b1XuMnp3XHu87Qal7iHKSnMjfM1yDHxnQ1qK1zvTyp3m/tWM
HPkuWzN945lMVNxY9rdEvJR3ESX7byad6gyeNXJgiObDq5EX86U0xRFjGDK00vE/vCr0IGvC++5X
vTcQBxKyyPAgvJSctmtF/aA3ADAW+SD+f7R9wChe+kF7N6yeiw8joyI9lb1tMxxp0vEBS6v/wnMk
3DbomnY9EkaD5a5oorWVW0l8bDHhf8/ZWrgcRjFZQHk13E+CpQYZWYlxj0dNNXR2ZftGF5RfnAKy
Mldx5woIE+VMRqTMP9xO5oBbCdNVBTLxdK6iI4K0kmiqhJu1qTt5N0uHHFfgwwGdokIwtNV2aN4C
Dx7fvFGPv0ZBIr/C6Rp2KHhZYBlxCKFikto4AaEe7iuP82blqNb47ppa3WnymzHVkNB+6IVu2oMw
xuZrGE+Ah/Uc9cfG6hyiFtMMJ38I2/dVBqnrroLa6a6Zi7qOKGtHksvUFEfuORJfe9sELK5dNni8
8nDriNZ8i8IucuFFmAxFrMHw9n3hptcobICMO1qsKyRJpPMFLuE9ToKgw7MGFGS5LW702MkTUwh/
4zeuudFDr8h94oKjqZ7XU9C6W2kS/eRndrf1Evr8laUa0Baq2yjPC28KYyBBRBBusplE1hyVcJGg
l0UF36HNlhyBuFcWtHBwLrm2m2rbkRxMF5XJ+VefAuo2YnKBKt3/5sZJ+CySqnyvGU7uHLyfxYYj
PipXesixZozIv58yhJfmMRWmuA1nV3wFMVIcmoTmlAw9b65WGvfCNzGiA+2APr2EXUJWXVAClGKl
i7QRpkR9ILWWv83nPg8OJG7ra5BHclhPIKTfh3AgU7zymq9s37oHLyRtap1NtvkG86OOtrE59lxL
pupXRDxaH/hpZLaNSj9mhldn0RcCWqpnsh18tXNgJJ971Wv2RoaBEr2F7ALeIz9mcX5vzn36RVbi
EuuByNJyIJnb2BIMhnhMd+GD24XmpScfZxOHJTJD2mr7zi+oDQMrFnuI0F6z8trB/RYKhg0oNJr4
pXK1QHZXjohHLAMQz9pSKdycIo4vqrPn7Qjg92hnBUEOrtdt5sYpdr1p9jcWCj8f2/6vSWb3TB57
X/zqZ0hLGG5DRM79rn2OUR1/84Hm7obaJKiGT3NW66Z1+9vEnnJCLJwchFrksbJN2zhzV3HuZh8N
MUrViuUSoTdGUnC0OONtjSzstYim4okFeLI3U8+gP4j6mxbNFiqL3AdaAUVgHZvUiOWIC3cuDbWr
WtkfghSnDoKqOP+imA+Q0xGNqHyS1IN402Ag26J6nM+5YTWnEXn3Db9hcWO7afo9mtMOP27XHTBx
DLs4dKqjLGJnA8zstYEj0K8t22rfYwRY946UiN/AofygJv53C/Y3WzBUdYvh6N93yZcF2vv/1gTK
0y2//7FX/v1Lf++VhfcLk7Cl4WUjZjNKY7H1j3Rj9xcHKoZrLvvSZVVGG/3PdRj2PxTz2JqIcmDz
8s9e2fmF/9Wiu1463IWC8Z9o9IGK/tQrh5Zr47plj8o+DgTGsi77Q68MXU2WbaGyw9Qh4ltZYZ6I
zcwICbzN0IbTthsaCD3Y1BL/yHgyhjULYTWgEFdoSO3Rz6adg2433xLRFsuDUdQWAgsAOaWJghsi
Xpl6pHNGxObyBLMuRIq7x85l5opuFORg0cAhHFKLGRCrbehxOXrsVckw6QZaT/1WqQCulDlHNMgZ
+hJImVZwYyW2y+5rsC4lRl/ErFXs+xi77KDZ26SiMzDPjeVLyKpl+pyl+t6WHfM2BzsZI4El/7VT
ABHjyWPmjSry2tKtHYkPJKQAj6lo72JK2vpUoxoMTj4Mgw8VMM+mWGV8TZEML5UsAxQLLiEhuphI
k8/7kF/jB+PPtmNIi5ZjPbHyhKlnY7+ta6M/oPNznucFiFkRxHdQjllTZ5TgteKF3LhqWDW+ZP4C
s5AyRR8lwkxRtHKGfWRE4zWryq1BWSIJfnOiBfE1OS3/mztZ9ZndB5jDmK+DncEL8D75j2PBTzOd
2Mbug95h3TuMC1d+OPFbuzk/M8id5q3ITH73sPDY3/SjSdYiJe65YoV2cahVb4IhovtFyn+bRelw
dOowP1ap4GuEsbyfP0Bl5VSCFOS65t/8+EALMwYyiconfLH75RMeNPhnPlKlvoBcwMowNhHI1Sm3
sxKdVJGnDwb8A/ovnfFdmgE2HF5kjOd0/z3vy5gZvEYWVPhARu0a3loYImbo2uHpPhDPl5ivLXR4
Z0eKm0GmK4gjgMF8buZQhS+6GK9M1D2od4kPam4hOM62yuiHIbauPglprAbtp8rlAqQ0X67akgud
aTxAJ2RKfCeokfz59yyB5SLqTLCFiT/yWkU3cDXYreKTDZ1OOAhVSHdiNsaWpcCFIOGuwCgliof+
O8Kv1eBpaIirI4aXrcYCekxGudASIYYNaIQXMQ3jH+ieORZBfapIwYbyBQ2p3BKO2PrIQIAs103o
uweRAbgysgGyHEGavO6UZ/i8Kpc0X8eMK1B8Y8kVE1EifUzTskghRgpfxrBcJ5r8m7d++YjgQTnH
0uuh9FqKb9ZJkzQCzw63Au826+mBihjV8hvarOjl8xJODcH7u3CFF2nlJVsu0sgfJkRgPW/JaJPJ
PJF+g9/dxgGeZET+2r4bvrAq5Y3r6sZB3VQEXDC9MOtzUS1pI5+3RF+wPPJTzZunE7xscgGYpnRl
b7No4ZJ4Daskv/etJ5cK6IUqnq1RozIME+wRWZyzjC4Q9GvmbXaQ7guEUUCs05Jfx0zdY0pcAtYU
kyEe553JBYblGzFzPvD+ROzTngbYQPsfyD2EDNBTkzqkHy7Cm5lNM1DLVPMd6sZiqk3bRbBoL0jm
uM/kwB7TaJXmPCXVc2MWjTj4XmvuzILcbLYqBhtPwpaghSwIZgeax7ibieZI2Hdk3GF2W/KCGKJP
19KuxwS7z9Tckt4cblP2mXsHkNY1Dzme4VQaMG6tgu/j+uih8xwkQtZxZJhmZD2ha8LtpEvQpQ0o
QIJQkly+5eA3Mc4iRIi6xH4SDtc8MVDoGIMka+dHhXPMPUw9RyThBOHNlC+IUPRHfFCMGa2niPST
5hTXAm6hg40qOZWoZPeZOaf7Hp7QvEZ31x6KNHLfFZrodsu6jmsqClwucM1cB7KdKrx3c0SVhtcA
3KrE4k0trUe9ocRiDFCaNdeLpaClouBr3sZw4I4ofWld0hocYllavJ6shLuyHcLlyhHkomvGUC3f
3o4j9RHnCMPTxOPqDvkRQPJBJ6aelQFfhm7TW8KUu89r3rVpyNZmx+9MXPRy/WPRhv+dDuELGx8W
ILjf+BHDaMnuYUDXPbFmU5xvrWJPUiTOcj2GC/MYoUb4gkmND/LHkYaGMWXcIUYeRh7mEFSNgcK7
IAd3bMl+M6x7FzvPtiiYMUOC4u1lx737vOPKIXBfxqqbkHlLr012nydrXScWrpkkkC8We7LqZYSL
lL96o8M5UbhL4glivHTvJp33HhaAf7Jelg9WAiGJLvuDHoDBQsO8dRVIhAcrHcWcwAThWZdx9jjI
CuqHZXIBah4WVFJZyZ2tE33g+IHVxBia7RBbuLqqIQZBpzyXlWKSZYtoItNVpWHxMGfFr5mZFiKA
rmnQBpR5eyAdpeQjqhZidN5PnLXck+0m4YipASzYXrZmYed/1FX5UsdWewqjqWecoNFQU4c47RPY
mWNNb4qjmBHiU6rj5swzJri3KmGS0dsOzq6VDkhDy+ou6FhBDEOPp5GJk+dUSPKsyPP8KjuciQAr
bxRRDOuW+BhTZNwDzO+t0oDe2OmjSvrmTNBYW0b3ZkIUcRh2pMn1u6ZRcmcAfr5vmKFmpbhGWIrN
V8Qi7PLBr5Z+dLSsuuRUzbjDXd+HU2L2TOfMptzYvj1Xa6E6ZBC+dDPM/2gjrE+ZRLooJqBQLVY7
GxmFQFBhLsoKIJqILAyBfpk4oybRO+3rQhxCLst2HcP8QdRLVt25c9z5Lpg6cVJZyGMunSSWikXe
USL0cBfFh7FoP0j5DE5i0YMUlktRkgQ1LDTI/isTJfkKEUV/bqfBvBVOjLBEGd70Xrh19qxF+exm
QhY3BYPPB5knIA/ISApgiaDgDgZn+E0xkP2WLEoWRdgSYFTULdKjYwxQtuw004qDOciBcTR6mDJY
pDFkAMIAc1R2GxC3pm95v/wP1EjVbu5hPOsiNbdxOj6HYdYwx2UFL6LxK0x15BGoctgP62viEaVs
FdLeObnADtJ5WDxM1Cd+WPlbtqjT9wy5D3jkiB2xUrdBmswP5aw9Rjx9uQMA6+6jcBA3DUlP21iq
Jxn2CIraT3GRKmV9280RR1ReUp+MyGpi6oYTOTXWyWbOcvDwYx1zFDE3tTOTNOOxcBkWVdPkA6tF
IxZsjRA+WMaJteIKye9dmW2gtJ2MObfueAhoSr6hwgBj+MdiUVIhLFg7FUQSvIntPlieEAxhGZSj
r4ccwgemUm28qWiSmwx7+S1xlg99WtobsMHmlalHcFPronu2J9u40Z+CL+NT/DUycfzWfUrCIsAq
p44IvX2WdvUX/B2IxzAfICTDn5Y/2Yu6TIyOcWHgaq558opNHrg75Pp6l9V5eRxNId5hZHyZDMly
CJ9NuR5aOMaG4LKBVD2CMZhRupmL5s1b1G8c/jGGp4IHUZygjau8j2ZRy9kdOGNrUdBxWllHnbXO
O0N1NBhRraYvVMRbquuWSnBR4ulFk9cxtnuKJCcKJ38L0K9mVGmktjiYi6KvZCy7UYvKzxsLa7zB
WkVmW+OwGew5SIKW967zzOsw5gW6Hw/HJ7U46V7ZNSVSnAQgLG7FQcxqiD84/OMdIwm5gXrdbGBz
Vg12hmhGax47iJ79xOBgalP/EOT9+GLkCgGFZoOFsr63iHJq8OtnidwKv61vU8V9kTrd+EKkZXGc
2Yoj6dH5Dl3gvIUewj9mIt35dmE+j/EEcsNycOEYJ+YTFH4cpGUaficgJb6JZXlJhk69GknYnxnd
A8GoMAhSDTwy5DS/hCOas1VP79Kd2Ijq9FX5TW8eCTAi9d6Q1mwzynAy4sZC8FojIcsGlVNM4xbd
RV04Us0ONW0ITrvgjehxDvUoy0ay0QwQVWHELK+dkVBmGcbuNckThrmKlWGO8RoTaO+8BUnJU9fu
WdICeMYfsBNj5JVnabb8+7w2IfGbnwzxobXDdstSNdwmbUK1VY2KQsQfXJ5NqWwKfTKtmRwJewTX
LsJiXS7CpSQ0qM/+0PH/Cy02/fmfqEC0zh6NvU0DTbzF/4og6RMI/E2XZoeoDoFjl3XtTK+zO/dk
n+h5ZgFahlQjdeUVJEGNOQ/fv34Bn0iVP3IreAWLtZ6/iMDhVfzE8RkTUDKz3cUHb8L/tYoqFROc
HlqRfbEMlcQUm1GzT500iYESRjOOLV9Fl7jqrKfA7IHJ14tW769f1b94W0LkSZ5J2Q62+meoZuX0
ET4KNz4QzkiRPvH0hwVVU5MONMcYjGwqn76cKY6MIf67AJVP2ttP7wk/3l/+oAS3PsUBfxhoVFrk
fTXMvCe6oBXKLKmbxWQVlCTcl6CkDKroMXCe8GIaR2spvyvgJdl5cCWDSxe7VY71PO/i5NAtHXQj
4yr7beFxX8fK4aD967frX3yIi1baQ7EA501YP79fA65jQLZBcaiigck8uyyMUKQpsBSBAspYu2qQ
ePqTku+lm+ur7JhVICBmAlBP7bWs5PpvXtHPEumQXCETqgTiMeGgxv6J5GN40ph76oYD1E/KRt/w
p2vHSOpFMeJRq8BY2t+R7ciHi9D72Az0F9UIPBwVF4/kNaHJSw/GO/vXL+x/EeKWF+a7ECoQi/um
9zPpTwwmS/tWJofGj6lQY/hIbObCcWwFtKHUUdVjkxSBe9Q4HJknODXGMiInhmvPjpjA5IHYBdPU
dMvuZ12MsT7dGylNVOyyH919xoMUUb3U8MusB1MPd7ZRRkxLctFO/e0Sg/vxoylNS3Jq+8+Qh0o3
05WMUySOQ0bWyFLHvYPh4dqaYawRlS4IKvmbz8n+ia/BfY8QnaQri7kBK+CfgXmJZUgEp8LYOwlq
UKCkM3kZuBDpWqqJV8/BH95oOxiMx8qeGZ5MZcLL0mk/P06hz7sVOxbdiTdDU8sKl7/lzeLPkyjI
b/gcDzk25r/V2EKuvelHvLyHelnXrlPRDIhRBtJEZl3y0z2colD0cs3KIqAh+Pj87P87if6bSTQn
fMD99+8n0cfqA1Drn0bQv3/NP+Ra7i+wy8jIcU2bm/oPhowgIHIOXpfvOMDtlsi6/5lAQ1kWHqwz
6jPvx3j6nxNo8YvgPyxf9rvI6z+ZQGPc+ekxypybsyP0GWXbfgAN6c8T6B7dUDozyjtGjJE3jiyK
d4SwUUxMjGkDHJ3xBa+00oRQQNcd13lM6LCftOXt7EfutLasKt9GZjp8iB7i2hxN1dcQfiz+yZBo
mBVfVW6mOmKbUs3V19JjNmbCxbtr09EHDIZW6BaGC4HIXMDYjFUIkjX1g0fR5sWVe364M4f3sm7Z
3iBxesFc0b7VeToY63koUK3m9Ebv8FnKaUX3r5mKMGiNNhOS8omsbBHnPHZl/i1hn4T5oi05JTS1
85Y49/TIAH5iEleE/S120shhyxXN+H9bsH3bokZqvG4dwo5XWZA5e0mQBgaNJEpunAzB8pbVaYqi
syp8Z50bef29UU3zVqO9vfRKU5Q7hTrHoRq/4zmv3sizheJJ36vPGKDlg26y+N1OiKBJM7telTSy
rErBTFEXrqcUmP7sTfW95+g6JFdnkmRvlqPYF1OaXwKnnB7cwpl3je42GiKpEBwRK4lgaah6wrpd
vR/tVNxbkkS+VeaU3ydw8oy3YHv6kPuOUZd1jw7OhU2qFBDmUTuHaEbJD50W77jXMTfLCOQ6B9OY
RsdZWfI0zEWSr8zYI3Qz9aS4CczSrtatoYsXp2z6R6wH7PR7i0yGHg4/5N88+tJh1jg2oye3VRUa
N+Nsgz2pkJjVs3bXI1xgNN9W/1rkupFrLyzbmzFq5RlLxvBbCGYFZbfujHyjCrzug1sV2wa8SMaT
L8S0bVliAYVPrbUK/T5/l8Q0bRnxSm8fpyUWQzsb1deMnNRiPUZSNqtcOvF9FYSVdaC+Sa9Jkzuv
NorXh3D2+GmOKdpHq4EmgxTePVt2hlwFwXhyQJQVI2Osm43dDfIwamu4xklZrH1m1G9GFbcnxyzD
X0GDiHbnmwAhCN8YgxQHjQyvSBDnEUZDXBtfstjx7xOXR9VqwHtTrUI1599d8jNC5HM2gbjmXG5C
D6SALK3qic8xf0Y1lNyLKVO3ytLJSbQMJbZWPcLKiSoXLomOyw2Xa/0UONK8i9uuVhtD8t+tOnZv
mXH19ZY1RHPJMO6lCoUHdzk6ZCtDaVzE0Jx5exB8m80pRIvOX+rKisFHT+GgM/+qaqbixU1lwgkh
lF0Z3XwoR1wP0TATMUPChaNPqPazgxz9eysAfN64Yl47DjIh7bbh40Sc8bBVU1+8YVrQK6uI2OOL
HobTOm/sGi6K8h77ntn3SqdWt+5wjaxhkJoXF6HXTQcgaU+X7q0Y8QO+znlehtGQbwOHrVjL/XKN
FNSdVQp26nn6FE4hmTOze5Eq5qcbt5l789Gd1cj6DTld5V3wxBiHsW9fXMQcD0YehDmWXrRaDqIt
Qh3923rRcZWLoqtYtF1NX+oH9HL2sV+UX/WiAQu0Kh5woAG6GX8oxNJd5ITFVjR8kPjsVuWiKLNk
coFmyGSLCZ2J6AxSH4ZmvpNjyH2/6NJCBGr+olTzkKxlGXJKSQovyVuKb7Po2haFWwKb7AjtsqY1
R/+Gh0/dpUjiCCOKN+NMQki96OUyHAlQEzitdW++VouqLlr0dbn+aBXpJTPvYdSB+f2U4rGEZDCu
kufpU6eHYC8QGuUeEj6PT4xuwr5SxIWbCJkfAqQ7f8yy+w4BIEZkJl76LBZlIMPixyF1SmwooluP
i4TQHPNhY3/qCoHQMLxIMMnANUF8/0OBiBZRwro5tY46d4tMUYfBsLcdpIuW0uBeXFsgXGJLempj
AcSvHpv5DbO3ug2JTNpBSmfiRn6jvwgkzbglTudTNDnJer8El+xpDbmaMENfYGejs1Q1KW3BIr6U
WodXLNEYs0GmFA/5ItP0w/aDHFPzlKexdcbMIrcGY7Vy3XiTtRyzEr1nwOX3JIiC2ngYVjZyEYYS
xVFuYj/Wl2KRjerBap/nBSJpeFBN7DB98FqD7K5FcNqiv0TThwi1LYvycSii6MFbJKruIlb1sAFt
HD6mEBXMJl8krcUUvSeLyNVe5K72InxNFwmsv4hh+0UW2zn+SS1C2ann0skM89VbRLTeIqdNsila
A4Ku0TKI7yMil2tAKPTiFtM7R8/hrh9F8RutanUhOFktsl2cNyh420XMyxlD/kuXovCVSSmvXpGQ
6LUIgGGSO2tCcAiKmVTy3f1UCjN8U2uawisXYXEJa7O4z7zFsL6IjFPW2BvLMu+Fq9zNIrw9loso
ucCJujH6Rag8Wl+9oUWpYRn5Ix09A/tF2NyBTNipT7Uzx+GifAYns6ZTr3b6UxntEYJnLWJpY0A2
7alRH6ognY5+xyOS/EX/SPyYb23+Wyf/X3wNtmM6lK//vk6+/Dq8f/ypTP79S34vky3L/YWmlzAQ
YmWZqPwhpsSycRj8IZnEFI7Axfz/2TuT5biRNFu/StvdIw0OOKZrfXsRiECMHIKTSG1gFCVhnhwz
nv5+kDKrldlWbdmL3tUmq2QSJTIC4f4P53xHQp4lKOw/C2MLsiLmB3Jp13zRtT39j3//mP5v9K36
fZrU/uXX/1b2xX2FrrT9f/9HGH9pw6lBnfWfMTwTKjp4UkQgv0oz4k5OQ6lq88YJW+dlHiWqYlOw
I7SWHBUcjz4Onbo64XZuBFLlZtjpS9TC1nZzNHhtcyGNpDdeLbyd4F5zxGZkN5jSN2pOiG2v5PzC
wTa8dhnrli6ickWhZky+N7hDtKkpzbaAHsph31NiPDCGR4wxhMMdE30m7K5Wjj3qNAXAuAnVGCSM
Jw6OSpEXqGzoNw5V4Z4mEpJJzUc+gxJewSDGfDTdy3l27CCe3DE6ELq79Cz/U/1L2oOX2uRzln3F
qtHckUs1FDh3i+kORX5LaRmF/OwATcDJpdSgzrGalVyCRXCe79uZcShHFWjuU0+Ne9/EVjMfI63E
QVaQqon2jW+QvXO4cGxWDXLRK4qR6urJNHpY0my4a9j3EG6XQ7mNCyiFYVsN+5QJwwFgFrOWVFYM
l5Kpm+7xh2awYKSaiNZDqfjc1XUHhWU7hjpazUMorKQHd2tEeAxdixzHwFEktRCUkBaq1P2MJNBb
01mKUnAlDNpR/oRJ1D/IEuQauCW9TQKVPp8+tVhtOWKHjFpNoV8isxffyjAR14FqIdytBEZvU1eR
KoIaaBwN1DrjIUlNi1PmtCi8A2TOKL5hcHWmwYvZk7zGsksbuHHYpjsVg/FRhGf4lHm4bWQ7rA+O
sxyYeVtLoE3ELGyygqia4dR1PfiUWzEXaWcq9nstIosCgbIxtuI1CukplrcpIcZPfe1GhBkFcTTL
kofXfx14f+fA42owxH934J3fy/a9/VWa9vuX/H7gefI30sPp73XXktIz1pPsd2ka2QS/6ZBjVyCD
C2wDkdk/zj+Owl9sWxyWAumJuQ7koM/+5Xz7b887uZ5nv0xudY/tAQRHQHMWdAj7r8kaTdgBlI8m
+1wYtSt8VHVi3NoCUTM5gy3LymbjoAqlzM8Kswpvq3IWrGktXaMUXFhxisccup9WnNqWrfC00/Cb
y/Dghr0ArW4Sv8r6Jl/q2yyWtusEhcJqMN52+hqXSEvujNKXLRL/KOjavLAvjITbD2Iprp1MHLTe
ZMz55Ko6QQ5tEM9QgzHUWOZHYpgWcQHhndQw7EWJEnTFgC57BJqtfiknkVt+2upoYh0W4aQZNm7f
3IN8zR4VIdRvbb6YlGFt0wtfqSGtz3apYiYEs/eqIVGo+CeQSOwmLydntmY+U7LvK0k2rhL3LmtK
+62h995qXjV+hsaU3i8UKUHVs8REGgvki50QwMXKjDUXkY1W77OlyI+ct/FnmBXNq9Ga9P+iYmlU
ee5HPq05p4Qngv0s5iP/CYFI2+ZdYiU62RqO2HWp6fkTjSZ/Blz/tU/LePT1eda33RixI8QTgKOT
LFKFZTq0580oEGexFSjue4RHhLUVSHzVPO4x2c1Xj1XcSfPSdcSQGJOGPldLDnGeJl95Hqwrh/MA
qrIytDvIdPjPLBvxXDUJ+vSufIoXJ9kvgAruKxTX/gBkqSK8ozOwKg/GJ40Ee8lm3TDvKhn1W6/O
KzTOGIKQHi7nvLNQN0ML6HfoqPqdFq+gMZC8gTmay4H9wARsLWyWzxrL0sBNcm3fJM1ylLGxfDB/
cI5xK+rHBfXQba811aXSor7Yy0WDwNsv9iAgxA2yM+xs88f/0sjJIb7RrBUghd0X9XSDAsSTpTql
NXmRJRqaFhP0loDMhvUbhjsqZTC6MI3GvB0X7PA4Oz7+daL+nROVRZ7HQffPS0jwW+C4iz8XkT+/
6D/PVMS5wrGwu1O2kRjxy5lqUh7aa0KRoRuMaPmtP+S+zvo7LFvYbqwz2D/OV/M3G8ITjDO+s/Xr
3P/J+YoC6c/nq+CAdTzoN+yajHXm+pdBqxqyNUCNAdpKqdqaMg861sIB6eHuFddEDBfCo1TaEHu7
WLtM2b32jFgo/QrK0mDvM2mqRqNSFF4S7slZRXjTz01+diMvof3mxPpMUJ3zZuHjO8UCKmM3psbW
01iCIhxMihPMvyywM2/YdkNaXtK6IZS2jOvqBrVOvexBcO8JARr8aImNOihQjHlvQzKb7sHVY/Zh
XTPbr8M4Ie2ZDctBI5HEFwaXndyZ9gCu0otqN3kfOi1+7ZE1Fwd8Y5RdddtDK2aZH3O2E6KuS7//
eeoXI+vm8Tb/eSO4P64HGkZ+XJp65ayWM0wuh+7njVL8vF9KS0Jk3TRGiAl6m+HgC2/dn1dTCG+c
iyqZi55rCxwfLXM/DI7wxY+P6vjzc5thAeBTzB7eQiGABzgkTrBXnBYbu0fXAYXE0MCgdp5EjRi7
SyPF1kpryZTaZhZEIl9UG7ED7iPtqyX9igBlJo/d7whvtrZDVCWS2xIz0t7IphAcV9Gt0YXwiOFC
AAv0NHMzDpI5aQsFPda0YR9RNj8CZO1RJ7U6uRmiHK8CAEdge/X87tRptgPNmPtzNsfA8tA7DW6R
XZSWmHvsgsURyWe/x/rUAHwtK2IDhrw/usPkO32cBUVRkupnx9GdZWBWGeJ82toyyrays1ZUYVQd
2sULr6oYi09hqTEkysLc3SzaUN/lqf2cVUV0NRHg3I/x4FxzbHtv1Oi4tll5n1QdT1eehwqVXJW8
5O0U3pMXB4kurjXDH/ueyFS0TZgeE4fEuCx8iaG8HMhU0+4It+F6RKyDHdhR5iW0w3yvIT5etoI9
wPyCgo8Mbezdz40tykeUnJlglBZHSI3Sxpx8JGvO5BO4txxLRXWz8cjDhRtXdseRFIv9iC30hSRl
8+wtzqq0r63xiRUf/Y5bMwna9pnKv4tR2vmGloA5Fkq6EqARFsiZJMx7lSzAk0brKW1g4qS9NDfS
nJyLQI6Mf46M4HITKrYV6L6Ns5gmAtEkSpYunXmvaazUNc7t8kW1ExHhoVN/GY34k8Bu5He56554
pzGT1fSHc1u7NwuK9muI8/lUykk9RcJcXnsUjMVKCDc+0krpZ20pUVQ1jemc8Dl6gUzrb4PXhAdh
6c0uZsjBO+ikhGq6/atup/mnOVuST+bIFsK3GjcD9l56WziD4cHWOjyhDpowzxm7IKnt81iltl9w
1+5TZc53pVdap3FqvZGcFlTQbD087U6kCTkvDMxJkLX15L4M0+mEtG1SfhVlUGUE65bYciewgR10
UYnLlaldXzOGH+P1dek2jpPHfqTpDNXa8VTpXrk1Z8t4kTCM7zpNPSeLekxrzfk6WRUDIHxCOjvd
kWUbzfSSPtFUynPB3X/RO2bXdtqGEJSjoydb52YeVcNHo28fl9wln17p1YfdA2upx6W6N0Nv+dKw
PccsR5u38QqylaM0ks9RTAih3ZDMzYAcDNlCZvWNNET/1lka3EcEjLgVINxkQix4v9SpT+rovTXj
5Bv+wd5vh+Zi9CFAUHuctvHQm68GS+qDqTloj6ZxnC8GU1DCN+0RE2lHJCKk3ZimDj1yoCqsViB4
3eqKzRhHWN0JBKmrQHNoEzTkyOZ1RPgFc+aDEXfTQzWuK2TqZfNxAGT/JRsLFul9sgpoIa7jmA4x
sUGjQXuGruu9x1lxJuKbdfwMPIg/uiroI1EyGQZ+3QIklUgNV5nujJ7l1kHcNm+iHjuiMJFjoXGL
j8TEUWvWM54QTRjVLeV1xiNqVX6nTx8E2ZQPYrTXIUDY+vylSI7SsD2ikfP2CMSmC0E8JEnSMH/I
SlnfK01+hexjXFjotB1JkAUDCY+kb8QQfMi17GacYvcG2Fl2Ibua6MV0+Yh1g8pNzytMGNNzpavH
qUHp5wqFSS5EM4JNLQ4SISwMZIt3xU9dEQkFlI2GY2zJEoxv82yIAtkn4VaVSnxKGkvuU+RRAZ/3
j3Qp3YfGoHePm7x6ihzafxErXGMEsu+UCq38xqqAhVptOdxUpR4dtHGCxmIXdreX6E6vPLnFFkY8
eAJEDF/ZOqLCMli1UfZI9yVimXriO5y3xlivcPjawiKdWcU9UH0ryEmFPIqS0CK91SeWfXpy0RiB
M0Ytq33XTz1Ijal7M5SKt2BBSclyss9dK76kTQ0IjOvxMoAmJ2ihHeN76TbAXtqKDUcRGz4jofa7
IEJxhxG9f0x1m7DKVQldRW4WSDTHW1Np4WMyiPbW1klxGD3Yc3ObqLshSk2xSxdPRUznC5SyKtaO
I0LVRKIpLMcvSpf5Z8CZEMSJEv9a4MTbzVTqcBLcz5i7v6ksaY+mxnWvO1m2bSz+X2g53mYGwHkY
kk4/6ugjtrQKRoAHgF6v1tIPL4Vr2+Wxtu+Y7ENmCPNr2uUmqs80CZifNceegmTXN+QlAPFrA2ei
8oKaY+0zIx7OLAYxsOQTIsZOaNpWX3cDzMuGnUkg8UdnjYnP9/6U9BHu1Dm2D2y2Gj+xbhY51odS
wpDTa88IKmF9NHp97XuX0iEpCZKn++SI1nCaaq+E/uEzj4n0TrKFCiPXV9Z7devU6uro7d5rm/2C
zXqjF9m4BbFFl0EcLmq9KGAC6W4aD/uJnZTwteOYUIg8CkJJXnGhaQ9eO4373O69g5xTpJtmwe6q
vEfqGJPCqgPJrfBn2TkdHtRA2IBZvm+7utp2S11uZQTn3YJYty8Hc+EQdkzoDWiNOdudp04ayWFJ
Q2TWlvjWhLa2s+YUXisq1A0GIYuLLIu5D8z+OjLh+EiKGQWlxuNXtdrBZoB6tbXB5TJmbT5YtNe6
V/fHqVDeAQs8VLFkcU9FN1/zxPpMVP3zv3qpv9VLCbnKxv55L3WTrBjRqvtzM/Xzq/4Qrni/IW/k
DrWkx1Do14m8t4YbrZIV12bsL2ib/tFMSe83E4ckykyasB8Mon80VNIEXOTRlQmTmRfd0P8oPhxf
4CqE+9PESkChNUDx0jgyMxN/yaAz4ZgVHcaFMxjoKm5w5EL82E5cYIcElR44SlB5yJzNoQbxjc3Z
3Nl1Z36bptxpsTgmGI37ub2Z5lB61aYx0+XTtORSvggvN8FzcHxGrhE9F1Pv+ElkW58GKbsbuAKk
UYweXLekSnEMVLHm3ETU89IHjeeRbYAz4KC6tMSrMLEcn6xrrjrzizbKkEjvtoFwLm2jY+/LuOHZ
zMLeubTLemn1uT3y6ZKF2X9Nl5nuxGgnP7RZ/q4qewJhoNmQNc2JrJt+7Jj9G3T0kQlaPxRAzM3E
YiGgCgdFPu/tIxP7AkyyUVboYKgZnkWMtZ5Yj3LxVQKB5wg/qf3qqKp5tGVPTIvTxXtjou9sPBJW
HNLlWDUmSOsGw9inRvI0k2pzbyPYZ8HvzebNjOGtWDNekkNXmh3TaEaaO47U9ymTJKjoGM2PikQK
fyk9c9fQJUNzcUklWWLcH7tFau2D0HPrZiDibie63hEc3V5DljcdycvClfEItD18Uh16uqMKO/K2
07a28jNjJWojhwqexlTFOyAvDj0amLVG1QMz9qnEPFrRDNcOryVJgTiuWG3S/M3zeO76LuLKimpC
NllGPjQl0XA62vdCHTLBsKhjQIZpYSRQZVzKLXhEEnIk46DAncPwQN6B8VovJsttkHnLk5ejrN90
0egkB2TWbv5CFntfPkcusy5915eS0dpu7IDVt/tVcK23xziyyPcpUjKjxHvULirinUOmY1nkrBQt
C6OmlgiBqCQnPUSLimblmAwAeOLwB9JpFUBUY8rFtN7BrFXQrwIVV33XukQbkpK0aS1j3OVLOPhq
cnGwcrhnLKEKyzhGvbqxZjeFHwIMLiGxpVmY+JIUI6ciPDlZGZR21j6DJrhO5kpl5J8JooWGrRjm
N6GPS+A4SRiEw/yIn649NiqOd4vdpJem0PRjbcksYIJmnDwNvUjWinbXshTZ4IFLTrLPSXVxKxa1
+bwc9YaPpmHnxrM3G5/LzpV+A8dgk8ad5ssuHYKqdLruZJlmCl+U6gLh64laIzo3NpmLywJ5T9Xz
HsWz3+IpC+RC7HCmNVuqx9KPGs3DlihSOo44/mYtzasziXTjhRWNQ0Pf7UmVudz77ril3o0uJX6R
1c5R75t0eewSEGbMaQWYMQsIDbli93z36RmfHLtB2tj6KEyz/1bn9bx1Y9RZDh+2Q4M7JHNqwJXR
0h2qpjmWo/UIOfUhc5ML+oy9p3rdT43lKaFkrPTWOznR+EAW+bFcMI64OqH2Ka9+ZMe+O8jntmn2
7owZ2NBoW6x+CqD5kHoZwqpE6/FimwsOYIQ0W1Hk33KpK0xKo71N87iHVVreuNixfA8CxabpLA7B
xL1BXMNIAnAy+SYeUgrU91e9x0xUALf3HbjfPFt1K0reD3tvtER0rq6Gg6vyD4bIOLwM3TvZHJen
XpGNgqAuJVG1g8frmvGWT4W4RnFzxUlOCB0/1FKVtxPQkfd8Pc2ynr6YkUqrnaEzyIfEaOxTVQMX
5Q1TQT3V3pvTxK+61g4ApKbvcVeIA1RNmq0ElBxSXdwkWuidesA6u5Zj/dqZY72JFts7EqXyENrq
CspfDzgm3HOVaqODw9TuPnGuEL0OEWrAgtKlt9AtBr/psm5PhoIV6FXT31qRFT+Y0+TdqEl/WJTW
bWVavLWRQWyC19/NUxGUDcSJKa3BaZXtA344Tpd4TUHT0yA1M/QRWiXfkXzdZmbM7QBNhlGGt0/S
Dmt7ZgcGIcuPuBVuaq1RPtzH9NnR0meLKR+m1uGdGc2rHRlHo7dsnuOeOV1O3xobI3IIdaQj2rP7
IG47bSSapqjZjy6J89Zs7Sy1tAe9M55qaMo8wBl1PS6c4Ww1o34bC/Oh9+pL3sYvdmYgaM4ZcFeU
rpy0O1vzPmOOxrdCV5ytZ2mtufdua+6B/08PE29dsUGTTHlsL+7nLIzEa85slSgJZ23uyf02kOg5
87AbmuzkuEYXWEOzwmKBzTRDnTCu86rYz+bcRd/YL8e46g5dnZ6GJMz2BCYTQO3RIqP8DLjMcn8J
PWfjjnLdcshefjBaIJeT7Yp7S3shr3EB3WRxVHOT94mGFXuodnVqxV/qCdc5HfplSth2lGP+LCSb
kbC68YaFizWFLmao7nGY29smcYqPYSoPwDVfUyfLdwM/jz1lVebjT0kwOppHoQjKkXHoGhhqrOV2
siTJLED46m2/xOJsJRZSJo1os7aPzDdIhPWDqYuMJCfVwTh1M06mAYftfaQNbbapFMkG3drzJyNZ
8BXrcyFEHRDX0l8MDOR+YoCD9XrKe+JgnmNtXK9nKHQVCjPNBSOmO8YLstTyTo/qYdrKOZeIcecl
7R+AirlHD0z0CTnCs5z0+gvxQBpAqqLss8DCUtZuTCxZaiNlNWPot3JjN3TeR6EN9yJ2EuR4Y/fQ
WuX9WGqa32TaFc5Sf5dNeJcQvwU91rpTs9if3Jb+CaHACY9ytxP8eKv+q/nM8UqkPSFDxDcJtSOY
RB3NSSPxsRrivZ3bAAdcGteC2ZSftMObFyGtKHXgVhGGsBcyIYEsD6373e6taNszO6WNMfN3FLvz
ozNqGPV7QssysnMLt3BeWKMnWy20dR9nRfpURqXOCGZtvjDFAccj8RccKh8i3jDEn5OZBYCWOJA9
vr1IMUssINSo7Musa86D55XDJzRZO93rGR3omQUWiSsbupEguS5RtL4LwJtNrav83C5LdUh7UnWW
toxuhJEfwC/jHMWWwIjSA0JcGA38bTfur1rDuH1x7OaTtniHqpunp6ElHEl4CWEl+BSTS9l1X5ms
fHA650GDtBsxSdg/J6lgb2l6oCoUoENACLuwtrkgEs9GW2UOfmytQYValRq3JWJMvzKs5pKKFrt8
184XtrHeYaxIKHPi5iOPipXJlCfivq4H8cgB2eK5RtEMnbIb43xPNFiLqUdmXF6tVrID9cxzZM+M
K6gFX/SRsaFfuUANNpqczcciNsWXMrfAOBH7t2kWIl42IYo0TeQUDD2vueFxWC7QWSiAh5PTLxqz
G31bmsZdSKPCdJQZeh8SDZdvCyoPP3aTAeJaEYpijM8K5VqQFUP0yIC9U+KGQssvyuEFAfHRNsav
JE/b+6Z2lm3R1dOuJ7bmGEJ7go1ueexJ9T3vGsZeMlG8ZKi3eVUB35X956FbadXLmjRTh6A88yrc
gITj/suqA15pdKohfl425/nB7JgZxiodTsScYH82b9M4NZ8TSUoduBVAynFRndMuhozieI/zQhoj
To4HFQ9yr4svbIUpmGi7dxhLnwWKEmDUQOQ0aW7hHNRQtUh/H4CkKXsGHtrkh6XkuSsUUnbQNcKn
5SdcWw5bN58ajhPiskDkDPiwEDsuWfx59LqLTYEf6C4vceHVzxPG8Z1De76xoI6MgB62qXAL1IyU
hrjFJThgTCc+8y+mqfLBG+Gw2pH5kZf9c1XP1p1mL9euoE/B4zsH01hKX9Ud0l/Mk2ZtqRsN73LA
ksV4yUfFxDMviueJMb1vIPzzJ4y+wKdZ0psVfpjY0gh4T6vqgq/3uWjqKWCm4IHiDJOvGWhuMTnL
dUl4yqecCaZOuqBNztwzyIFLA079Vknil/um/E7xC8crbneAIcgk0xghT3K4m/ATBEveF89Kpsk2
lz0RcpKQMQmejKKbjQOu6PwmY9WzmceM0btuQVpzwy96i9jTg+i4j8dsQjrqaIHX2sLH/k3VI2rv
jhSh23Ka+1uDHDQWVytTW4FolPp8a6TeiT0ys2MbxaSzwvrA6I4XXCRfK/qNXGhvhru8Y/HcO6Lt
L7S58ObSLBjz5Ri62bBbNA2CxnfNBbInSNa5iDatD02m7pvEPJcTUxkvbiBgIODGHE97OxjK3Jsd
ctrKEhszTc+ugDjopvpJz9xny4lNwlyX98npP8I++lKRWLAFM3ftuxunCp+rYek2tFPRZ00zBh9+
6bFLFmZGpnOBFvSKjmurPK/aZ1yOGyNyaxDbqPy1UhcXKetrOlKdaQRD+JBgEUFnbqTfZmE1Up5p
973dMCjKimnhSkiJuSMbkqNB1+o4mF23PSqe4M+zir+Z2cgzEo7M1EyjVZuRMC0G4VbxlldpUe2S
RBS3XFlyAedh5hR4lXK2RqzK69gZ3WHQJrgSqZ3hq9YikicNpcd+lXX1m8Fyyp/GgehTq26exx7z
7zDEw5GqOjt6gOf20itlUM9LdB5xwweq7J9mtaDmqrw7z+3T+zLRxHcrafvzEif2qTZddTDQ1J2I
vZ8Da5TqSZZzhe3eeKeHT28yNjx+GOl3yxJBd2ur6MJiCdwFa6cbodvg9QhZ25tgKbfpQLc0OHJl
SDruViGoD6FN7IfSlNtowhZfNCxcEuwFW2YbRDCbOABkD6ihTs2dgbDszhadfcBi9sUtevTohvPu
RDmvGEXtTdnnJb7D+QgxjjCrcbgVBfx1Epwc7mIPZw8xjw2uGCgfMYSW2iopg9TCEom/nt0Q4kOa
LFBEPK7FGEgjXdNfDb+apjSIUf8eqRuPKJOJQiVAOFg51jtO85m33ioJe4BZEiP7nTX3oYd+uqcV
ZuJiTunbQEAblbTUsxuuam6hkW7hdm69c9mWrHOyVG6NkGy3HiW1BnkKUabRnB2G5RsbUtShzeSq
7yHILOta/dxlTXdqK/N7s2AsxEOMPCl+NZbkFmhJuFsjdO9TxdtY4R+G92PsiCwdfW0EQmxXSUeE
k6udR9Q+iVFg+a6Km8h2XirXa/fU1w2jZB7/dpqCUugs1pl3oHOhl7HiOeizhL/K7XH+JN23paqv
dtWRwEY+tZpDeMXmjikDfZZhsvPXCF0eAUwbYc64xmx9PZ44lS09PMRVTvJzVlsULfNp5JPq9yFj
bb3vOCNxfm8pAL8MTvqFVDsQSM391FVk3SLW3NJCnjmiX+oQugH7gx2tFk+ygAcJJ5SQU4HhAm2n
scf/wxhl4dKVnQmnRDzMqXZk+b1bBjvzm0aUHo3OUn5qJMG4aEZHNzByTJC18QC2jPVZNHQ7Nl10
Xi5kV0U72LEBgVqz6ZkIgHtOxlMMG5SIsPJLScrwNY3YwVPN7vGugHKBbfyMXO6ebDSUsbUwkJrq
SMUsZyOVYldJoaxt7RyyIQ1O+sR6+Jsrmtt2Mc6Za7+bbA/q/L0TxR5UyneShMnmAGK8KwVJCWQt
bJu09AUpvdulGb7XHXGpuZZ9jhuYh41cN3q15rMRrhiquMxKFiIOtmXJLCAGPbvh1PqcVum9ijmg
ccspm1AaXTp3RT8YJ9YisMmnCF4zWZDtdmhmxR/iJq+Rd7Hoq7FGsRuGvAIRc2zApRfirHR2kCnU
1H7K8j5gihOduLLIqlyEA1tCzE1/0SoW3LIlJRkni1THJG/Ce5dTDcVZK5SF9DNuYlaOVOTdkwaV
qA0KF69coLRsVKSKxozacIvxKSwao0+ClM14wxKA18hiG6iinsCKS++4kuDxycm6C+EJLROLzf/K
vH7/rbp9L761/776Vz8oLjjn4u4//vxL1I+/21vXEK0//WL3Y4Z+7b+p+eEbqBm+9KdQfP2Tf/c3
/+3b35nEMzh3mUv/80n8mb+m/8jmPytFf3zRH4N48RvpWxz23h8KpT8Qht5vloM+1DOoDhC8rxL1
PzRN3m8gETyh67ppk0yp/6KTtxnDu6g9cZZi416/6o8f/+/o5NFN/TqEB8CgC+CFzPORyTOj/+sQ
3jZj5S5hdBoE6CrfZEJ4HQV5WCaMpH1CT3AaUJazDj3WjSRpMeWAfBiqoTtAch/2ZiOaPRYoXfd/
eRl//05/VfCjWvkv3xo/HPpaHXqPFPpfra1Ty9AjM4jocAbyPO/QnOh37mKjYEX6SVSPWEN7hCS+
J1EhQ1tMd1o9EMv6I+YH8be4tsJySf+p5zUKiK1jdDvHa0CQRG74VsRAcRXpBGQIcQxqYHt+RAvh
XePTRZJvp7mHMQuXLXfWGkOExkPC361+JBTFM2FF1c/gIs/KG0jia56RdFo8U6zwvJO7Bh7hUk13
k/Ke0KzGxCF5wBPuF2H3z14FWQFxQ0HcU05C9qYf0+ZLMRf6gwxN+hb0RaTgIslh1+pmGJYQoFMB
nIi3zrOATPicIDNU6teyabfZCPKsVOHLFEbaHrWLOlFJiH2P8eAj0WN15xUkNKCtOBMJeaqJfn5y
ymQixnGa94zgOnJm4wHtx6BtE2dhssLe3r5tpDlfyigOtITIaByUonrQpPemm2kLDYagb9YZOfcu
aZ0Ot5Y13mhYI69gd9kSOPGMoyIZpkvkLI96H+V3akYhNS1eSdDpSL5JwPREfqFDZ4hbo1qY6BMX
9MbksT3oblY/DElp0iC6xb01oP0ZfFOJ7Aa8fWs+pxHk2kloCcVXs5NzaNBQ5+PTjLdxU8ZAXyeb
NSelShnULEYyXyDM81uTFS7qG3GYzLDecSNRkS6IbhimVEe5dLBymsi+8qo3Z9fOVIClQT+h4vFO
YAVc9Hl6Hm3DUs9f0XW0T5VTpd+bEWkjQ1CtfmygqpC5YEwXc9CdrxH4zwDQcLPDIkyiuzF0fj4P
amckVWfTQw8yWACtwEwGPvSe8dhvTENNfkcWFlMHBsm6M4y3HpK0szW2pGrJxMNBGec7YrVLpB7M
S5eyMx8YqTK/0Rf4DqyQeaRZJYXBSFrf7CODs18t/hJfm3IUwq7X70i8Fe9GxDy9SOf5G3OM8KaB
+751p0kdZC3xjHdpar+hL17IVcDzdzQGO4XMMpozY5IOjd8eXTG1kmO1bCyMpnAMLMB0mhvd9OZt
HuURjJk21J6sqcXVKbW8O3qTEmevtsDgT7yOx4F8V7Z6jBIuUWaXZ1ogXj2AkYsvh3SXtgNtNrLF
FHFfKD9gH4+wf+hEiRyty4uXs3Da1EuT3VgY4APwmsS3u8n66YrdBkYxKuphP9i5SW491J2rU0Ij
ptKr7GPWqWcvHpcvzrBMu3Bs5dGzU5j2NmnqpBdp1S0n4fg2xLPLhe/aM0lSEU07+3iCd3y0xrQz
FYrHz2XoeP3WAqRPYKwQ7nCLqVoeJwFXmkbdRfElBkYHl7lyOgNeyTAcq8iuLKYCOaufNHRz4j0q
kEJDEhl3+KXHq61QbjCRjgeE9mWb30k+GPuRgRN5etVQITdCPj1sa7XYtzbHwbmgJk/IfMiLF+Td
zUPSs0ql0zaAca9WYmatuIqd1WCcrFZjB2F4vhV9Irf6akW2f7iS1WpQHhZ6f8RuMXXymD1T1pRP
roWlOZpJmivqMdtxPHP4Wm2WfaQR8VWb5IcnWjOVfc/qJddeyXfBNT2tBmrDXL3Uzg9fdVQrWwVy
tVuDOGpOcyHGt8iNMdmvtmzRYdCecGovms12Jlrt27qxOrm71dQde0MK6mhQj5aJihMgpx1fhWUY
n6qhSB4cBvri0Ko2upc0sCTLzB1zZwaI7edq1lnaSeD51l6tZvNwtZ3HzeoFs8Q03HQY/mEgiNGK
2UCvmZHZ3MUoHVcTuzUQfIDVuhu+c757D+CRxqBxCF5nzs4/EXn6ciGYwAzSmT2Xyoxp14yY5zkb
piNj6PAV+L7gPzx0nPN8yDOspExBqtVMu8SaT3g7rvz0/7N3Jr2RI1uW/i+9Z8I4GIdF98Jnd8k1
DyFtCEkR4jwa519fH5VR9UJSlAL5gFp0o4GHeJnIkOikk0a7957zHYlBX3/z6jsjpMmFUCiQ8cri
5u8aMkAaFxDe/LXtNDdEQ1cjOqPFtzQ63Vmr0H6JTSS0vWsxRKsG8w4zdrlnvOFceESLcdTsBTgj
dAFPJuY5wr9TYrlYcmR6GoyuD3CgoG5moG1LbVgGgPyYZNHyLksrPhtl4Wwt7BD8wDQY5/B88coj
Ce7PQEzRqjXg8wENwvxc80fkCu0RD1R1WRvmcGLJykrZk4dwFaTXvXQzayFBmrCqCRqAylK7z+zf
ixfuUonS6w3VACUPbMM4ExxwlgED53Van5juTIGQJuP0Je1Qx1pTOxOJgzvcMzcjElvawzjG7+y4
afJ1NfMkrDe0xPiGmQisGTnB3AoTX/OGonBDp8ch5M4+8TdYRduJ+iGaCRZs4fi6wifNirtzTVjJ
1Sjsa2TCchu/ITBMq8Ytn4MuPTLhBJIxO4vOffoEABvC4nGcaRpNC1cD0ATfl/+G29DMOH80ZZXx
O6FxGDreNfGG6ADHnDHtU/qpYjnjKZppHsEb2IN9F5CP1CW/GxmmkTzpnvOgNN1eyVGfu62xVx5Q
LGvOgqeOBh2gUz9EpOD3EAYZNV/1IVFGxRxqBCknwtk/Jx3N0H704nMAUqvUVeD1vKylK4+hLEJo
IDxip5GB/H6FUxh/cG/BzFzIzMLGn1In+3PoEsLG6tn1mJwSUq15Bwet3rzBlEZNM57YpvEtwame
w5zct1wnb454QvQ00XiPUmrrQZscbEtx3J2CUUNR17/lRNVvmVFsT+p7I56TpLBl0s0EcD9c8tSS
NSW4B/w1ugH70MX4LUkbifJql1SY6FdD74dEppO6QU5LarrXw0CkVfGWbmXNQVcuBkxGcp5Zbt3C
TuNjHY7JgBTRyWAuuMMdFLXqCiaE81j5brwtbCANC6RZhELo/pwQ4FT5tlI1hZ8WZMKcC0xeGRWJ
hdsoK/ULg4IoO7hl5JEk5JSvXi4sOKMiYNzuxqlY5nNmozJbG7fj31mO9t/Jjv8jBdsxeqkLVbw2
70u0t7rjX/Xb/0VlnSEYNvxSj3zKaT4+KfX0ErbqR9OoX2u7nz/5s7azvb88KpDZsyJNhzLtX44V
x/yLxDZTkuQo7dkEiKHkXy5olx4b5kDsgzOhCC/JT9cK5KBZmuXNTr6fPup/UN3hfnlf3HEE4Tmz
xouDCW9WYP1Cc/PMkaTgUit3qMBfwyLwtprL4IOFuP+78n/nv35Xrf3mSADYLCyINlx+88OR0tzK
rYnG+Q6lKvh5UT6WeTHQ4iOt55fv4Xd14W+OxDEwO1o4MCx3PudfzontBVRItsm7pgeUw2D+XHXU
DnY13f3jA5HEZ1hCcjjmrXPl/MuBOjQ8XlFP5W5UyWuSJq8Y6l5j/v/fOYwEQubwjX/6jiBbTgqe
ckkWMxpvz62qBe9tNEFD9G9cOu5VSGcQrRxX/wiAC0qRWUXIGXU+fJ5BtAmpeoZ7WkPo+/qk6Fx8
vPHwXeHS5HuaWygfrp3TZUhgvb7chT2eZ7sdr8ZguNM1nCAz7u7rg31EJrqYaG3aJDaqA5LO5zbK
r1+UBrSDZ7NgoF4pd+UotF+xS4R2oUVPwgVdHlm1uWBY3fzzW9G1EUsSAAFHzv74eEEabQHQ5+Wu
rKLiuoWRvJD4tWCn809fn+N8wX7RSrJIcI4SY4FpQw/jqX5/jlMbI4mB+bPTWphxWVuO69iAQPr1
UX6zXrw7yuyB++WWd13P6rQ25SjeIPGxD3ddho2StsK/del+OZ8P6wXTuBATA0ciPGukNxw/oXOe
MXp/fLw+ZXTwqfFhQ6WgC2cZBBu9P6nCz6SbFWW2KzujABfdMZgcSwAEk5WNYIcEWYVerdM4kHIn
apQEcQp5x2SWeABLbttL8qqHNeGO7bIu8v7FCSOCC+eQABBwOrze5HVEU7sPJr07lo5islxOgNWJ
vq3A2fNX2K9ma4G5f4kJWO6cAXT4WHvGfeIY+AYB2Tx2iPHYrw5y5zvAjIsx97Z9zP2cOAMUAlj2
IBcSMsvpPIOpJx0wX7dJStaS4eTXjRZbB0Hk2Evls8ozIeKz2zpHAbhw0ruqi9GaumGxHq2Udh6J
78gy+Dya4VlPmc9JJ11TbgoE9wR3TMjLMenZS6YwRLbrbUpEYGU23ha7SbmphD+s46p1V3gatWUm
OLsJngYiSFBBTpMb9AlYXMIgQu5o8wrIEenhlyyLZtmhLz6gDmBQVE/FiS4aZmkZDH6St7UlbRbj
Pgg7eTIEevwYkCJ6Z/dMlSpllg+VnRn3Puc+5z3o5JpkVjvxmbrZ5ecgKmF7OfKsIxCCvAlaIr1T
vSsJblfI6rWoefS5NCchpopzu41fBdT1ZUv+9D0+qddB9f51Y08F4OX50+NjPBnxwCWbGolIwLPN
5vYijuB5As+w9qzozdKn0tx2QWrCk7CJUU6NNj9EwZxAzUA6OgtMhsm48/JXSkP9TC9iLmKbynxl
aD06ibfbPkUhcoC95Z7iMsC1xq7+3m/DeDlZIdmKVRncuJPBKQVOlDx605zwgulp5QPpyphKsedd
MkSw0y0mA1Ee9bYrPbQGfvct9EvYsYaO1oZN5Zw6YIu8ZuYQTfcwSOTNkCfZKzVxwRg5YJjSsHIK
4VY7KyZguWCXf2OyG42XOK9ktEQbTKwkMo+uQCYEIbMeSnPheYy2iIIdErkYjDKAPB8k2jylBXta
1Tx2lpi0JaYU0iOAQm0bs4RxItO+DO+aXAugpLh5/OT1lBzoY7sjOA0dQJ3XYXeASH6Fl7X7NtVT
spVl26SbXqsNBh2lKaf1FIO+XlDn9/hjkOM9T16pvhtEZOyxSxGNggtT3ULrKB9Iq5KMFFPWULIi
mBNjxD3YbL7p3PaozPSEb0KGQfJYkV9zoJmar5FlGEuY36/0WzwmJ7Z54IPoGz3IRngsipyRMLPD
s4CO55oWp7eNYU9RhvPqAwiWInKp3ZUMPf8aXCKh8Rgnwx956ckdisE5vYHY1lNLb7+VaqSjDu8O
kG3LjTD1bn6guIKfG+GQ0hqxVHqK1DT40bQMxUNFXGNl7JqiewZzHhGPaBuoYnD/8Sp0LsOWh5LR
3rAWetodu6YG1cqgHE9Qw4S3dJJ7Vy+nE+ENm2xyaFxMQ9kssz5BxZZEM2i/SbmpWRWBQM+K2By8
97nJpnJTaTz1SUvLu+tK+OkqHtdTzeqW9YgU9Pm9W1qct5HFT5HS3HMXnTvoK+Vemt0cZBT0pFPQ
6T7AiORoLKiPc/7PUqRM1ztsOGupJh6jzK288yZv+xel1Ux5g3mMF1qJe6nb2P4sAfFSslDWNesH
nHAHVcmA9qRGReVTiMHPNlv30i+S+lTvSSJdvO20Wq+utqnIWgiJMYuY0RYru+fQRGXWu0i56IV0
vX8JZb4vUeLBw1SCO1gY6zpKz82yKTZhb7p8CVl5rqp5X03s3Emql9xMTDxp9Ga6hUSIq0N4T7/K
bOYBb6tuH0YPTeLqP2aNFfwH7hEJpBs1RROdkX4XbLqR1h46uBh1ldbIM6xsG4UradkVNc1VtMFb
OnjI8JGg3JJH4J1Pjp+vBuHUS+T4zPH5hmlRCUJDAt4GNx2hHksXu9nBn9rsUrWsPVrA6tHjEsiT
LuOaU39vTFpOiyDvojPTN8SzpzMY6DSol0nRnruJSnfKFiB9wsLbZhjej00dnZuR2X3T4lihoQ2b
o48RIxJmfw9ZzV25I5Eh1qTL3eRF0zoPaXGUWo29OEENXGeA2sPXIvAD9OHRLc/zXd1hwDMI+VyH
QVbhRDTLc2tkQMprMdiyuD9rkqBPw+Gl9xbaokVhelflrLxEtXt3InP1m0joZYFCp2dM/LbI2pbC
f8F3sKH2goJiDw4R0BbKTby67S4zpFVv89BbGHpYEletSPkk+TllMYsp8sj0Q/eTLfVAkNvUVwR5
uiX52HkCVBn5YIUTPS3NCDViUDUC+WiPSa/MjFuVGdmhr8zsQMtXlEjq2upAs6tdQVyFubQCsl84
9snYGwNhlj3QZNa/DIb7VUVjH0tZEuOSs6IuC3EseibNCSPzO/dgdS1eLVqXJo0v9uJ1S4yoVzuv
aiSTE41Zkv0opU3eVhQ4+8F1Sn3Zj16t2N1Isa7UwLo+uk4yogmtm+YCqBt9n9hqPYYkbhCvmzKs
LVxprU6cpNLVo0s0QIMcJL3uYxNXcKnbCFbYXFvYSJEHH/IUXmRUimfLbXekZaMgGpmIWXCUiCri
+WLh6C7p0WtHnYCgeNU4oF81yxi3PKeGuShiTN0tPa2dUbXNeqj8pySUydrpAWoaAtEz7RX9W9YY
A5BWAIBM5Ws0hkz4aZvCUz3jcQ1egtTRAWzpSlukzuCxtdS0fTQwb9w4Qcb6xhydRT9gd0K1xGAT
JXIqVyUnvEvantgzd5TdP2XO47oS1P4AgOH1wlf/sMNGSoqaR4l0V/ECXSFppNMctMxE3Jp9QsPW
8gzLISJKY2JfkXhYfHngJREkGfpf3ftTofYJHzx/HjoEOoavudj9WKgFJEq5LKE7JNB3rRhP6oQ1
FaH/U562V/7Ia+7rEuNTZegJNE8GR6IVSZ/jA0ZDWZ3Mgr5Md13FJiz3W2JDcl7HOQSNE2Smxf7r
4+mfapr5gI705mhd0zTnaf6vNU1es8GxyGJiQakQnrFKFNByc8ShcZ09NRqNyEQhWbKl21+8vXb6
gvnsFjGxvgnJgcImTq5SgaZkO2DW/ENhN2P23ld2fD4Jvk7aOIjoJH0oT8oZ7u9abbILs8w6ANLM
XgtzFoH1Ta9EtiCgdCDIKOVBCmPyd+YJ1hwMW56XOhvtiJNgK5MfXBSPq9Gg8iTlD8R4OrbyBAMo
EPU6rk8TW3mkEc7Jdk3rS3CirMrmQOG6tgBwXJuWsJ5gJRFo4PHHFlCOczn6Oi9gfxzSOwgk8ePb
W5EEFAIM+wkP7h+uhT5/F++q3PlasKOcSS/A+T8yVgJSaWLeXsmusYlTk5oqFs0QB8vetL6h5Cdj
m20jksfQ2Mjak8iQmsPXt8unOhthBRhtwCJ8JdymH27PZrR7Mov1CHH+GG0lo+yT0ur/tAx86lhw
FBoVhm06EE+dj985nv7Ot/Mi2tkWm2cbeQ4xBXazrAyY2ws7KcwFZuDoDIdk9+3rEzQ+X2O2KExR
XB3n/0zNef88jHpidXXahzva8YEPm4kQNg2K72PWsjVWRS/Hc08jkI+Q2buEHN9XVIL9GsCeDJZN
kZO0y3pLv7tKMQWtA6h9G4sJ1o79t3caF7n6XvloSfYQAyhc3z79T6HPxd/3wt/cs//qK3/41/9z
U2T878tO9P9z/WqdLrP5yxf9qV99WrSR+kSy//un/lOH5P4FZg6CkYXD902K9F90JWB2dFNdOp30
BxHwzebj/1QiwV3CJyZ4KqBoYu3kDfKzV23wC2km0mCm04dQyftHBDvzw6OHA4YEczBz0kHZBAPq
w6uIdJ++xZhX7yWDFqSysaZfibCajhAq6ExUsdssZOmIZ6U5/g25XPV+zHIfZV7kHxTzapoHjn5a
kMS1TVjC5hko3hAXfcmNWyLZgxsjQQ6LxoMmFA/neq61P+IaHv4QBumdZVTNuqQRgLMQXlshrHBY
5bieVjT26nnfV/fbJtMm7H+Zfd3m7XD2y1f28+b+tYn+4d3IFbCsGYzKZeCa8kZ4/2jGiAsQVpXl
HmnEcGH7ytsyY/eWRtPM58Xn/vp4H149b8ejjw62FSs404sPix2eHjEESVLuKaZpmgTpM0P6bhn5
XIOvj/RhmzEfyWEswKKD0mxeWd+f2US4FV1uO90Db1crg3EjygepbV3Tj647Io221Dv+1dcH/c3p
OdbcgrO5mVzgsu8PGgsDPDhqiT30EICn2kxjVhjSgbcOsh7/8PL63dEkijwa+a5FK/rDxQw8t49y
XMB7HLUyOeYkTm4Gu9b7c7pnN1+f2ccX5Xw9CR3mII7JzAkc2vtTI2kzDbNERPsqHFKyzEK0Z6uq
oohzax0Q7RgO5y3ys9Oe/M3dlNL6oPLEKvr15/h8zpLtI81vgYLR+fQuSXXlQOpC4VCh2WYwrEa1
sgPfv/HsEiPJ1wf7fA9Joc/qDZeNgWW9vdh+aU7XCLvMBrvhvtSn6bJwa4UCmSeYYPgk3I8qwmbn
5MCS/nDc352kw8YMYRcxxfSC3l/rJIh72AFlPBd9HSISvs3ebHuwGVEb/7NjWQwvBJAFNkB8vbr4
uB23Iq3XuxDPcIT+DO8OcUwLPGjjSUAS7e3X1/PDevt2LDaeXErqEWjMH57JOGvQ1KA12E/j1Our
gun2IaWQ/8nU/m9Hgx9lnPM5SRCnc+7QfLsa769fa8POsosh2vtCdjHTd/QvC2uEhuJ3prwOQdsR
TUDKAawTBI/+GmVQePz6XD/cO/O56p7LQjdn/tji472DmCiBCNTwGTDjIejCuTq7VoKjj/X/ACYH
+ZVtjn9Yz98u4a/7WQ5LwhAnTruXd+jHMVgX2HRmfSfah65v3qNxzw6ADMezEtjntjbLHBeVVuBP
78chAJrTt2O37+18+K7j7qpfys7LDokPECOYwawELfPHFGuXX1+d331OyRczT0g8Cy7Ihxopkdhx
JkfTdkSc28/j2Fr1sgO7w1cEzsKGOopkiC2p5jioRvrkKDpjBLSW+/6+TQrrxGs8f0/giXnmabZy
NnYXFvGqCD3nT1vnz3etK7iawkUbjLbp40cFLoZwLe2jfeaJMQGX5YLGzpVq1l9fkw9PPXeMK1hj
WNwIyuAB+bDCRprBRdFUtCcla7qkcUX3nTxzORMr5PXXx/q4nL8dzGF6yduRQtX7WKOOrpLKGmKW
86JOVoHrdysyjtslMRvJBiB/sCyHfjyB0u084CWhB1bIZvunDyHnJ/H97QowRqAYkGwK+Dgfzjll
mGPwZPg7p+3rce+kBotp4w1mCWWinC5h6YpnCQNtGUUtPeoRMHnAPyc1ltJMUD0EnX/w2na8aDrP
IAayissay2HTRksDH+AxDRXmz6gyrqbU9F878iju3DGdjlNaU1p7VW1fO9WA3zhjbNPVggVXZb1x
JSFQXmOeFDui1PTTkOKkXYky0kgp7KfLMfDNdpEikDzP8E08pf4onoGU+0fIx4i6vCH3X5lJy/KQ
Z1U2Laj//d2kdEsh7Q1bHI4O+ZALrUgssaCljsff8/UXgCPmbW+aZQULAT7LEiyi9ZriJqWdCzEl
XCuq0SMxMNnBkiwtet1FtOJZvOGty9eA2t4gDYVtI/IhARC9j7yg3YjQtra9JdgMMRpT312nNdZ5
XDkPNClq96rQgScuePqDhPxGj8OTXaJduoZi7RSqdR4mwjqgvsO0c+afVQizSECSJm6zqMf740Sp
duMV5njkPUNztBr787fL69t9szbyUFyWZhUmh4K+f7j39YCxhiGyEL+kl7V41sIYZfTbagVV7KRu
JlYoVx+0R8ZI3JGFGHSBCUyfdoDzuHajdCO1rIUIbwCDWPdtLWieGIHIL8yEIeUqtvg9tL7Do92Q
b6IqJ3quIarN4MWaxq43EZdMo5CXAsE65q2bdwSAaAbXNjON6BlHs7EB/WY90aMGjcdDwzjAj7Lp
Erf0QC5IUg8XoquG82gEDbxyLD16TO2GpWnS0zsdk2m6Nuf7MCPinKy3mAjNkUzdaIV2hQ0MZrlp
k3cp9xLEzwkm0IgVy6f0GukHd9NlJjWMDlPGPqcNVTkuY04A1TJwGR8LkqutCV4pn8I+EHgDXO5e
CULnovZDeJJtSMVAbod2Y4cJF0wE1ngMtDQ+JG669iaEpUNtDecMwiv8w6jTobkWdGl9uRy1or4M
QGTvhVvnJ4j9LXB6aUQLUYm5kTodWhj0O6hN/k3QOGuQCsQo2XlyZLyULH2AbOeMeLZMAKFs5/4A
Si8mOhRn2KK0sq0oxgbbQmuuhDZMiGSBYuh2Xm+8ocjgpORpsuSqGnf4qgkWyMcD48FNGFbmpm8Z
HtJ7wx2gtTAQs95bVBmnlSZuvSRjOaU93tCvV1AkmCs/1HgkjkQ1nYP+dwEfmMOqowu55IVjbmQV
3dq+DUxTlcZJyuSBYaxclk3e0w8F2Ih1KiTXTNhQqPGIRl54pcLx2SuNp7LV1DrWMnM12haqeDSS
eyg+36o5DIU5Swl9dXB5q7Wl8ZiZzFxNdybB0Gmx6bPTJ7zpOv8ERE3wrYFNvg6tcTiEacYCbM17
pMwYz+zINIksVtWlHqXqoHUyAVtjnyZONcLmsRiCE/M0LyKB+lEJlEojU1+M54ypq8UYmPFBLyza
1r4WOKetTPlARYqyCn2yMd3KyTJxX6d+S7vOIHxa16tzNkoW/BV7Nno4Ir2FkBPcIrHtrzHNsX8o
VEliQQn+4pg4k7n2MzDrVtK43+Msqvc4rId9WHkZB2UXfawDceXKvr9y+nFcm1Pbruf3D7PbooSP
BMAxu1BkMaBykBWWRQwfxsJI8CZibtwFCUSAPMlttbSFE7EU5XiALTRFCxiTDk1/Sp+W+w+34Zhv
PGAe2xa6FtTd0sjOlWjunHSqVjrGkJlW5MbLgKg2JgF2YsUbPDjZiVbCoczjRF4Q1a02oIGC+yYO
+hOzHVZN5PeHuG8xyGFG9B7NeEB0ISFtRcuOdXKfe3V4MCv27TgjXLWbOhQzeEDzhhIh1S7TsXbW
2Vh/y0l92ois6R5aK3dfG2tIAPzlunFjZNK5H/rJm7aMvcGPtD2Dw6JlP5YT/12CEz0jltm+hJM8
Ls2iKJdaUzk7Kmhv5w26AUxAb+sfpeG667KPx0PVmEcns8TRI+4jXWLRO0X3nLOFyZ1t66TeZepX
PnJg0zcp/uPQok1R6zdapNF9gIRw4Ev1rgfZTgyT/bQBA9VZL8Mk1KVDPtt+qHKF4xvUAHIpBO3x
G9UgkNve0dKN7TbdGuW9dZuQNXcRNIrRqq/Hez+ujCNXMFqZGXyAzte3HQNVYPL5kaBYsfQzz7gI
qlTuUKObpzPKY1a4yGtfVvoqc/uCOepUbtJJuU9twymx0FQ4oTGlLN0GfAEcW+luwy5nhJf3WBkC
5Qd3uRjMM0iuxbmYfLb9ngn0uFRanK/HBMwOoXpM/9Mkdx5kYtPEKargZNCki/ABfuJ+1LzxR0M5
ftqYfXvZWNrgQioAKwLVIeedDvCmnpW08oyKHWY/wHoKAL04pPrY8HSRO9LHWXpR2rI5d3H67sxK
hTAKPBd5wFTvGb9rC4xxoIZI4j3GLeB8K+iy5yRH7b8GglrdW4GsNrYdJ6+ezCJ/WTpYiAitopcU
p/Wdo8rHjF+9rqsCubsnJwPRuz91TwIJPZlrmtL2AV7vhJeroAUc5hIs0dSe6D5TOVHgHpNttE4y
46XXvBLKfulDz/VMeCpBMAJ4bYtnR8+7AzEjqPM93oEV3KrtKDEiYxRpLnTRqee4Tlizq5S3BotA
nQRIcSynSuRtI9rcUS82Gc3WQljAB15Djby2JlJpyIPd5JRJjfZakWZzHEC1nEW9bG+1wO+erTpy
HwJm6YAzYU6mTKAnF6G2HLPUQXmXZ/lOs63xgD/IC9aZ3d2PjR6diSSrVpo7Q1fianba9Im+ZBeF
Qc8YnVWTVnQ1jMrfywIYCZ+qGXZWHosjKo10lSY97wysFyNzjrZFosXiFM6R4tWw0/2+OYD0KdsV
AEyQRBFu/2sCuI1xOUijhdM+8BrR6Q7NhGyP1UdNpIunnth4ScH3xktha4qyOZRT1L6U1Eazmj9d
5VrGVajd6NE35luZjpI4ojsycmDh9bCDtujfQT42nzSj1F4NrIqnvku4mMxxKOsFv3awBu9Wz6Nu
AQCqfvRLxB1I7r0ljrFbNsb+ugFyswiT6so27wI8RkB/WF6xhHNTZXdCAr4Bo3PldGgcYgcKIFJi
IGkQc+q8GZdWwsxoYHOychzGiHoOU86lxoYkYMEBHaLnJDVCKDLUyYs2RHw12gzbYfdsWrv/0RA6
t6WWB9uGyH2T6C44vsw+GCqTSx2A7CKT7QZmPaxcGOsrx+d2FvGgn4wSX/akP00lvzgsWndrjFWy
IDcI0kwTDdcVwN6lQbDQMc47hgrI4iuyexZ2h706orG7VnSzDhEhyDtP0B4whm7kea7bbRk24jlp
dEbupsVbh40Q4LnCglgQVRsEJ+pUMCg6TfRhm9gBu3k2XEy6B8A5/XDe2wKPtzXYO1lX4VJkkCoU
cCcGGAxa2QpeDDqQgSYF0Og2SMJrDdQUtuytbkdzrKf3WI9atqlHhDUNdOPFhFCfRMpL5D1PkW1t
CtDM7FO8M3hth0yrHvpsOm8T/9AU9i188iNLLg2jNGpO7Hp6javgTve8K8fItyW76WUep0+eiMjy
QGe0cBrvGQa4WsISJGsDgettQTwRNC/jefB0NlZawCIfGvvUrpuVZ0A5bksccw6qo8B+yTqvRCFA
V5sZGhUBuqj2fjKnl6GL9nbcYpJ0UvgFozcG94KoDFARtZsc8JuiRhpHhCww6fVpzbjw29ANatc2
4amsboXbtRhZK9LjVXTtmIR8O72XLOuqa79pRu2ugW9A6KCGOW3bWtvhgpsf81EA/Iucb7aycgwQ
le2uVAjtLKps2qN9PJcTjhcO26LX2ULjqYO1pCOKajqp1ZswG64YpnnfhY3b46CVKQ2dReIpV2yN
zujNE9xaSsFSxyAHtb6ef59RJfHTSNO5p3Exz6MCFAMedrEEuxJdTStuFmCJkXEpsk6gmch+B43T
0c6ASjrRSsFZQnxD0DPWxZ6SM4HfVLeG/+AGiY8iC6XZgqMyYpB49mq2IhRSK2QrlEUBt327Klhe
6DPNM42xaP2HNqBA8LWKGgN0E3GN03BW8Y67Q608HjULeZ3BlJNZW2WLs1iTUbduvJGyo3VYlnoV
m8tcn6sTPRq6H/Fk9EgLR/0UFtmEHK1ODmHS+w9BptHkDixHv9KVbNY2NJAZooeRuyh6Wx5JrphL
Xq8pRqBSpbqv8o6tQ6rZAJR0s96zt+dXa3aOBKegQMdOhCXc0R3qKxxNj3YK0jCq2f6BNC4vIIgs
E73L93kZIFrklb83EsWLVJn+wQwlTQEyeo5u69AjmCc1b8frSktbjzgd975tMrNJ0g6EvZV9e/sr
HlCtK2FT9hcOmkkMGNPOMJPySWUNNdhQG3QJEPKcw/UkH5Vik1nPlNvg8rmYUR3KBXkV1eatUVzC
118aA9oRcgLUKs0QqEDuCDFEeHzELOyTgz01+dbOpLoHDsIJRDG/kXVkwkXeDhcyShGdtIJvPU8E
n7kf6n0t8+EiQbWzmbRQ7KaknY5DOY5wqAXnZWX0wkvYjmdVh/h1CX252rJVo7Zv29SpV13iIxKM
JroiNC9ZDIDG4AcjkalAKFHtE18QGRBiidJOvSIon2j+RVv0QHQU3enEq2tlkL7qNbRkSIAKZzxl
sWmSvrdOU1RIZxIDI5zEiQnZJGlewcE5vN13WpRPm45pO9v/Jr1L63S6DMnpoEwa5tj6Niz9Vw2z
E00RyqzLtJ2vSQpVEaTBdMl3NRBu1nHZaFIuLVSERyPX8y3pH81atfkEK9Dvz6e0R6+D2HRjW9wB
jSX43V43/0IyKa4Dw9PWXoglgEAh+vkOPP0hd8Q3yNfTBsdcvXfy+b8WDVdLtwduWKhH4xEdHvcO
UXpyhapDfAtxwMSrpElAMSru+xCxLQx6+qykZFLw65rhv046E+4u5m4yJ35pPGjFE63E3ARqZ3S3
CIr0U0/v/UMX+sWTH4rhYsSbTVRCyCNsmS2zyb7xD36pF0+JozAxg/pnVq+6VOByS339iuKAM8xB
GrSEtBKhsHTx2m29PDJOqVvq+8abL28m0pkoxGUCGGRc9UlDQPL8wBoqCb9nU1Y+wa/j0EOrukPa
jP6+oeWaQfbX1NM0wuEXdOSaip/z6ihBrO8+t1IBidMjSo+mfIG25y0Jm3ER0Nb+QTR8O03j87AP
PIF+OwJYzVCZNzVkl6Cwx6NJC/xYZp3/UKMCkIjnJv0kDQz9PDdt/yBTk0/eUPnIVc5yuBXAohXi
UL5iOd8FfUlrTpaSloK0rG6ZuJjRF73Xcpc4k3gORFw+MYrUCsAAJc80iQH+Ci2ZjWOd9dGzuFKE
rmo3EwXBq+OXnLDXzPdgLUbuPFn6aKvRvrEPGKed5iBBhy9N2efaYfcDRJoplxQYwzdVRMPj0LlM
oRQb8ppWahmsQ7YVvBnLmCxl1eVnYd+0CAV793vZWf5rVAzQLmQIRyXoeTNZUV9tRumMwQJNcr2f
wzkeYltKgLJgEgmpKGhwr9IyKsa/28//X+hwM5Y//vf/evqeRTkyK8ShL817ex3TqF8a15+EDscn
9n9P+fff/NBPnYMjZzEDWipGabMqQTDY+klccTzYKQyjcHKwKwbJ8i+Zg/eXw2RxdriQn2caArXF
T5mD6fw1z1l1JBOO5dAeN/8JcGWeqr3rsaNtYhaNakIgiscY+H4alosW2VmYTDsn0CF9+52VnwZD
MN5muM7J+JTyD6P3TwMTIRya+UISrYzww/7Q1KdvEIKIsMcdBK/6krTKbmnbffSH6cGnIR+nNGsW
MDralv4JI9NIRd9VhsNubLByIGStLpOiRkuAy3YttD5d6KruV2R+a1eqd4bbX+6B3ygnEBF8uq7A
cIx5xoeK8bONjpkDy+XowGZO7XSggRZOm9ThndwRNnU6gI87DPFQq+3InFOHMGX6cxcD/iB4dDrO
NILwGxSUa0dsyqjkAh1kojv1yWY0Ev5uWoxoQs1UQyE3lDEvSukrFsnGHcfXqhmTKzN26QQO7gRQ
Us5pSXZFy0ZW3xDvj9t5fIBENiDyc1FUJsJ8ZofTTlSDfoOlsjyrKYFvqHmGi8YEkdnbqnxyswyI
KU738TUkV2yDZaq7S1uIGyoecrwIKMdrPyLvsS+MnAB5UTyGsK4fUKvwg/2A/A9aPegz2/avvI6u
9qpTpSj2XCpEggGiEH3pMyM2twbDG1ZzRxkAUSLjZiwQbztDEZ7LaspPC8sjap23AZpfJ6ovi7TD
I9450HTixqGgwsh4nMwh2rFn6VcIO+pD0hrVJfs1/zC1zrC1Kz3dV83ExwFkeBdTiP0He+exXDeS
peEnQge82V5vaK8oiuQGQTl4IBM2E08/H6jpnhJVI0XNeiJ6oapq6vICac75z28eMeX2P/B2iNyG
m7GtbQDfwVfyiyb6fJ0EFmtoqjVRanHzjK8Jb0aK2jz4U8QemrjYnL6Ornw8YA5Spvr7hDbuo9ny
I9psu09+E4ZXsUIyJZPeehgAqT7l/VRfqQbiW4W5LA1ULt0c4HZCYuUPM97yZSm2nUCMMNWjvQVS
Ky7Chxo+MCZZk5jWfnFj/jEpIDWRiGOTaQv41K1qd5B4JrCd0T/qvZ8N5ZGEeWzuAjGh5Ma8e9M5
dVsj7YeYIjpY+P0MgBwAXu0NKy4uyCJIeQtTeQPrwgMTT8ZvhYl6HNtYUsBK0+TQsJoXSP/jI5bL
83UkR/4qJ9V7gU3OylJ842gy8G8sls1uSLw9E3MEceS7+G4eMdNLq/VYFCzFMa3Hb0zH9Z7YSBev
Qd5EPEYYuNbIPSraRwRGwFPfJ3w0X0EpPQwW4xywVlFCMuKN44tvxvILlMr5up5S/dGeoC6DrBaY
z8hiBxbXf0UJBCWfC3UD1YpexeDZdgnvkQxNHvWyRMuankbj7bObC73k6868Cddv9N61WP9o8sVz
mQTxqeyK58noBgaJbXWbhN9pvCm/MgMRzqqLK5swSe/FBH5YXImGx8Rmba5sAxWZvdDHXfJsyCoZ
wQ4DwSzeY1EuJZFKeVF+YPS7WLrQaxkQ3OJT7N0O8GAf6qwTz5h2Ny8GsNJ2Dmi5WjtuXpzK0+fc
MbwPKlwGAEZO3RXWU/NKakBXrzMHH8eojYrN25cL4RQfScgzLkqLGie8LJ+vsdbsPgF9FhfdMOBc
jcQ+gPmSy6ZKEqH9ySSbobHJwSNpDV6qyiAHlD4pWITYEG7BEEuSU1NAwDR1QE6G7cib3sfF00aE
EVmF/zwiXey/ZO3gPmdWXRXJgcSY2iVqYzbqrWOaEy6KcooJCUucwb04BCyspKv0R1zZYfz7+Miv
LE+RRogP3Y516AGZwAxk+qB6jqahvhka5gQ9K+zkGsVdb3bGPZaRF8MbbtxKVDtcNbz7maZp5QVg
v62XgCHHNwAmjJ0CNhHSw/RY2cXHDqrVFpuKYTu4+nMWMpFE7PC1SO3qaNTJFygK6TGdkTbUeKhf
NfhibEuPrDyA5f6rlXVym2TdWaFm2+ERZJ3UXEQbC9x/XQY4TicCeq07M4ADUx31uqVDwsn8hLKJ
pIFS1vNKRLE8QhHALshQ4GFm4q2qrMAVBsf274mYmV053oLdd65ekwNy0XWQbe3KiM55mojrzs+n
nZ+yYWWOF2CmIXIPUZhAuOFFIskjFwkI/1AFdDWid0KC1YjaA35kW9ZWvk/NQKwJMjTPk5dFB2KM
PjhVHNFKBd0Vsi6n3No8+y+dmCZ/7cnImIlF4R1idtSPB1tkMDGsiYFtDB6DfmaNOnA4JlNkgbBG
+Dx6sU8OVNx9cch0I8Iw4c7jAg93Y8o1lxJ6u81rX17gKlorqy+6XQJygDdGgVVpFKqXEErPanIK
hWdtAjW7LIpnglWaAI91X+8ZFoIzBT5tHYSLdB2MrkOF6Mh7qjNgywFXhaPgfCWRnUMEU+lC2N1K
sK+u3bITZ+aqMx5qpn0ka63bOGnKruq2NFZyVTesQNBk7yT8Vn2cJydftzkzjLCrD1O5cUajAQj2
51dRmt7R1tX8IHIivtdWFx3U7EXHaoj1XVY482aMEeUUWDWtfbusWO4FEQVTUjAYc9z7oHPR5CIl
HLDVmqqVKUIEcGO1NZaR9eQ5KEkiJ38KfFQaRD3gnBrrcTVEmN1j0tUAy1X32AJzl9NuHLMMh/KV
O46bxEiixzJMrH2ZseJ9p0mXyEe8S6bYvW6iBllNMRkXyAYhwXKzPi0k0ZIpeZQy6vfb6pubyJs0
noOrSPW2v3anCci39IjWrNy0uBbdbB1FWjGRyVK/PZMi4jwP2KaQcOlN2FHZZGqeU81Ub51buflN
VFVV4mNX+2pj5uZ4nHFtWovKaPcDSczPhFhmDMyRB165fdJ9qZzcZwSNsgMbXavGreiZgD/zMKUF
LsE4GgHMGYgwdkHqjZ+b3CJbrpyWukDIe6X6coN1MObVIUras6HKElcCImkCll+VHltnbK8Q9je4
UeM1g2Ne42UHhQdYt86zxrvVNpl8Myr8z7agN2bGqPF+N/CIeiuRclIbNm8shZxwtyt0qh6Hs+i/
hgwRBc5di77XLDouHMEp/L0uS+AGbcQXwSSVPQD94iqITRFvEm9pN1PE3xIm8e2cZcbFaITg6yJh
Wyxhi3CTkJ20rijyUgwElfisxDCLberxkqyZ21kPVIU/ii+Z2SggLd19FXmQo5T0Ur6fVS32r0pr
e0sZ6n9QmNYQ8UHBWG9trKI2qB/KIzyt+qps5/ngmiQKVc3EYdzmyEYqwdhkk3odl3tUNcalJvfv
MbOd5DapqDRqzxc3BGosv0UknxyctUghkHI5lCE2fO9zapIsCihPInxh7zgG66+O8JtxY8Bn49aG
44NxOE141fLrMKbX+9Qyhsc0A9RYWdIIazD2Vu+TytdnkzzubTqM0yZJuMsbiq1nIGfUZHopfyO/
eQ56VR4Zx5hI51zrIayU/h5qke3VjIl6jQE+gOcEBwM3U5LUGuGUxwILnj/R4P6uh1gIgvRLSAA5
gX7uzRh4FE2SGD2BgrY8xRGHIeVwUK9lLtt7RtSU9w4qm5EX89JpxK31VPOwh977U0NjLW3Zz33i
j98EwgaAVhC9Y2cOjYPbQy77g5tR+a/9efBuA7+3EVwAUGmXgjAlUGrbJ6BUQdJUOOR5zgHs9SWJ
axZmjZ1a54z6XE9CPpFe4N6Oma0+TlTcu993XxbN8S+/LG7j8Lqhd2O08O6XDYOwCEbD6Q5k2UJj
6EBhtWCjmeT03BpkEW24ilhg1siKx7w53JjcU8skvXnNBXVzwMTzD5TPX4QuEW0bri04ZoQ07r80
vskgWSNZ0h2qymGaSLRZvOmQXl7NE3G9bTukG47measdeFBQQqigiFTO9gFBICv4Q8Uln9xFqOnD
cIq95iueVMF96BNJGPVyxq+lxd9B9pgW//5xetavCxG2fAh4QVO9GH6869k9ROmiJPj0oAg1W2N8
JkjQrCK9a6Cv8Cxrso1SJ/gOC3M8wLpMdoZlv4a5+DTVOE9nHuWS4ZEnMoiKdOjWdp9HIerrbHaK
s2lWzovtFqm6FomoxzNxTyEQvFVs0MHPuwwAe19xlBySKPNuTdSwW5ysqFdL5P4UkIwvlKPPbko1
38ph2mAsNDza7mBcxgQCH7kYGrJdYnokFrmEuDgkVVK0QP/vpgY6Pq4pRxBWanaaZfqSpFiSXtCE
1FgVV5zEb7W6qmd5T9jIcqZES9leUNBH4PNIvjP/g8ssYEsktiCJBwpAPjBWGaHfrRMM3x8Xci/x
q55dvrQO3MFTX84BLmLxlPCQMoghhup6tfWSIiW0TThxaRzIpBpQenh2b3R4kbtDbT82sWsxLHRE
cQx8khuPuMFlm3he/kVMQR9vzA7ZzTrOfCskNIaK+xyZLolspaMEtzE1Pf702Khjr8o3TuoIH0YO
YawiFKU8xhgmClmKfNpp80D3zREbut0nM6fVBFL31h2ZQ+2akAdmCy2NW5i64rPOyXppsz7bDyPV
FeYirEgmGP0mrf3hsc/Kl6Clf4TYJp7DqXSyTasXvs3y7KICIshpnheRjJcalxab8qPFxXFfOBhz
EArJoYfHIxEBsC1eiXZoXl1tURvapY2vNNYJO6cP2zs60fBKSxPTwomm3y/r7lMNO+4TlmrO0VSc
Rv3S2yGrxgYBns20dudSMWUsyRO1sGg/tl1O11IHiw4uC+4rpx0eTQtKI5h88+p1LfMOlw5LWHTP
hLvO3AB9Y3VYvwEoSVmKG8Z1ATvY5TTp45qw07CnM4rJ+gtIYp3ZIx0UB3TCFv+xN2f5pakVT6Wa
IRHSHRKZ4c6HOuVOlEKCyqG6jlYqWq7QtOK49DSpZoy85NOkgxAXAWAWjAujq8QS7SnTQX3lJzy4
lgt0X5u2h8ab1JIQI+dVPyEkDBcECPNPcVMV4ENBRpscEuH3naljMm+zcBbPhV/djYpgaeaPtNum
l6BQciEXTqlPNCJ/aW0shfPyWytSk6xVmGFVsG7K5R04E8qTZauq5Xw3C5JIYS+IF0+qYafaKscD
35wwhyAQ/iOygmWfmzTwqXLlPY4gvJkmpxR5u4sF+Tokqya2xpARaH0pesF1HGahAKt8O0zaz3PC
yECNoGtvy5DhCYVEUkvzoLAbv3YTEA+n0/L+DfGpHZZPNeEx4VsgJxKj12NZI7TEyRYSR+iHV0Ps
e+s3eMBIDB6DK+lsARx59AuQN2eh3hVw99dTmn7HtFpfz2y3muSRhGJkUmBhYQJ6ZQpVXKRwFapz
xhT0KZRkAx4+d3IYAefqnlecTHjOqplvZGLsBIgzswUbzHAf7BieMdAO1u3wCZstNoPAGQB307au
2DGJqrxbu/AX6YJpEqPsjx3ctBZEcHYL+TQ7+M6svH6SX5IcxAW+m/5Yo7VaxXZbHo0FXIHOx7FG
R89kdEFqlhH5KqTUgK80Z/xNlQ3YI8kF2DoWH/+G37xdkqoAu62b1IXYaHwzzXkplwOD11dWFEuy
M4vdj6UJpWYnXKChurHiCwYg9ZVo7CWf1w2voDnIp8YCQ2P8DaY2LHDiVDnp7ejSaTFd6jncDbv7
2pRR84LiE4MNU0ZXU8A520wpjzD1kCiYNcFEU1FgbdHRPm07n/Icw+AIxXF1J9vlGO7ipoM3X4JI
RllAzVu0/DiXqD5nCAIfSFD01tQlyy1Ag/ZihSwJdx66r4NkEJdacXIbQECH/Lusn8KlAeAkWpU+
Xyde0K+38jaMQEiToi4uFX7Hu4WWuPGJRH94uxusHggY9kl6G3DkgzsBomJs4d4GiYHHazRF4ZWM
KEOkLuwH+O/jOqoYYvnIDY4u7fA69XPrQRDfQKYRLzICID7q0qyvsEeorzybIrZa3kFKefjcdRNO
STgcUZxPxLLb8MYe9USZLArwObMp7Qeo/By2nGNPTReKZ/RxjGmJNFq/QYJjD2gZ2oy8kjqdmFZS
fnacJmJNm1PsFuHDTjbEkw49zQ4hBRmuOmR4yqZkU2hzbF4w8ASgnsCMnSymVegpnB0fvxobcHnL
Zc/ieTtmVcDTADmC5924ySe6ek0ikl0t/QSU95NqiRZvAW0+CpK4DgZmxhqC38jDNDne0pF9VEBJ
+2T6o6DHc1hrhhlf1AReZpeqIgURv9cTwn9AxOWodBBgb1uSSG/n0C54lWQcjQn0XUdG3A8pkAl7
sgWdrnvmvRjsWw+ODIZvwcJdJrkGJiEFngNZjyaE6bH4jPEbJYckX/mY12yyTGTpLcTzl3H0eGoI
XJwjFj5slbHgGfSYOm3qcZJPVCW5uxrIkeVSNpuIumXwshvmyhyyOLmMj00TU0FqLLrGgReuw2K+
Lmwg9bd/fNuYusq5Ygw4n1+8iTsVralL9GOv7pRNVEOV5hn0loYNnVFVJoHHITN6rGyXOCsPx91s
vhb+TEc2BcQv4Tk4uHPjw7ShgX0DihcqoWvTmU5LFaCVpCWDpDzsARL4xhOCjXw6DKH7DG8o3czL
JKYHUNkOhAPBy4aTdepjEnXfytX/H1X+aVSJJJBG53+PhkCFnmbJa/3TqPLHD/1bkm3/i2EZqqv/
pEP8Z1QZmf9ymb1EnouIDLdSn4nbv+1Dw39Z+IjYdFoIbjD35Lf471kl9qF+5C3iHdeiZwz/YUbz
O9kc9BnLcVywBOSziITfy3YhNwCglp11rrlIeii9kPbVofWWGpFZus8kK9VVc5UXljFhQ4TDMc1D
CsGqi4T3GmQwfi2QvdzBssbL/XnJQ3ZLNz8n9qLgAFrA7wDaMnO5vzzpux+N8m+k1DBV+YVDHq2J
mQOMy/cdaTfAoG9nrKHpjy9WWhtrD+ucKz0GJhtb41b2+w90wnfqqUVIaWIE65JPgNkgz+xn9MDI
SkcYQ5OckZFewVcxiEga8fvY5y4QHUMlaciD1ZrgRRM+42o9uGPgHiIfM4idl6RWc0QqSA01jwFP
pfZjvO3s3ld3YZ2B6TcIzu/S5b4sbauf9y7Bd+e8s2ICDiHzjJiCxK1PbjL6prWnBhA3fOl51oY/
qguEexAmTJRf+1o0HazbkI+KsIhLti1R0BhBeTHko8k3cIrzeSMYHvXdMOxibLERkTARbBnbScw4
sENpHWY82jUiwot6Yd20Id5y6yDJdELeQzQlW4z2IIulbsnAIE3sB4vyELVG0PHduhYQyEi1ukt8
cg6xjMtCsgk9mwivcSpmLl1bpiS8VfxGCMWdo0b0oT62jJhJxZUGMIKdp1Z3thtcYm/mAoo7IgHt
iyebyzg99W3H+ktgnWFxGHjjZW5rLlyH1NlP4k3F5Ng9Ty7r0FIDIjeqObaCcet6bAt+KPbpqPFz
GvmvYkDwsMV2noGpmiVNnGHmebo0P7g8Nm29YH1g4Nk6L2rvFVFR/DhofKjGAZo1lQVk5I3M/PsU
4z/4up3kIaGl4S34LvbDTylTRnFwZ7heW56jM6y9bKHaZAiBmBp6oA2kDDa8VkKLbeucIJRKT/Py
SoLl4UQyK3h/wmnOkTTwu8sI/AvW8zhO1ykaonsjJHBqhWkhDHcQtpC2CSP4bQerlSqK8RCmT34w
BZsGLT7BVUFCFIokVtmelH4AdepvcATBL6vKYzqS2RsYbuWkDmud+I/GGFg30yjKOzzsk1cbw7oD
GiY3XGd2HbzWSTF+Eg4kYRo+lmw6gViN8ETDdZovPktVGUNNt5VPeDiO8tGjgc6lv7fRXOJjPgYs
m7ENeLxTVvntLUxfz9l1XkI+6roapIPgXbthOhNqxoqEJl8p3l3mINn5rnM9iGf+WOXf0VCqS1aZ
FKB+WRKfmbBGOuqfYY2bmfXAnJ/XU5I17a8MQiDIIJ3mEmvLoBHPPBk2F4QyNmUhminedWTbdU+I
s9QFagQbwZgDHnBmQ4DeF9QRZ49pliBTusODbczpmfPYVncYykq0YLNWVw6BrRi3NwOfAp00n1cW
uy3aQtXguRDHSV8zeHhAQbey24ding3j0RhIZ7nq7dZo77RiTkAshsPxO1dYe33MXLMqLjGu5wcw
m5ZU3tFxjjOMu3E164pnic8Xz1KZE2V/FBGstsYXuD3EJWGTO5dTJT0JCdVj/baQC0LpiG5kztFu
/HHZFH1L4Uj4KpAJh3ljP2SDwRQc64fUf1JlONi3eUxxTzNmvbn3TxbyqhBDn3DhXSIyS3J1COKk
zV9aqwWQWXkDQzsnDvviU8sJYaWMOUmduG2quvYJvkrIhN4GZWKQmFJY/E0gZ/kJASHvvC9b6yaH
t64+hUMsi29eUNs2voCaKJNthVLZvq24f2ZJVQemQl6oDbV0RcSGaR5T28G3zbMWz1UjS0zG6jP1
fZaERKya0ZM3DjHWmtaHYEwUqTBVM3yEGGFsQTFT+F+CROUhSY9OGcVwHuIMTnA2TivLsbS3SYPK
O+DG50/QJ3JpZFibYv+1czFlq8kHERpZWoleRIjQfOyQVqydynwxsN9b9SjuVoUmcT1LJxUerMJO
PpddHHxTCdl48NHq2770r5DqSr0t0M8SQRckL54zkvfNJbVh8uJcoBbXL5abVju7NrEADOYKYixs
yrsoQXMSiEI6COWK8joTSfnRzruAMLOuh9DaY8s2KnzvWyAKjIDF7VjO1ZXHIHZLUGt5z7EuXkjO
Tj+Mbnk3BabK963s3J3UkghyvID2I1TyD0nnlx/JG+2SHXnJDGG4wNBwyBkie1Ts4PSgdZUTavgy
wFEvG53mgUtHPNVeJdJNTuzuLszM5lMKc4lHW4HOhL431Gt0YeqGkFwHlvVYbZI46L5nLVTRErz7
YM95QuSmbRP93QXuJkU9oRmtUA5sFo7xWXZVsw9LqRfnYac5Bqmyd4ln3RPeKvamSodNy3d8omHF
ERCOgH+s4QKMW10Fw43s3fhDJFJ/b3QzwctwxddGbszhTmvfvzFgH585sPXBrGt9JHYwOs5QcxE2
tu26B15cy0Hn4BGd/zBm4/zVNMv8jD58Prd1S0Lu7yuUX4o5SHH4AAZvvmsOoMfP9YlsKodoAdpJ
1Qss7urFanNyuIRcg+aeQV9zRhzYHn7/qe/oZ1RFAdRstCALLSxAJ/jzp7rxnAbp5EUnSYv2DAOE
g0H0NjXG7z/nnV7/7XMWbwfKZRv63nuXDvwG/KGLkvjk4l3KmWq2nNkLyuepmAPjn38YHn4MZiiQ
oQy+e5QWe9hIKAJPYYmhbbOgMYu7zdrIhugHEfR/dc9YCtW/zIH4XlAFAQqpxU3ENu89gSSCSmEo
0z85EP1v6qXL9ybAVPxJm3MXgIv//qv9zefhrIBVjwVxEmrcOysIK2zYtmXlnWaVxo8/riDE4twY
Xt1RjXSZ5vH+/jOXx/XuOzLpwGUB/iAv732xris0ZlHbuycwNKqrAGQroyzBPwyoeWH7uhDknLVR
jfzZxGdU/eNFijmzx3M2sXuw8bT5eZE2tStNVTIlGIasPUwTQIGypub8+6/561bgUwKLCRnJKLAx
362aMranOsaF54R8qT3oDPAnCIkL/uefQkMZet7ihf+Lh57fO7Yke9k/vbnh+xmIGYDe/2GZeBiJ
wSil21nopT8/sULi2A3t2TvZMfAkagsWxaghdm6x2bdueqHG+Q8t3a/nF2c6pwlfy3X407vHh2Yu
1lPpuyeDFPAnCygPy+yRUmQo8XCsQVDtld/NLJHfP9BfTxZCbIkxsPi2pNm+/6oRwwDUrZ4Nm5Hd
HRO3de595ANzDmb9+4/6m6/I4iBughqcRIH3h2UAU4mPqmzwtgXhqazmPHe4VpcuC6ZYOji1rJrf
f+jffT9cq0KLpAtsFx3751c5MgVwUrIhT6VPtEBd4WRfmmG6p9H5405foIl3W52xbAD73w2iIPx1
p6VhG5qcJzhod0B0uVV5iAWQtF8Qr7cEEZGnAP2DMllN1HX4MevuZpQwYnYYQ7o0Fw0m0sxsvloA
Y1Sdc40ne1j4ovzDY/m73xToY8mwsH0AmmU3/8Vuqs68KYMGwgqvsBXFFA1Qd1GMdCtUMyy1PKKs
//2bsH49IQh+YVct9pAQEN57MyYleEnMHXcyQoNaV4UO/UMPR+Yrtl5cmWhylvWeZ9aNHEr5DLA5
Wxsni9RFdrYs9zIZ5kWNzIygZ16X/uPLIYK+AhrEZuDdvbdRMlFHI5xh11dzSNFtevmLlWCg3pVO
nYGUmn+CcX5Zmz52nOwGoByWKGS7n1+CRIFM0a/nE/IM97VjJpqvtKxZpmrxOP394/+7DwM3ckwA
Go6a97cADvuRmchIn1SC3Xlew6ZktkuX45mCLun3H/bLq+abhfiYWSZqA46zd7uuKgxLdLGpT37s
0VgmGbZGaHRTusTff5D9jkxAPBHH5VI8kDHDlf6+MiqdNFO+CCYqiDbt7kx6uIFY5q4vPsZoXLuz
yEeQEDdhLJROKWbMpQicFn/P5RpspLqkWQFOYEw0S+vOYlQ5B9iKm4YPlAXq5ezMckE/Jon8bT/h
KHzX11DXqn96EPsYQxJ7i08VBkW/lEJZDbs2QHF5smeY6RNGvmdmo9k+MfU/rrr4KNaAiz0rkN4v
psGQaux+VAyMWtN3GMLkfH/ZoHs1EBGekcj/ET9cbq+/1EAu1xqOS2x9dCmEQr1/S/VcOZZsPffk
S+V+IxN4PLVuHD2+ASJ+0IHqyLlECKyU/YeTzn6/RFw+eQnQcfhkGyqnt/B7/nLWuSW+8wjrMSaB
Q1zN0P4IPUUqAevIsVERxOFn6CGFuxkJpO5uogSH/Nppk+xg95pJMeJ+fTGHChRxLha8RrbB0lgM
5NCu3uYubeV3OfxBK7sLem3U/E1T5h0iYiJwDy9Cp7n38g7r92V5lcT44l/Qt5Y4jYiuuxXzKnXn
TQporIvx9D4XAEfY6ssxCTYhJD5SP02jaDcoYav7CbThpvV7A7l95t812jLmfRPU2M6NPcxeM4Bw
egUsbdbrLvCGCHF4K676AgEeJqJihtKi5UwDPWcnmBLWmjGqN0ByIGkbvvMgM68H+zZHSN7OnC9J
V6WVAx4Nwiqtrzg4FYDiBqwKFPdiAUOhV6Z3o1b8OUAA3Bz9BohyDy08Tg/+WNAV1XLmv85YbPwo
PtGGgrxE5VLXSMFeS+vSQ2pSEyqI2jbBlXSlWxUVR2TF6iLUXKV3hEeUzVWRyLG/78hkqDa2CNjd
jVWJ4tLMpAxs2qG35A6XbnUpTOKfEt9viksgrO4r8ax8C4i03vzN8evBvW6ltUBRU8lrhjDAD/LV
vVcP4tv8QRA2hX22nbtX40IVBdGA0bvL0GGqnS9gtWzAQUCu+jkFCA8rjTEJmTL8jXhyxgR1TET0
SpUPxgfVZHy0LGZuLeT/uLGu0tLpSJWcRq+/WJmBp0HBcknv6FfhPRBzD4ETMaV7HMcWY6wNg1Bj
PYsa4oFvc4R7M/yMU422mTCeYMqCKxd3k+mYQhXAiUhZpBw0bQmmFYqhm/eqpIdd2VkEypig9G0f
rNprS9gbHgusTkPfvjGylrvhrQ4As2f1QYMAakh9nJFPUPogRsUAIaEEbWvU96if4ztITqQNvUFw
Xjnwyzgpoh83t73XLE7TGL1sNxFf9bat/CVJxVxmlVOAoui1RnjcAs5r68FSVoozNbeixBMWv/t1
i7S728twmemmpcdztbsFMyecefhMYNQ07lQGDv9jNINx6WvsOUshkbjUduQUEv5j5QsS2wLPr0RO
+wMhCQT+7foL/AGQMQW7Cq68gHnEqjAzlaOpLszuTPwD27QSBpOGUrs8WBJ2MS/KIzvJ7rta8otY
JtjJTpR2d6lnS6oXLOwcA2p14BXFJWwiNVx7qkQClee1ux4QM+lvocEkY0uGl+3ea0uAAqea2thh
/01BxX3MGADJfgpcwVpxmeaQ1sNwO/hEYV70uB7gJimcVYmAFp56HM8V2LxBuvepbDvQel06mLuD
oM0hkETuogA3TQXUBkLehwBk8zDm048b///npH+ck3Kr/KVm+VXSmXXd8j8hsp9HpW8/9+9RKUNP
k0IQ82AM4BaI4n9GpQw9oQE5P+k5Ke7+rd80/8UsFDyDYGsUl4EX/iP9ZviuMaACIeiJ5GaKKiei
Z3pXuWUBTqIF9lRHQkxRuSdQqeDJsBkRbSOE7iGX9HIREzKlo1y14JO4q3GR5+H6pT/OCA3kitkD
PMem8KEKRZbmOCuW2UCbQWbA44ISSxQtId5dng3zOc4CPWxrDNGgA+FLFwVQBZc4qnilUzyrbt5U
XHDIuR9lBoezTR2U2TmF4YWBUIAsAtJEOE0cQwv1600shhYjPuEexr7HcbS+4teEgIlYXbw6EeYA
4FLwI6CiHjUwpbXyU9cg667UIhnaDxYxMiSdktJtrTQea8HXMXESfzdFgWE/mmOcZNtqSBR2JoSN
ec+pGZEDs9Bs+vTc9A5X/moi2Wq6k3aAGUWQhFNyQxB7Gu6aQlvJBQ89n8oSoyCcoJKK3A67G3tz
g9GC4x0td/l/JnDJgifVFgLrBvzvVgkqL2/l67TF8w57YhwZpxCXN4KdyJrPoKD5sRkwJa2TzxUy
+tsx0M22gUaVIRTXUqysRIZP86B6Y1tbk9py0SHx8edNzz8tdz78jlyON0GYm926MBPnUFJZETpE
utwUx+NTW94D4pb7qq0WXUTIBRLtRDviczbSY5/birBoVwpsmgqbBYP1DZkMWbM2dBTfj75WHwvh
FU/m4lodYGq5dhi4YcdUeN+MWuUXanfi2CIlN1guYcIHje7YwyR+RuJQrGDHkXARtPUxw/Ds5MZE
X1hWeUkJZrkfFQA8CBtejtgZozic/FPX1EcV6QfYZ2OL40nUffYWylgFDXSjoBQdi8Qnv27qqzOd
eocy0q3WDGLLj80IV00aVrpPVBN98ZHllKs2bvO7kSHeazJaHpI1oc2bSIdzuupzyzhBtOSntFmb
9+0iHpgQlD06dvmQG8J+9iFYJ2v4yV8ykiIe/ZBNxXTV3SGLcI9JQaA7JTK8UWf6Fsc4js2qsLYR
ftMaMWPSv7YzHoAzF5mVTu6qENN5dFPvtiS7aOeMM1k0WFQ3h5Yr8MjYz79GrWQ9K3tAYBPUiKfs
CWOHvIA45+KRMDCnfeiY6986k9ccSMx2MLHU6oZ52XyoEuHdkxlj3UDDzZ9knebPvNFyr9TgnIdm
Lg9DXcNRnt3yiyCJKV7HbRLgcuTMdzgSj1dVD6zDXMwaV7EIg4vOe644w3A4VlDTXoe6de7x0PPR
WbElDqVqY2Mlwiw71cgwbodw6K7G1sk+UbzBnHL0ZF6LYsxweSnkw1AM04cs88WJ2SyZzyiCnxtX
54Qs+f259xoMONQQ5CdzDmbsNau0ugMpjY+ClLl9P5sJ3UAU7lo5et+9kcwsWhn9SeVQ75IIq71C
VLCE42sGnnCch9TE8IFBrlUnRzsS2EKZeh1HzkoU7vB1qCeKk6IuDyY99qomOH5jYcWwb7M62Nk4
biCg9uVnxAPD2cTAb1e6uKD5tTvd542H0KkI9aFpB+ceMFA/ERgwf4G3MN7zQOJb7AsxOgq0hbXZ
VG3YJz2ejSpHDebme/zWfDIKh6b4KDLKOl47u8XA4yEKCvEVJUy/nxGfdHi9ms5W+cqFp9r2d4iQ
SVoZqV7R/o4pRE3P/j7baWRAHo0HljKxRhGcBIin4zVZj3di7KMbu7GTJzwHyj1SM7mDM0/hA13O
vPazAhtAzEpuDCwl77UacRK3Og1vpFny3Up1W8qBeGqLjQoonRDBBOO3wiG6V8eM4v8kGijlzCAW
TyKnvh5kvyLmh6OGqDIYH5Q6tnStD76uPHttEpq77qSvvzBxV1hyGCGmfEOX5wcs2+Xnwg+2ikrt
xF0CxCkb+yVn0nAsOw9MiezsB6vNu0sS9MENHR9zQdj2tEO6kB+7Gtsr5QWLk4kwXkUzmNxo1nQp
M/z6Vuye4KqeJv0VEnmu17QmxN7V3nQiGXvcx5013ox965xgli9TPikfJ9wH79TiXqfRlO2dTKX3
3Gzi2V+s7sK+Dr5rWoxy5ffdf7F3XstxI1m0/SJ0IOHztVCGRRY9RYl6QVCkBO8SHl9/V5a677Q4
E+o793nGxJjoVlXBZJ48Z++1kVfI+H3K50zLGeUmItxuImDrapk7d+sLiHpGreF6UnP2ApGD3DO7
Ynwl6EEU6ClQs2CuMagME6d9jjS3rwYYcgzOMD9Xc/0qh1NPJ8f2cxBXnrdz6rj8ZsdxcKg0FXDQ
fMAxqMiZmmEGJsADIZ4gT0U/yX5SOH1x0zsmKZBAqq5zjR4cgq6+bGuDqLSe6jZzcvdmKnyEJWM1
fA5gLAAp0RzDDls41nqNN2ziLjiRo758N+2hGHRAINu11EzEYuqNpyRxvRfifFh6zvBEHMaAFFm0
GzLBNF8RTXyN9rWyb1IzqliWUDMCnoWklWk6o38GNXIQAdpoSQP1j0jqkGCy4DWnKb03U/uVuVd9
bcSV+xhoCKQwZ/s09dJhGVysO47MkK+i6lrfQOZ9tjis/RCOS5Vqi711TSZddowt0m1UUtV3dWzZ
n3yNpZw1oLJta/dgnKmV9AR3dCAshsQpbKfabhAAacwlBtW3PlGwL0XfrNthGuWjcMG2VfQ/oSor
8USaKuTMEmjRXX7maVrjDFpTQzZpFtXhZNqn4Ezg9DSMszUFVCJvvpS9Few4ZbbfSe6D3mksgDwj
jfREydWEncZ8VtHS3TVr0dzlS9Ne4MSzLmY8wCHqTSOczrTQCJHyZ2oB62m2JTkX2uL6IyiN4aXU
sNEob77AVIWjnsl728L9wO8ze+oODSq1zszSrM8IetMgU+/MNGVUoCI27XZ9SxtVEhCtAagWJFS3
Zntb8gDJbgzKutTA1IjadA8EqLwazjzVKVB+trXPnNWZRfjGxhoFfVkB4MQ/jxIHMmukIa3sd9V+
1OBW9EPL3kiFf2GhJr49g79Q/sN61Xx3ptwQYFtQsAO8fuJScmzfvsC6f3SLWIQ82cgBzihZeMZg
ZX2zpnwdO3QKRj49eEolm2m1p6NnLqgYUOPyntCe5OGQ/juFb7IjUsg65JjCrxkbUkxDPIdz22vk
7WgW8Sczr4tPjkUN6IBvdEIXC+Ntk/fyas09qpXYjY7YpwcCtJAfor6r2cFIxIuOhC+pdYuIIrvM
eilb9AYiHSgxZX1RnqG99p8I35weetBssPydohETG2dDBQUpae8RydnXjqOWG5jaYivzlGykuIUV
XE3rLqbw/7J6wVXmeE+xJgsPIIaZKAh+pXNZ5r74ChjF2oC6KcI28ugp+SUzrXW0oJr6MLimxN62
mmbc2OurSrDA++C/Ne8YWpa3LTQDuWsR1Nc9XGTTNgiahJwxa2YyoLJyV2TxJ26LvQeM4oSyk8PW
LihujCJF4p/a1zjsX4QmMs+azUwMTLHNNa+50eTmTDOcixIReKC5zvQJqstYs56rIdgnMfRnaCu3
yeJYz/YZDR3MUKJJ3lF7wYQ1XDVDOsqhSa+aK10DmPY1aXrVzOmFJuoBCFmDpyk4SE2mnjWjutG0
agga+avR+TtUe9ETCkTvoiHD9dK14Fwnmng9xrCvV03BNjp42GkD/3Lp+jWknw4o2xkAWtd9fFNp
jLbMs+XWNflxGYztdO1LzgmN6kM64v+UhvKxhYtQ14IdRNo5itmA8+GvXdQkcpYiHYL0mJUdxzpj
hlWhoKFirMWB9uiYVfvWUEtVbNlIz/92ZL772Sn+u+D1w/BCq4QtADiAiwLXJuziw4evaaW8ZW3S
o5ihk6yZQoGfFgmRnTJ/+P1HfRhd6I/CUce/9en33yUJaZtmHtJMPgrHGKxe+BAowZa4/v77zzn7
bf/eE9cfRAtecuhHCu19RBfl9bI4KvfjI8jbZc/o0Dl6w5kUkvZ3rcoZ0IwyMVNuevna+GQZsqpg
8DCiRB+uo4Rv9/uv9O+3mIEg8ygy27Rewf9w9oc4HSQ9pwx6lqDbkM0tBzvTClankHTozThRb8TZ
cp8FZJrzZ/+vf/TP/SP9ZPxOZ0/KJ6OED80j/Tf91TySfxBqIZECe/od/VfnyP0DazVCep7if8nr
zT88ApZ4mTCB8z7pP+evVpL3B8oiiwaBAIzEAM/5b1pJrv3hcWLYw97FS4RKAymR+1ERooRHinob
o+V1zbndkDXrjf3GQSa6bBrPGV/MuPSR3rr1Q9os1Q1scRIsAySsYSWHbCf81HzM+nxddsqa81ui
DLJ84xloC6WvDrNM7UuSk4H2EqHWbt2AiTLvhXRwSyKZ3i+Jm1yNxVSfzFgKf1NbxYn80/zOr+3g
UJoyOUR+5B+cnCoWqKmBg5ql7LCmiTrmdJeuh44yfSXby0AHycQGix8GWFLTvc/pYNVD6JOaG7IS
xoRUDeQGGxZ8WIAkD3XrELpK4NF8HID75mv96udFcL3m8M83ag56agAGItPozfs8mr3bKZoDRime
LMxQ24ePOnX2IleW8Taxu//wm1Te2lkVHGtY9N/j2YpaTKeNuEuTZtDmKPXgdA7o+Nw3mZ2wNQD0
yqzvmVmbYeYiv8WeZAN9RdV8Q25FfNU1q/HGMZu4Q9HUdP/XtjouaftlpPuCP1wrfZNg/JQ0ff8o
ZY/lEECY+qYl1F+UwQoVDq4DUp6Q3GGzVpLpfVChr2BKtrEA3R4TV+Z+yMhOvbaMhwY6H9NnlnqL
K10V3yAG9xdyTfu94Bj2tppDcUpNdWussXuZq765VNG6XoGqGsPK9bu9D4bK2iovXYjtXgZLcVPj
/ItMJSZ3rtLAn1YaHb00u7hahA/Svy49fugsSUcT0XASqWtcZK6ZHIjeLZ4QRyWf8z5lg6Y1aFub
BXIWIG83E1vkESapD5ado5nlATy2yhmuB0euHYZL0yYURGBuSFat54oX+mVTB5GzWG0qOgTl0480
swZqjlnrB6qCGUyTJdVdihR847SLf4pVDe1+XUiPUEF53fRGdrIMW3CQLCf8grQy/GVDGRw/R/Qv
PI5FsfOtnScHwxMq24NfKP4qFM4Xa0OCyRbLBdksQSVuEMLK+zhaknACywshBYffMm495d7AAh/f
sCTnRxBiOB4yw0i2YzeAoqqS+Wpde4/cGNlXn2SdRV8AT8XGZdRabbaTlS/e28nshk0CUulhxCoX
7cYlFy89/doqxCE73Iuhar8qJnuhbCbxmkOTHDko9YuG4xXBBeb2CTxdQEmaWksHyMOmGQHglfTN
IRL2sz2ayVWLveIbPBETsgJTkDj0Ff2mJq6Crxkgw+vcnReT1l4un9YxrwkxyPxIm2KLsdhynqwB
MlXlK3Ms+YnO8zfDnJqt1yj7Wgze8t1t1MJZQ4i62kVBVH3J4qETYaHgvXGzKvXS+wSDbIC1NMcg
qntwYSMFd08D/aTZQdumV/c0QCV9lJT3GXteS9y0cnYBQ9awtGjEruPQbWenSbdOIofdOvVwIWrh
X8K/xsJgJ1nAdaB7Uw8Dy5qy6WaDbDIPI8bhBwsH56FOzXzeGrKPnJ3jK/PFyhO5Wx1W1NEyCWmR
VZlmHHCb4hgvgLFyJ2KYSzhO/wDM3eHC+mX2GaBNC/FK9PbEihYNxygGM4PZcmq+0iVGM+ugmrho
TVSmSEKW7tbplPFWuz6Q005kIwdg6NRZvuJvrjneKZJ0nXFvwHL76k3L9L0tkullcSpxbXOCK3f9
1AUQzt1FRaGM7JaCWkb5Fs9nufWSKUKdbkzEsJjNY5x3zZZabrpSnkqxTOTt1qv8S6dZIPpVFS1n
4DHUxml0zHKWzVo47WE2yydO68MB9iLTcgqbEe8NAmlE+EsVyn70digf1/cVgXy5GwU0qNoe6PXW
yYj9xQyy29kUxThcOUXrVT1BMFOTfl6NuKguFk4FufklWHKO6ptEMZroAY0sXXYbzfQoLZl5tyLD
oED6jnrwYNc9eMKP71gWZ84D+Xqkln92nap6aBHLPAyii6wNuTTR84QUFDaNCshNoSl7qflEz0Hl
WSxSE69VQMaxjgYp77CA0Z2JwdPTIHfQJpRdWI8wBjNXxSzbbHnhXC7pzWDJYd8GfsthuCvLm0ya
fF0vN/aCnAMuDLIDXnWmSBuhOu+E/8W7XTEaXwN8jfBNrH306ATKO2ZpPj0R2suQNxmj5Lu9Gstt
ZcRDCdy5rVEWLNGNhAz0uPKMH2N++FuTtkS7L8o9YKnDkR+161fSTmYi6lsiRWNRLPvMWazNLHrS
l3rIZ3nvsh4NqVivrH71jyQn1WE5ZXdtMeBZaC37NqqJI2ORzTGFrtGx9jLrWs11XGMjd3S8/UDS
B7aUg76eT6rWgONspTXuGP4BqI1xm8MItHeWNbn3hVyT96jHvZPOBlHZqp1x8rnY1y8Xmqr3Vq6m
g1ykPI5i6J5VVAMsEO54wfvkLRv0OApcvy9LbhEWXwbgi7ntQTBP4WDL9n6yzZIpS2aDx2NeBxQp
xYfdFg6kfJK6Vl/Ox46NkTm0Nd3g4H0z61S+ic626o3bue0XcIrJV3OKcgB6RnNALmVg8x1Zanj8
EjZppwAADMvO36djlt+BR5y+4lgm2qcX3otVp8GttVS8eYleNNFRW+lhnSZ33SllWfVjtcgvmJYw
joxJkDQYBNpBhGYVEF2AA0K+pEaUP6Id6to7TzHVvLCBKGFb9zwyispMtObJ8nAnHxopKpO4HyKb
sB5XJMKcanRLj4posFnaoAzshIyeRnp+mOByiULSbe5XYdXZVU+mTImt20i+uI3tpq+Wxyse4k8y
3Z2acPdiTYKRuXrXQsyc3w91nKfmcMkjawGB98eKBsVrG60v1L7z5zw3qrdsnAlv6gf/iWjJ5hIH
2FNb+csOOE559NuuCf1hROlRzw9esb6wAP4APfSa9d4LcXDDN5wCVBAOzL5N5w4vvjSyC88Pijug
nrvJKY0TNwclhQKMUqFn+WGv7kjHpmlzuuytHWDsGFKC5mkI3NvulC/hAMSPZDNFosxT4A1qV64W
FHIyd7C/1JNbGpv/HaGqPu2XfzxC+QH+4d8coeqqf61efz1Bnf+eP09QzN7JgQalJBGum9iSkYj9
CVXmqARwWQdAE6OBfNXivPSXU5lzlwnp2ES9ieOIpsj/PUo5zh+kybvMJCzOPx7ukP/mKOXYH1SO
SJdNoqv5l43XJKAH82vzpVnrHNjnApCg4dULC6JaGJglUFPc1suXCx9fZQWjLcaHr72B14BsjbBI
4+S9i4K1ZgBdWqAVSJwmKmttCSZhcuG9rcqSOzgNgQNqs1lOdZur4nO6Ou2p7lbzPbPjGTzZkM/D
xsRHppmprKiH1PDqT37f+9axa+U4Xs52qqZrRZNrlyCPomyy4Izniweij05LKIaIfOvFOJnD0qSg
iQkLFFm1Wtt2UV9HKnlW6QQUxTgzUVuyQHxHwzq4mwVL514G9Dx2DO/dJHS8JL0uENgdmRP4F4aC
Wz/WZdZsmLLN92NrHCxCQLa1JeFFzfYhMYoeG2ask0iXZc0+zy7LgT3YzXbApZhIwTQ1W2nwii2Q
4qjfDnVBYtQGmajLFltpZFONtIa+X0Q824Y7z1U214Gjl5W6l9C9ujsolZl3NQnffeOKQJbpZBap
p9Vr1iOews5wrnwVz/kuU/CZnQl63kEFTQLkcramaxANIBKLC5+JhTCrvceobhTh5CRJb19kDImQ
qoZd3oyDf8X8HgfVGgqqV4sZfpIPGVu8jBUmrqMocyFHxiYySz1EPxwpg7OKzvcbiAo0RkfbEg9d
h0G5gKo5v1PVN9kPmYnuxwKCbrJvrKpzS/HoE6G1Z8HXckeEdv6XZsJ6xthQjifokYDvqwH9oq/y
KAmXYsiOqSMre6eK/J7CmkyXlOoxIrbjtlsKxoNpmvFYzjm5PE0eY14W4jLI8hrkpUnKBGGbB6KO
bkXazA+9NziwqIyCLA7JSCUk8iG+DALK8tCxudqhlQXRBYN2CP+FvbjHcjbVnvW1e62tpniz+lbY
9Eg7z2W31/P5gCiTTQzNxt5UnRSXnd1PG8eOC1rCaSbIYBq+Jpkz9uFaO+6dwRV0OYQ18ddYOeZV
nDnlvpxJ9h5tp4Iebapr1BHNQaxivq9g2x6I2qCqdETkE6wTTMMmt0ziC5BdTJsJhQdVrlcdR/hH
N2kfZRREfeGcUHSul1Rh5mbNTOZWAzuTsjNEKqXYD0V84yV0JraD453w+GCpnvPoKzWB3GObHjlV
EoOTt3l1OQi/+YTS9AZyq3uvn+xbdCLmlo5AtfNacb1mHCjZtPswsBuXiWTDGdqxG/NHTYDkbe3m
8Ze4SfHotQ62zjEvLrrCg5aSevEhy8b8gMeH0Mi26d6tCRVt4yn5GDsGshSgAidQec+rZRKpkLWh
b0QEB66jS7O25dSdddNntwWvs8nyeTrNqW29gBdmVD5gAKe9WZj2g2c5A/P1zv5h+AE+kZ6rsc/X
rD8OffGGjl6GKkUZsTWGpZWbfPScx8aeZtKX/LF+c4IlfnIzJzbRHyn3W1/WEIVk1/FnNMYRWQMu
VFAGm3aArDOZXn2Zzy3YsSzLQEOjSbWrOLiYXQ/oEvy4YDN4aAJ7NybYzR/69ErIZHhiTJeHBdfn
qZvbex7r+iGwFsDUtIrcPJKkNyRNwHyh9S8DZWDphLcYvM9eldzJIkgvxqiu3mlwyW1hUvpsGjR6
HnkxDtBXUwCsyx76UgXHhbPLNufpfhTQOEsGaYvFBNaOwqlfPwUmfYpldmN/4/ttepPhsdgwo7a/
1kU8bcpkMIikFoSHYLJzX1zyBLc2aSYPZEGkIcfJ6XOedLTw7ay+toqGTsfoz28ATcfdaNn9jxg8
K7OXFkwt6bYoji37i4Wc+3YVtKNGCHd3S+XWe1HE/Z2lVHMVGZP5yLhszUOmcDkRNWTF7rq6NV/R
oaqtMw/1AzCkug8X5kC45Adj4zBT+jGTO3VRjQTiQS9Yje3Ko7VbWXLCpF9GbwPdaNpWZPwcg4m2
hx+M3rXVrjG5Z4bNoExYnzA4NFfB5CaXtVQNxVsybnusPlxZmSzf00X1j+4Yt1lIEDCwcnMpOOWI
Du3BjC9egHA8roqI6BCF7nfw9PaOiYPkFGvV13PWZKFht+qE0X+6L8gyYvYur1tssOnGX9Ikgj9k
5NeJKch/pF/ytehGAE1d0Vz7TbA8mpPokBfAWn9w5EyrMEDwUM9R6tC3dCD3wNy6Jc0o/1wy+v4M
/kvdVXCioSpF6dUw4ztOEHx9EspZiPuos8OixmUXLX2LVoMUt63Dr2WuzSSxP1bFSsRK7A+fYHug
H0qdrtoazNVD/GfAtMzEvGsRkdk7n/7GZTUZtEHLfFquXHqHBKIqIEZB7dhcx3764sy+u3FHDMHL
XJKjmVGBX4pUeG8Wf74R1lGVErzIecjLTPl5Wd3uwnRWNvqAXAjNouvSPdoQ7+QjlnwCUa7gFGIP
yTdxRKNiG0zzaWhrtUeBhfv5f8Xx/1NxjEPmt8Xxzfdv6rXLf62Of/5Nf1bH0v3DFnja/g7r+as6
1oUzBjbTC0jDwfr2r+LYpjjG+xN4zCDwwv0d42P+N8Ww9RFFQ3iZS63p2PQ+bJ7UjyEjJIQZtCCS
8WSXqxwTeuqcbnmKbPI3luoEUsNZkG3hqExQO+g+Buzi6cnVzY1OtzmKMqDjUfH1r5Vug6BT8E7z
uTfS6zaJde6YWLYy9ngkhi+Obqioc2+FzNphT2hPemPp1kt+7sLg57B2DZa9kFwh+6bX7Rpk8u3e
HIOSfpBZ3fW6rSPPHR4gMvmzWqbpUlvTh82sm0EmXPPnwUwM3BBBLR+KJCgflNWjEKSRBIOTlpJu
LnkAHDXtTj1oTsIeDQZdnAjUpzHZ/WXeUBXCrsjD0RPzzklAqW9SVItPQ5rNr75fthdpV0cIl1Z0
8y27+B2GzeRzC2efiL86a7Z2PFp7mfhUf26bPLizl+1G0xl5V81qPinsKKeg7T4xrEaLTgHqU0BQ
UYam3axPVT/koSnmb/lMHMnGHnMWAWNMT21K3u2matzuKzgfSoCWe/ipyLPyJpjGZG/0yXqpSm1R
SKj5t8VINiMyfXDNWWSkd5bssgujiG+nPMv2fjZDK07cLOww1F6YU005kVTDCRIhcceihKvRQwx5
ZGUc9jlN4pD4Xes2gLJ9sTDXvfZbczqxIC4XzGbtV8TE9WUmRf/oBRDdWAaNnLiOpiecKbGCI+j0
4RqJv7lvhW9swQtU90Zv2o/94vQvOGuLHwsz/CdrHEit5gB0W3aucUMsIMQFOnFcK1q1zFUlS25Q
frFVOu5F0FTbirUaGW6Ot8x0jZ1hq5kOe9fdogHCZjP3cyjBlrabjAcHQRgK1jeNciV5Xgl6FsZq
Q4qZiyTfOVQX91U3mkzJZNtjViYLvjTrcR9gbdzQqX4drTG4OvvsAbU0N44ScThUZkkpvgKK6WLC
ZYQh591I8XtqVswfRdwEF2yhxfesirM7s0HPkebxepsjTSJ32I2Mt4CJGnFycUeIZTsRUbNhJjlc
Vannc7hPksuUc+UG4Eu21U6FL6kozc/EJ84nT+YmQdTdcJ36DXORumnHe7iK6wvsU8tF0dHMV9Dm
4idIeO5tgFyaY1N8GEefSQooD7rknA1z1+5RI41rTokkKp+hSYuhI4Gms/UIe87p2lUGE7nAY5PO
suhoSTKviKwDSh60hL5BsgEmukGLVD6zjDTUNShgq7g1d7T93V1Kpue1nwgEKYhh6SfR9N+hXWlv
y7iMb1XiWKDePftrwXwFL5ah5s9dlPiIe4JheaSFZpOzXRXGbs1EckF9WV4OK52vDXmGUxSOJJmM
e2JJTAAz+LVDw63y8sZA/vRMAC5aO9+rI5i7bRuxkqQIxNayfi+ECQ128Mr52l79kl0+d1Mw6sto
PMdj18ldhmc/omUQz3hpRUZLNiO9ez/TYStR2jbzvVWY4rMiRHwIY84DTbsvvJqZ7bVgtDsjK7fj
EmXCnsokLiVU+cVjVDmbQ2c+khJkLd6n2C+b/qHXU9CLWtvnq0uiUjtjDfsgK+dm64xWPj2qbI6D
N5DIEee5xC/Myf1UYkZp/V3Q4OvfG8PQZ+8LbQ6RIywXSrFx0fn5n87gH5pkNI5oQv2mSfb5FT1R
Fff1L0S/P/+2v/pkNMMk5miM9Aju6Xlh8f+rErCcP3xMIxZg+b9VAbpFRvmnaeUeFYRubP2pNnDc
P1wH+jvsAcgp2vvy31QFfMTfDKaOBrODE0Rt4AkTvsdHfMJary16ssG7L8cCkliVzoPOLu89UE5t
9/VvF+Y/qJF+FTacPwyPDOWHSZ4aP5eW4N8NpbE7OzB7e+eeIOnm5UyJWvpRPudpr7yNx1TuJaaV
+Co1p+r/46Np8ZsBhZXHRf31o1MjF2CnhXO/Yr18IQkentZPMoU/eOLJDjQcrDOV9jJHejD9+4//
1R2kfznMeQt1CBYPbtzHj7fsFMI3MKH7osSKwvRQcxPNfliby7TWHzeX4F9//5kf/Lt/fiiPCsIk
wQTtI8KhaqpoiBtp3bvQzJ4qOwB0WsIS3aNmks9ND6MZyR8fPoAn7Q5JP/TvXtOlBxJfuQ6tRwcA
/RRclc5QDD8ggzuvbPPMviN3NMXViAALrNyKsHPTNZgEtnNRQUX4/e/g3fjwiCLQoUR20ejgi3c+
uP2DCZX37CcW43GDZ2UowEkWdFbZnPFLFulSX825273//lOp9f/9U1EHMazgxeA/f31gPMOkVnIV
0CcxEvNkrOmh9avkB8C6FvvhSvawA+HQJaAY0Bzi4H+wX//7iwlF6Ex7MCXPzcd3ZZSyojM1C0Sl
OHJT/cIsEtRjPLbi5vc/VbCYfPytyPZ4swJ0gjjh9Hv7N6M3uSp9ZZqDuHc0M8JoEqybYypwnEa2
jf03dyiATLzGsQmMMIQawMtiZD6WV1xc/3C7/9MPt/H02bTFEUF/fGotOhyyNSPzfuhbXhLHj7Au
Wz3Itk2q4Qu//+3/6SXxWfZ4L/mn734EeogmM1PDHi1MRz3JHQvZD6GDbelqQJ58VarMOdqEsV4x
GeMpJ9dH3JTIfGJ67dBNyZZf658oTRwMc7w7W6f7fJQ/SZdJMuLBrZaMt8wNqnm6RJk4FPvf/4gP
/JTzm+6jP3NMomo53n2E0WRFHA3BIsV9FGUcn84ghvNzM/dl86JUSfM4mFj3aLucSppZsEHxtoV4
S9qLhp5FTPnjQApZQRuSqBuZ3XugQKT+/nv+h1XQJwsS4ITDl/03lIaBm2r0SE64d3H/o47UlxlU
PrmEZiSeWo3s+/0H6h30lycbRi5PNXuuCcQgoKT79cku+9jKzHzp7ieNwTx71CM5u69Yj8B/0e/D
XGl7eK+jNMJcTCoNoBlsKfIxJbgHkXe1gCCsMWpnhAweTA23QDDBwqmfifMl6tg16IClcP+70a9R
T9nB6ew/54SHnmgBSPH7X8Uv+Piz+CXcZ5sn18JY9XGstSL5oIxe4vsa4SxiISKPtxmGhNvWLpae
XmACzjrzx6wnPsgovBAMXpRwOo3TDP2GaZuAohuyrzEu7cyy9/ekNJFwk3gdg23CmhYb1qUbwXyw
VwlYMZmMT41Rxv3W9EkX2EwxIkGiA33c9wBheDPoUdN+LhN63nlGtJXDGe0e30xyFXQl6qwyqG/G
LPLbLS59c9g0DNq+CCIHbkW9FG9kLQH/ow4gkm9ZEYHjfkreF7deCOlYIPOlPfv3JXrO0ib2KKNH
aSaIy2cYRZDAanr14KxpWYy+bzTPiOQynTbp++jvWtxnbRbn3kZZI3L/0o0VinlPLir08Hd8Azqs
grAqgZ9crPPa00tgCE2wdbukxjGCkXSyYqKvNw0hRwQDyMdlQuwQ+pzu1T0dBOFwnOsrN8Rvkidh
Sc5bc8fosFDhjKwy2gbZJJ/jZGDbzXlG8O3yyhFiKAlwSdDlUBqAssTEy7erXfe149CWhlXAakMJ
yEI8gjN8+ElZWwhhSraRDbw46KLCYVKVFb6eIOQDO7NIOB6jLRhMH3cfNoflmvyw9mTMMhD7eKnJ
md006RwcnThNbsZc9m9BlXv1JrYS84DORm1BjMY3ynLUXsl0U7cw+iZCBb6g2kovOQnP24A64BuA
XNLL07Y7IKeN9tZq119L2blfanIPN63XJO88KPP3eIiyfrPiENiaA7cHnSah6gqT5LYU/gjCLS5N
YkOjasbXtBjGAoSgf3da06NHncbNk+EGpFmPVdDlDuiGQpZPPpMAU/IAFEvtb0u/hA+woavgYxHS
QWgQk4iIsSbLbUKyAXCjbiA3LR4GQOZ8zRcjGTl0llgBKrVFo1UGe8PUxc8KurXOc24QMXz1lRkD
aGG1N5xXBlMQl7tiapZNSRbjpxnEI6klEWyzclmwWY++ZF0hfhP62RnlmwSCzdTh4Aj0gyHTi1Qd
d9Yj9avYMP0wQtOEszgxAGmIadfo2XxkyU6d+H7wg5WJ2uJpPsM0QQMyIan1RcBqVE7uKzRU+TxZ
UK+6FdagN3gsPOjlTr5TMp1WSUtCGG9oEJJ1xB+/tC5fjhNHfUVZR9tM88pI+6yvSEewnlpTw+cX
kh1OPcgMNDmjH5H3gcUQv7To+X/idWaiiWpY3FimxvHhGwdNFLhcHGWxU296gJlIFBOR3SBmZIlB
zQ9LhMnnSWoRieV6bOopBNG78xpJDYeNxmUT9REeXUR10L0zBuZSSgXTuusG/uv525YYHrON3Trz
nY7cs7BQpctde65FcgBw6pb4SpC68YjrduWOjA6V4WKR3TGKVTImh0YzpBw37CJjuKCN9bQ5oIIs
unqkC+W+inLhR/FK8kl5MnbvsOzmB2bE3ft4Js7EGdWnmY/u65nxKHV51BRgj1oZty9ZDhQsnNNu
eTgXCmve4omZs8J7petJGhEDjRcmqqB8rSB7d+xCx+/5kHjr1jBvzIRXml6FeYNRBFQMjxH3ztLf
tqpbNp4OwM6ZLAxVhSK81ughV+TNC8JFdnMSKsCDRRbtqp/Eu5H49vrYdopZ858klnpidN8aCkzW
ucAZdKmip4TvPw8/6Ba4aJmE0QJWxilCIjvbbOM3DJVx8C3AoErXeU2Y8RcHth2+YGPNaKQDo5qy
XVOK6FthJFB4qvMrJCKX0eA4K10GsfP0WzXdB87UvRey4x41UUBxx/+UsUaWEwfB2kZTzD7mCSxx
wVSfBxPaksedvmG66R/5OfWVjZP8IQVBsGwMLOwlCQxnRiM7bq8fT7cqxI0Z0zTbYG7T3BDmc3dO
kC3DdTPFRnJRJhFnQOHRktzAXQ7wFvKPE0mAPMC9k3PNeoD7z/OY+mSTBG2x61szPdjYINEtw1V5
TcqJqnRuCAP6uQjkpDs9gHDkquBRlCePtvaxlbxhjac/vpyAqmT6rS960bwQegibO+auUu63F21k
c1dTixltwUbOdSBR6IqWVfR8pqKTaOO9Kk34zM0CKPhPFHbs8sYr1fFNzk8i1jpISECx9bNBjb4T
qmDxATYfd3dyBjd5DGp9g7IWoebeqqP2olRCPhP5imal5zja7VZMtLhNg4EayJri8hEskvtK/088
WYbmoePcZGuaA/E00e6n02Wh6UaEnEkcrqnElRs3vOgtdASQwvzCM3Ef5C8rkKqBQ54PvOukmRZQ
kZ/GmCMqTcYcozhH2icN8H6C+s1toVsMoCKYuE/nivG8bS4rnf9to2FkdpDw21e3kScYzsYGEUsJ
zWjgJKNZ8qrB6bnNJlGsW6W/zjmwJU8hxzUD6v+wSmJ5KkidezDXhTQ4317xx3XkJyEvjFmO0pyX
y4Iljqi9U669SXjkUaBiPwCCFuFKnUa/Bd3pAux25VC4D7OadGjP5MDMMRA4v5KYy1PDXy2fK7Sz
TwV6kGOOJZIkIUkQ12VJoxh/3pBY7aNAS8IjEuVcaIYU4ibNzmvfDHEMUZ9gkacUifWRHBvxqiO0
QELqC/BzLdIH9zGzWBf0wqpiTUk/P7tol9nWzqTf2U+Xb3C1ovvz8wk2KDpkNAIOY9U6+fX/Ye+8
luPG0qz7KvMCUOAcAAdAxB//BRJpaUUr6gbBkoH3Hk8/C8lSjUxPaeq+Lro6qltUkknkMfvbe227
d3hEHL3H32ylwykK58b584HIx9z5WtlDOmzyZmgOJIrdLQAQ6zVUaCnnp0KdueWYr8S1MoFTihpv
fWKtakPaagRuVVEIfIBWwUo0L6mGLiwRIRqLCKAXrz+QRmF05cUNAcbGHPn/Zg5CMI+EFNfCxHjN
I0ewF8bS6K9jdGdjBzU7jC1hzwH6mW77pGS1R7y9sWy54IVeeKjfSHfdyKJ9XgFNsFS5X2L2xjMR
aOv2TVwm9Ax75GOzbkDYn0L4CZtq6FgUyrAhvECdJWz3AujiwgPX8TEz6pnXZVox3eUE1JRXcVV7
cqeZgx9UelSWeXB4uqXZaWS7m0l4DWeh5Z6yNADxXT8UGHhaUifHgmX0utFX0KblYBtl5y952nXo
KkCzrJ5DCEQT9wljPh4NYhL8vLY73pq9tO97Z8pvwOV8irQAC4KbtAcro2jCxgF8QV138jWkec+z
6QPFkcWVejOUBh/gie0xITaJFz8ekZ+RPF1OKLN6IhHD+xxXrHKlNS40kvcJdD/YqhTX1SUuW2zi
JC6r5MowsVZt2DUxjxpyOhSiKuZNVtEyGNBd+dWdMs4LZwwXzbg8YU0rOweyfdvpp3pd/E9JECJE
uhHwjLw3iQ/IrKAfqwSkUKCygbLJglG7p16dX0+TV/yzxrCz4DVYplsUwBH3CCWJRrMu/vXAGSdf
j3R15EA2C6nGy6Za2/T1yGfG5ik4Q/lHw+Wj6pINhCXcQAmjOhexSZacD8xg5DudzptJELFuk+su
0y8lZ0x2F7diVLDu4ULDoU4igifofDEM9bCoTlmWVCx5HWtaqUg8YYaamoMd0R8bu1Q5jZUrrsPJ
cp+E1uENWoAYKiOFacLjRLIWb/u0a1YCV5+HrFbnfoeBV96c102IJCyOOIeN7ZmAKbP1vFkF1Fbh
golzP6iQr0aiFC9pRtS2JA7x2tR8hLqMhycOtBRyrrVT4boyLwt23g13u+hAA2D8xRwURC+r6vnE
dRrEOSul7Et7O2HUaCQaO3OeFo55pABKt49c2LBngMzpPafvm33ZtT2wDilJTLSd9QpDTDw4jkCy
I+EUb9B5eEvshCIBgFySm0SO2+paDbN6iFCs/TP4jvkWn4dlbSR7OzJbev5VhXIC81DkOu1eue1s
1dzJHa8cPURNPz1OkVouIzghj1Uf0pHFJ4TVmdsOHKRM9hh/VE7SZjYr7bbBljmRdncLZ2tQanWQ
oaV96ivD+gzIfvmScar8WmZTy3F7zAiRqlmiXLQ6sai23FMOjM2Db7fx+yDImNHWRVJvqeGqTxa0
lmtGdHQAJyp+ZtoT3ivO+BS95BmWtdbS97NjERk3quAx0uz0U1nP/E1WocctJ+XCDW+XQuPGmunh
CImw06EnNe6gXs6ywr8Tnt9MeOSK1/xOgfmFRHb9Zfyvw2teMedpvvxghn77yj+HPPY5IcrUm2GK
RIj6c8Bjy3cW24skGbwiseGn/4/XA4MIgxeQXGi9P0155FrZxB83EHnwLuvGP5ny/JzNJpPMX4RO
RHusg579k8BrIiHDr6KijSYauFELkolU4dN3b8rt77Pm5xcBjwoJjZ/zF0x1Vw5axVmG5rkUSuNk
twtNF4O9AfHTbf/+pX4U54F88/OYvC22hZCoWz9rxGXOzDkJjeXA4ZwmjAxtgN0g8MTq9Mug5h5y
0cD5XCyTnkdQXn//8r+8neusDs3YFkIwmvtlmpMR3x+VBPVRjA8yt58deCR//xI/SqX85etLWNjq
mQAipaifhMum0eYeUbQ+WGJ8oNnmqXVpSO8h9GOgrnlK/3L1/4ffHCL/D4Li+eUIMENtB26LE1Rf
JwTfTQCMsAZ2gtnzYI4URLOeioraSy0/pRbj9mwwH9kEa0KCYd3puB7LJPdqkkEke9Mmb1hdA5x8
MsTGQDQvPVIE4lKaVA5ujcUiC0uPiXpSeLIW1WqvdL0G29BRJrnxh0zGPRP3DqLOWj7VdLp8mmkK
W8Fnfe6TUjGuo7rHgBmlht/r8/Q0YxG/xFk7ckxDZcW+xyH2QYEZeaZ2tSQY2YCCCkvrBlUuvVMW
rv/BbHKPRpkQJheVfAzkAxKffU2Uyap3Q78sRywDV32iDTsjz7+adnZXxuYnHOXvO9KweMqd/FTp
08cQjBQvkagtLrzco+l+8dNqqfdpbQFeKoRvtcn4BZtxfbSpuq5mpWHFxtZtSiqY8dyo62nCbAQ1
JTjJ0HiyNRGckijuEBBtNrlhgLOquQ8TVFd/FkkCAq8OHzrFhbx3MAq5Q0jNDInDaQwGOlCzYJtQ
THKF/XzTRxxhAioELixYeekWz2c3r+aD0IUHl/TTLmYvfKhtTkaRY4mNdGCgVpRX6TS6CZzrxdQ0
6tEsbO05SgeElVLw9zgwhh9KkWKRb+L+gI6ER6ppQN5SLRBdBHndXJUZWSRJBeMuH0l8YWggl1bS
CpmMhWDg2ksGS5n+ZJap489DPW20KJb9Sx/rNY4afRaX9CWFD3GEc7aIS+EF8Hj8qGbL9MZY0JWi
NcElpcnN+2rB5Zk37WWAXvQCyKZ7MHsjPdRaJK7EZKhDXvAskIeKd31XTPsiN14ivM3kK+I+3HFo
mw5mG7vvdXLYe8q1mytU8PK2Z1+WxHqv0EKqGnk903fNSDdZqSycRFDT8G+hS+4b1+wvgO7QtbpE
6jYmaB0ENLQTybUFuKsQXlYakb+znqchPJl5UPsITu+rOX3kko4zbOBCZ+a0bXPdTqn0GRBqehJf
FE2JPVNj/UDMMzvMeWceraqtL+ZS59Cph1Z5k8/sGzzRpGwQ60P9vRHU82sLN2htq8LPx4H1oguV
3BuTG9HCjDHGT3KOhxCQbL/Wa14tTI2SzwtguU1JbfYuqCIUK80JXpy0KzaBE7r7MAjGiwmfNzGw
HpcqNMY9ZqmAzz5ZLGnq2OKCHu8XpyuuFNl4WmQkLidOpbsgUS49mWWCM4xeYWVHrwT5n10BnCDs
Ov0uJox8kIPx0eb3qjlZeJ+WOllLm3faiJdTZ4ILGIK08RZT6/xgHOiqdeiCUktypbV19R4/bebD
Hf5MPVPrkK9OkY+DcDgGZC+3QtPfT3O/68g/HhJuLl5JuHq/0HsJlUrVj43QbLKJ7aj5Vd2UO/gE
xms7ULNURpXattOurkLjweJ6zWQkBaBY2EN722uVQQJPd45xPhp7+tAxk62Oqijq+Q0xHF6ugyxl
lmAE1fxYCie7ZEFajoJyLqYf1ktTEuaWLorFiI2YS1JAul+PLnEv7yM2APAMOtyHcK0xznJRXLe5
c8wG+ZjmDDS4WZMahzxkNg6WbyI2fpBqzlUYpF8CUvsESNut3UvztdcpBk96Y7ipMGS6npXx2WNJ
UDfxnEyXdDxkR5VLbkxo7GhOy/ihxAuJWNHwyjq0Km5wig+Qt2Imibto2bMYax0n8mK+B3StYAgR
rhJZnnA9tjKDeH3UbRVoJz4navqcI6veoIXiEmiLTQp46smKLKLCLmAy7HhZvxHmZG5oULC2GUrb
vl9s85J28rEmO7oMmAId7QB8RW3q2v5kC4MM73oJ8mv0xaOTOPZDhhtgDxY53zK4mDf2MMMhT02J
xOdGB0Ca5UU59dbBIoh+o2KRHiItDD861jYP43mfzRFv/0CdoGDl8oHGMg/o5gxrCOwqSxdw97Qu
lfdmrbYKzvhzBxr14zSo6Fo1anluC8On7XCMvaRqmuteVN0uzROePJLwB1gZDXW2PGRsnl+LtJVk
QRquwmHQHtkfx+OQGKwZNWg1ddEhRMuMm2/bv50r/j3k/+6Qj3uEcOJfp6JfDvm3X4pizVK9FvHr
D2f8ty/8dsY3OZZj1WLmivZIpJCD0p/nfEd/R8JXCFcqyRn4DIj5FniU7/ifFIdvic+CLCLn2W/s
GPcd53tJAZCDpUutCcX///9+qIFqf/r373FPb+fC7+FIFMSY65UB8xin018mw1lu0HVT6fOBvrt0
9ntRxhxHoGRfy4BAxtaVCa18BDSafDd2iiCQbJvmaDql0HdLzTa3iTJdczmIdBlVdYxvNI/qLCrP
3E8IYMHNqNR8kc9C9824R8Racs4QeDFb+KpiBkmpMkmdn9EKbWsvc9V5EqY7rc5JtECWleVT087N
aU7q6Br0uL61tWV5DMB3rLwkO9o2rl4lW4a7NXyDZioOFIwDQxWTbr8uCfx5MPdlxDpOeQHYxgoe
MS7LwO+j4hDbS/xFEyL8NOKqupr4mg/WXCa9j//XZHaRBSA17ZYBtA0LGeXfCuW21Ebr1nXC7GLA
GH4Tl1F3NYytthdBArBMD8wM4WSYtojQ1DViiRo2MHUJ0IBm8bRGUVGX5y5yRBXo3pBZxqNDK+qG
nSXlJRirrlBWWHfUwx6krMOtdHnnzdgUJ+iA+W2nGWrXqSV/D3K4vE16p7mJAseUjG1Ip3G9rDaJ
swSbdIwAoroSgOUKPoEqEurb2Vb4wqEdLwm0F/0ZTlV32ZfmB9owu3vBmuvsnQYsui+RNytYp066
LwCEPtFuJXdsDQ68dnSpzQAR8oqzGYdOQ083OVUHYA6G9g4LrZNsFa0kJ0ol9a+tRmDVzMWdPdzm
bkZx3ghYgvAYGuTKLG5LaVwLjIUvAjD0YwOo5GZoE4vydE7NtJRtLJziHmbAfG8UU3aiYi64dKuk
eG/pnXnFuv0cj6byOQyk/qz6GZZjGNzPvVVvlWblhxHvtV6KbpPia7+Dnq3fYGS0/WAyx2Ooyn2a
GM42N8dxE/V66Qc0pQKaHsrgkACX2+H8Tb+64/hJBK62K2m4BB3fZeKOh5wsOy5fMg8i95bMJcvE
fY8wmTSha1jvS562DXDxC85ikZc7tYI+3X4AJw8iHmjlLpJKENp1+C5bbBJhz0Fd9CLmIhVpHyiz
Co8VvMA7C2H0amZWfbKdtsbhHUFsEtOwycwmujaGmueGx5aOQfSmPRXK9H4WUUwrnxmsYLze2joC
aXMeu7UmPQZBuldmPofikYKaKd5xaRwB9VliMVXPDCQKI+duVBPJxM2suU5/L2VqjfdWi5HGBB6R
RuIJbT1MtrT4xBeq0e33wM2C6Hkyl7zDKYhTYVe4JRc1ytlnXp+2BK7Y8hn9qtS9LBEwa5rAiLjt
iFKzPnAMLJLjWErGJ1m5JPw0eGlM5v+l1gz3Qxyb4z3do71F5irUEuM6NfDhvKRp1yyFD6KmsDGk
Wy1aXaXcBeKOnFjZ+jgMX3IRh7Q0RgKaInxTCuqMsZz17TQvIoxw5Uz8+M44r9W1IKAc7BZGl4aH
uXPMl74sxu6TnbpQwF94j9yeBoIel0ncFQaW+iJIO4P/UpAlkOUtreBw2XfBQ5H2itRHbUiytF0j
Az5YxEbO28+/O/XvdmpDrHrO/75Tr3Lc1Zcp/lT+sE+/fdmf+zQ+UQzUpmLEgsK2KnJ/7dNCx1sN
DFEnEoMtF/TbX3qcYfNF7J6ug45CLeaakPq2T4t3DHbZUNnAbf1slP5pX/67fdr6SUHSXZeXt9Bb
LIvjJyrWj3pLTWqdWpciuWxkH8+vJqlpep5MuzO3OgDpgnvUyF48H2LsFLl2XD89VoOZwi4OVOTo
e0ge8+cGZisJFL2yNkxvhuViKpT9hfO07RMgUc1SHwougAS5vTQbZ/MeNObi9HTy9VISRM5gu3OZ
nEOENkwASxK5N7ghO/v9UPaDMLaV6ppqvjeKJoCNOQ6d/kJHBpbb9TK2Fo1EpV7kpxga0mZybC6D
A7lkSnPDxUqn6BJASV0595G0l5KTBfA8nfN4bnYIRwlTrvahBZgptg4xokx/jmu7W3omWoMj802r
54V+EdM9BABKr5lntc3Orqv51mIkBAVqHhO+VM3a8rEqwNBe/fsB/D8lHw3c4r/7AL6UTfrTx2/9
om/HZPGOQ5900BLZB984it/kcA68QBRNJTlDr/QPzsLfjsnWO2yaa/0fx+E1AMky8C30oL8zMc5b
hChQKc+ByX/y8ftZ7TwTRIGyIu0hWP8sropB1YOuh+VxwDMWb9IitG4MEFbXSzb+w0pMvLnk910c
3Gj5Jv0gP0nvA33gNDSKgnkojdfLMDMG7xkMn22iVBz8rqPsR2soSi55EZ2BGiQ3Eyjpz1bgRkMQ
pTaa18vXAvdRr7jEJxNGwm6iw7HoVr+CcTZurE3x3z0H/0FI/kVGpiVM5xDL1Qjf/C9pEkxMLQYx
JJKl6brPeZaz8mRicC7PhvmzXy2Q+u9+5F+0cl6V58UwFTcoRgM8Nt+L110LmGJ0bMofcjHdpmgP
nwfYblg811am8B/3wJkOM5t1d+EV14DOz/p/omtTxbXJRUEIMK6tXRRz1GG5cwztoxF8m8z9cM37
/lonfnlfbes8BmBSxJsLyObHn3Buhb6EwTQcekaKKam1gAasZSGgz+HGXB0U8MCunaxgDgtT8K4e
rOKpqDDqbyKVLoUX2q19181S9l4zWJxzKKdoL5Gipg+zdH7zFFj2f/h+CbDy2Weo4PJh/+n7LSA4
h0ne9dxCwdA8aLm0gos2zPCmh+VabFGHYjxxi5sZpjIXFg98Bue7tU7+IHWKQE4xG8MR0jSeEqPF
TEGPMs8SIDg8+Ysjrqc4yqPToEtMMxSU4BWQ7EQUha3Vl71sMfBpTSw9qA80b58HyBp2i2Z79nxU
Gi4N0RHlDeJ1iL80Q2n94QxGNUN6XKZh66S1TC4ajoG3ilVC+bGDU/aQ6IP2TBupG9zVjWx45IKk
xiBCE5/GkENSaCa+8JROMRIxdIsJirw7mO+nYh4vCz3CSAQic0S7MrncnReC5my/n4Z2utXocbh1
0xozMiS46qVfPTxLo+N+O3fBTQPWUIfa+lsd9i0mrHph+aKiYQ0rNngSGyz7b9Vl+RBULwb+xjut
1nBvdL1DUCemoo2mbCTM2Z1eKJtjD4fBhOHtbCvE88xPyryOEQ0ZMKTv1Xsmk5QKvR46xGvGhf/6
3FsWrO7MnrL4u8WpcaHWi/X6llQJiU7WxkjhG80+mHLcSePk3w6Ypd6e1YjJHZFZxD2yq+nEMQRD
HHd/ix9WzkPV7tuRSnl8U3ManVw7iHOcUlrN9UMhl/bbDsD7Mw5398mpWE99SCf4b95MNzDOzNey
dejFCys+/Gfj6dzgu0adRKcuYp6MKa20t5BHQ5ga70tVYhYCsDT6g5K8pXy6q5dpSrAEhWVKYmro
GxZTNxLGsQcVVYE4WVM5o4lvwVntbef335w6OHO9Y26j1LZ9pF2i7XXh6tfnP9MFgD5znHSsG0t0
0PhZ30d2N/hj6Lq7vm55gMEV4f+gD746tG0SBBfUoOjVZsBd76f15Lh3dGAKODwdZ6keuy0kk+uO
8UhleU6eyukelJQOICIAjzHsMrA4hHg0vqDIYqEfR9HZw8T0S6OYrm27WNvPeo9Xvg4pTLvDqGNl
XoQFHTdyxF3nUi7u/IImNn4eZq0eQCG2S3w7Qmsfn1vefkYBVOntWwnj3lvg73uaMwC1oBscSMVA
SCBsHyojiLbTCp8NCnfeubRr1BFELYaN5q5yuPNZzirzD+OBYc7E1KKcHhSdLOduW37t2nyNDU3R
yxiJD60ua585hfK6eRI3YEG6uxGzc+h1APk/4t0EnBUZ7WhsQjeeLgZbGw4oXCHzPx0ilaeXy7XT
9OHnumXZVHlsn4o4UteVXrhcsRdzviSunPMLx+BdwhYKV5vV0n12mUtRdq71YezzcLvUKHVTQdnc
0EL7su3gySjarvBx6D12UaiBAqlfC2EnAGa4YB9qYIcDf9DgoXvzd529x5HgXzzW5emObY5nWQZc
8w9KIxUD1y/eA7Knsl507lNO1Aw7brjW0VnDMN2dC9nXvq3rysSaNLfpRFogHV+nkgB0YikWzFKm
tCjpyXMCCRaX0+pKDVave7z6lpzK1SOcNEGBN9cpGaPmW4j8aDr8GOFOGAh89Bssuvu8kPL7mDea
thxxnPfO0cgbChs2WGHg/zQCyiAyrPHHEg6W2jZFesqQxC5xeYa3dFpEx9BxH+woqp+yrnmd82ld
/WPxxFgCeYK+oWsmF6zzVoVYAipTfuy1gJEThFTai9zRvmfYlXK7GcajBc5i8I2xFti2hH2BgNM4
O7eQxc3U48/cLdQQ5JFT+eXUElMfCFr4JgwDMKeZaRG0MILimhmn+UcmDP58xY7VPOKmlcEfWDJj
um7rKih3i0MHpQcuuadNoU21SwgOPW9dHlTeAt/ow2w7AHnNwrmxI0P3E34koBMVoKNZBu1LOTmc
Rao1bmmMFIKkYnVk1S7+wRhOJ4uFmYUNnIx2hlqUONfa6hlscmbsPtmd9rOeJe6ldS4ETtXCOkQ6
hTBIqOMpmrT1UepD+MlhVIprLrGspbWSrOkJVM6nQfLdqG5NJ+FnNDZZtiYU8rNx8dwzH1OAFHpR
Cg7MmwyssApjWO6HCEOv2WrvnKOBdXCwwpZm0tXNz0BUQ44seeWEzQRaNi0OtwSs+CxZI9Mbe2Yf
Lxte2AiIjC5zwoJ/XgJthmMNim/ITzGPOiXd3Vg4dKdWo3k59r3O6MgiUtF0Wvu5MFJ2DmE0PBFy
qa1XO2N/bGOLdTo/91/ONXQlakksmxPDzL1m//ZtvRV01lHCSSLQ1gbYs/uRhBlW65kUZTdw9j0H
4cSS4dEnJgIGCItmbpLex1pmbPTGLV9GWVfRjbTWKuQ4r/hZx2GtIi0afAZ3Zl1lLbuFYkiJ7yQK
a+Te0dHJIG3CyVSnPm3BedEMON9Tqmy9qEiwsM4NuOqxaia8sLDfWrYMET6M3JFn1s1MXZqL4bSs
i7a4z0pNP1V9pH3tmtrdR/2IzMz3zCkn1nAoygmGq+dk6AjYIDuSzE3N9hSim6e7xl79x+EUr+9o
TSmWh6efbb2vHLq4GJ13xX2w/kYTQGivy7mpN2v5NWqi5tbQyUVvyFVR4BQzlrMCHY8icqXJ+8TR
8l4ZsdbfD29yYvwmLjJbdJEaV6DKqryFJKh2cxprSJKJw2k53E+rWMlMZLqjGww8xFnLDLI89ruR
5sJxlTrzs+ppr8J5epZC827ACoc8yn+Yoa+SaZYsFX4DZFSk6eiYrtLqpLnxSeuQW4dVeDVXCZb5
OF2Eqyyb9eN5vKj8YhVudRRcc26DDZrg+9BhSae7uN8JPaQMd5V+sYHWx3KVg8NVGC7OGjHHELSL
gaIsOoU7r1tlZMpmQcKt0rJ7Vpm7eih9PoHjhlXhawGEXsvmG3dVpnmuORisarXbVfqNlcPyHZCy
VTvnB8aT9ZazcXA/rYp3smrfjEnG7WSaN+aqi5OgLN7z22ZfXlVzdr4c/8CqpGsGaDrE9dDNrvrU
BCHDW3Wjr+o7Vak902YU+XKgnXKDFZ8D5FTvs1W5V8OtgZDPya/YApbWv0LYQEY1qIOJvRxaM0jc
wh7NwMHovXyBm4k2bfZ8hHcYwcaI4YtO3o8TwYBlhx249WZawlhBotWqcI5G212CWbSWVBcZtCle
tTjqmUOsxvtYNTyRy0CPHyQRWGm3czomMSAe7Cl/fztdbx0/zMYcdCwKFRAWBBLEz9d+anQSlx2v
OlRn5+4CMpOynYAn8e9f55fbDzkRgVBBiyHMJS5uP97W6G7ucJ53lGIC3MX3bdvigRAObmRzwvmq
zPXqcl4O//51f7n687qwFaBMcDM1uSn++LpcyTNwdFN1OCeOOi1vDnk7ZdNutCPWrzIv5julItZi
yGuccv/+1X/x5PHqDJ5MYLCKb+KcUf7OQgbfG/VEqPIw0rwnPap45APYoPIisRmVeXB8+KdeNVxL
1ozRW57i/C38K5n/VjJXa279byRzNtvov/zXtOx+HG4b5y/8U7Vz1TuUFCY9gJuITUvBr/hP1e4M
+l1/tbrEdfmjiXVFlegIISafKR35h8fym2pnvQN2oSOo69I5l6b8k+G2af/4iK2Gy7VDCQFLIhNC
CPhJ6EF2qlo89PJy4TAdLvu4DecOF5/UvXxurzTu2iTQOCV4g0Mbq0cl0/KiyUzhcYvFoR0q7TLg
e8cqr+VEYesSR9PSXpVhcQBU35+cerR9SnvURdkX2n1Nt+6mLEJsVLGz0mdzdT8A/mEro+XB60vc
W6KqSy9ft3nVtrPH3yd2ElgAJXxDYOyTGoYQ3zcAQis8pHFEGDdvTjjoCRPVwftxqW+mtvQxCOsr
Slgc6paOauK1KZ3z6iRMfD196vocLj73mEH9PqnaTT40yaYhnX5FbyhtKBTgToOORK44/GWttg2I
au1mfVn2AJ1IsoZyrxVW8ezOQ7JtKya8S2ZuaQ29adLZ3LKaU5EqO2OXEaTdVBbxGiPn9CRy8J28
U6bfFY57mNs+vrM5aRLcFcuhSqW7YeC2Ij+r4QAh9qaZXR3zQLqwkcWC4berPFOvDLCLluGHMcHg
kXE91cdZe0pj+yoS3Lm4ZNy5ej5uO3pl3Lw/VObqqqP80ZsxTm5gzeq+DPS9Fie4caL5yeqGeTMA
gd1C3+z8DrKnn819uGksTXFa6f/IWyyj04Rnkybci4oT28aA+lsu9k6Ls2pn0dri01ujeTEKl1db
6uAGLmlzDHROiochXgLtaTbi0uOqbYHiBEwKimTaSTN08e7l81FiRHig6ALUnHAG37apDcWHZFGk
os1+O+kmZbz0NloOB59egQAGgrx1RfKxmirzghTRcS4C+tkto/b7thk9Iwv3LNE2ViC6eTKwV2lS
P5StenKm5TKRo+2FoFt3WhHrW2TBaG9X+etiJR+TujP3SRk03NFHOh4xap1q6X4x6bH0wexY/hrf
wyblqZFHwmnC9/SUYHgLga5L4sy0cHabwREAMNpMp0vROiKCiY+zuQhcW+3FpKV/LLM5bSeuVduE
cNDBKkIyakuBBTHjWQBWV/t2WJmHaAFHaxLA23B9qf1UNB+0tsPOa2PV4Kw94BGY6z22OHNb0qi9
U0ne7AIjeWywpl+hleU7w/kjdFv9NIWkkqxKaQ+ZKShy6Cmd9u0sju/yISW4z/QaMm4076n6aR6g
7eEWsd30bmE+4bftctXCzt/BSx65WUdqt6T4ii2p29tionKmk5pOuUyzbHUwaFtC7hH9PPRMRp2B
zcRO1FFIyjji0Bmwb4QU2w7yotX03teYyz3S5ci76ASGL83E3qjQHX2LFmtPt0oYG1aiP1JJRJuz
JhSf3HrZdVFlbwiWEAFb0uI+1YyZgsZeP4muHS3QBLC6N6OWRltVOaM/dbna9FmRbg3u9zu+1f7S
xhbNH9QuC26neyrDrzUz/SPGjgb9z8mOQw1BrUeK8e2F97NaWovUUZZAOde/TkHkwLctrdOKYPQS
1d3rNNRR/qlODsUQntlYdwppczvqRrmNqDXyljFTvonEhd3X/QRTmPgt+qnobzMwD56exGIPLuFL
bi7zLmsgIXf2ZTzy51u72HOspwuCTo+dHWrNhrtH5c/rWZEkseMJM36ty5CIu7Pc4x2ZDqQLQy9L
GSmOTt9tOGjN5F1LOoxoV93ooWquZmnv+ly+uvV606BCkC6G1roPZBRuctvd9jNFvHzU9pNZfxlI
7XvYkYJrq0mwa2YAtIFa4+bJQGDQ28mptUsrgvi5c+AWf1Nm8qNS7WUSmsmxtaYnZ2zJDEEG32Sz
oWiniosH1x2eM1pDfaT2L3SzQKINMHGPYfYgRX9hm11zXTkSxhM+cQtYx1VmKwCazW0WIbfgknA2
NFR+bZpexyFO7aK19OXeNIEhBjD2tvXYZZdzNjZ7cyJ/aRkQkjEy0P0afaQ7232YTYqPs0JcLAqr
4SDnetc52eBPDq9YLMtDzTn+tgUemwg2IeSCyUtH3Jq0BWe7prcsT8+t+wpPKbJjHV/MdXsMG6h5
w2BoXHx6Cl8itpcor9VLlk4fxqDvD/Zsfy57OXhRmEW7XnbjfiombRcWlC3a+eDedBkqdWiThTLN
9Rsfr6qau1aHyrvJ6fmCm7MdcWZPdYwcjrH9KCLtuccCRHP49NkAsM1a2PdHZ1hIb8dxA5YxUAfW
3/gU4cDfhxqrHCVNON7xQnEHlvD1F8PahfZo7IAyE8UH0bQP7eR5HGIL67jzMHftRYvC7lVa+NXQ
KvtEujDYaXa2eGalxM4qiZIJM9dPTsX1oDTZyRdW1R0NOzS5OzPYyD9QZYru0YREji09dLTaLQ4T
hX9Upk4dHNLxiXtQbq+sX9UmpBB5+nLnBgnHpdMUllW6fsgQeKzWONSyjAdyXZWSwaPRj4WBFXye
idaHW6sljg3/swbnHIMBJZ1+Z5i5rZoXoDTFUpwaY2htd5OU6+XHK5KMazK9i1WzNM2/A/Ev/6eB
OHBuDBr/+/H6hobgH4bhb1/w57H6bAxdmzDYUHCInll+3zyj5ju8pISI6BRUZwrf/wzDxTsXHJXi
AG2/GUr/OlYbzruV4Ys5EoMRX85M+R8Mw4X107XYhsnnEDZaZ+4M7X4eLhKmDYeosKwj9+EKK1Oy
pHcRbvQTCOFhA0G9xduVLDtOUMuOAH1wcjLkaDbm6dEqmLSYKmmfAeW3zyE36t9krX6+1PLdSW4X
Ft+gNIiP/3Tmd7FCBmJ0zWMymOWrFZngdwFlXBbWtAqdcTbv6f3iNFGVqel991v8D+NsY7UI/ygZ
4BFgjr3eioi0meeqxu8utbRnZNjs4prWr+BDDqBhQ+lN7F6lblMqX1WWfUmsqlC8Tcq+mEw3fhRJ
E3+clmL5bPdtPfgVUIFTmIXtNlV9tu+ypk+3qHHqPbwi2LZTb1tHEsbdpaiMasdZ2WQe2a9D+5x1
mtFCfhPJmSEQhfO0Djk1fWT0ZdhY4Ba4pQ7iYO0ZDDO9IVHyhfgA0QXEdg96CNNptO9tU2b9XVS0
xa6czYJC8c5w0l2IBh1RMRYlGyM29WeN0AGDT/uhp7Ec8sdSswfbqiquGxO0mRZpIzpiaQyHWcvx
okLQ9RK6vHED2eNQQyPn8AE8DgASDr0PRbIOKTQ8iJfWmHDoa+buGQftilbWs1H3yExMA7FtRx0c
I513Y5Sp/eTKeKOZkmwEMcv6zu215D2zCmzMSVjjPypJBZeFrf83e2eyHDmSLdl/6T1SMA+L3sAB
Hzi4cx5iA4kIBgHDDBhG+/o+YGTWy+qW97pqX7VJqYwkw0mHA9f0qh7tIz9bgngeQQLvJxwNIFz5
KD0sZFYWzPWdy17XzoYnY2yyuB68eTzBgCvTiBXB8LCIkTHPsGZaGYSL+Rm7ROLj+RsKxgnHbbEv
c8a0rglDESlPU2HOMGGCMWSJYvO2AgQ6MgeaGoQcFyKW47x5+erTX+XWd0XdL9SPdWaPwxhAoN3T
eBWm+mLsyVmBVRpwHNOHqR2U6bOHysxpX+gCQvY0AbIi54R/pnpQ7ENZ9TVjfqVyP498Z/BgryAt
qUpXcVC2A9gJyhD3gzmkKvRymLKoO0xpu4nT64HmT4NmAZ8ic99gO5Wb49GfMx5Cpedkv2z4JfC3
CDPB1vOqXyaC8bbF7mBsOaKutgxTJ0KsZVAvXK9384jP3iObLVZ2ANI2z2aeVO78aPSVWFpwQ3Uz
7RKSSOkuXxJydj4o6I86zxIBWbrPD6bezB/Ui1UGWyraFSFZ4PfSb2UX9OI74bCyPQb1ZJsXKSnL
VaOyKMa08ultW6oHNyuNAt8Vaue4S4Jx6flUdNrwE9RlXuJRHzqSQQNP7XgY+1qLG4JwtyyJoRBI
3RuMeJxAOT6uFi3CRwJoyOZaUiN2N3UP5qgfWRt/s4MZXxwZKkqaWZZB8kjnQj8qOll5FAz1TZ/N
oo06ZuPv5MqJ/lPZzaW+wG5YWRE9QDbcboYZP39BB/MlV6N3Nkd4PfCiA/62fvvZ8PM6jxR1GnPc
OTJhFp5s+ToIN4fVLCZePQcfdSRGro6imdt3lvSsJCaQ3mHgTO0UZTMf5Fjq46Kx2lzGH3rOJHkL
LcDRz0Eyb+wks22+97Lk+NdqpWL3yq0cFYDfkw0pJR6Q5dlDaMOEp8JUL6WE0dFgNLcULSXgYhK4
KTwJjPW7Q6Jfb6/8Sej8o2BpjYhB7w4TctgYap7e6nQphQw1kmbf6X2tuHR6Ja+bXrnnThq8YiKh
jbaf6QPJN9Rze+jAhl/WGoQEPDTYNyGdics95l7zYjcNHyzBmH4BAkLXSI2v24nATkwnYjIDpYDT
kFU3Fc4OWp14BVy7AMdPNT6s6Wx3gLJDBsJkjGrZe9+0qZ5XcOA9/atlqshpNrgHdeg/tE+ixnjz
e0NZyDlzVxJAvps3YeLrkBjMBVD2LJsf0hierWV2T/B6cufAQna+H93SKiOtsJPp4EOgI7sGd2Gi
+gjlx3byZG/Q632bWVNCh6wGaD9jnn8yi3FxGQVH5yeFaC75VMvI9s1M0ZHZgH8u2ZDc2FgjriH2
ZzejB2spZLYsT0vntxi/l964tqhoOgWmqeB2y0R7KnjOKH7kYI3soEOVZ4/jmVhOJMG4sQGBxSnH
q9dDPVs0nGKEA/bGfTzdOaljUz/IDV8SIXn9jy77rw2Ozv/spLzQN/zP3GjT/vqSv2zMhvsHHjPA
cGbwGxL9X4os3OjNWuhjIg64Cv/uo3SJG6GrgRXQPZ0gEhPfX4osUyUfS7zNTDMeim3w74yOjJv/
PB8hs27rFIYzkk2Oz4TLn/9tPirkqIp5DAQgWG4swQ4VE6mgh7V4CZLWtu9tt4PcQyy4RtxJgEMj
/03C3RXJ1MzLGTnM4EAE6XYzAmC3f8j8UiuXVwflotB3LunysJ3q4sjnVZ/vBkg2H5XezjySPUn/
2q43Mqg6JkEn/P4NJyt/OjSBncZV1uVXVV4bnxbbcTKusvN/aNveY4HCfuXBOw2bJqX3YSDpTcNP
ckjBYUdWUOr0XwqeY5zExjHkIV4V5EDanniHZWvPnq798BeXzdeWK6+Z1emZmsRJ4KC+WWANnjy8
HN/m7fbKOIcA2tdu9tDTbUp1TrOsd6TNkyBqzbnqY6vlJ2aKU3BwJOz+CDdGdt0RNKItM90N6ez+
EFivnyXaTn52zEWLJJyei+h1jForFWeCfOZK0ynOChw2wRJQW6oPYn30nAE3Cu/E+pasTU0TRTCN
LEOT9BGpPQlCNDiSJCsv/yTcJLtW87K8sfgzHIIki35Ka2uKAxzkNeUUOaVa3uBmDIXCal/Xnqdv
mnYssH1vqq40Weu4fxzaijjhK//iUyY+cojfKndzJbj5eEsGFSLndtSTR/bWd4bHjuB0z5W1MxkK
ligosyWitRLOos5mm76+7NPrEQmzVBRHKexxP6eWGzmdGCmcy7z7TjGd4lYq0siESHlfuAjsa4OY
oledca85wRzXU4UTwPaQhPrecT826k6E7j6e2TUopPjfWMx0ZUzad7XW3pBlgpyp/8ZokiOdgWoG
DmQ31IG84qDP6FK3d3bRZc1J1QIEqG6BZCUj4iPQhWMlcTQkBdpzyBzg+0A3DduygRHx27sfZcp7
pYzJe8RWQHrFg8/ZvmC48CASNOBM12wjm/ZflFNkbE9GrplKyjZQeDFptFQUVp23EgwrvcILS3+l
bHNyRCpJbS/NWWq+uJk2AKub1PN38zeadaO0rvgY1tPyhXBFbKt7tFtXz44rWlhzZNFTGuFgrAM1
el9UWL2vvH2dCnFHWBt1OOumLX5H4QOf7MT34Ei1q4Dsl2/x8Bbi0HSj6H/piMXY5MoJzVhRO229
fPoXyCb/gtrgUwNw01dj5d0uqprPpYSF0xfeyLLDSgnYGLY2gbHFXltqnjhrCGjTfvoi7LB6hZFT
beAdc0PwDEiUJOx1iSFqyGF9jdpP7YvnQ1QNtg/7oNU5Dw3xyD0zYjXs03Ft3hYYonbob9AgpXwT
6S1p+/rAv8QTQw6DmnXuROsjfImlOf0JryzpsT+UegZJz6Ny4mQ1bf9JCdSzM+KlsIQjgXoV5tQe
Z/JUDR7RFWBqq/G8llK/VdTX3dv1zOcxsQEtxnnK3cwZ2bMXa5cf1GL5V7lGgTLNTtqy3CwGqCrP
krWK+Juod/ATGZdGCt6L6kOjATqm8shUtnWvUYMBvmLMysgNcvO6cUGzWT58pVgTLRqfncFMp55E
RLpVmrzPhZ3mP/rOy7/n+qA9g3Wc3jnZTz2HRtvms2YvU8Ti34orw9WGE+sme0eVUC5jyvXS/pr/
wB5DQ2O6DNEz2hWwra/YcNtSc4hxQGR1WvT5teTUxA6Evjn0eshmbp/iSmSMPWpdj8qcUDxDrBt2
GKjJpm5HauCAMz4Z0Ndeplm92lzC0F7kxrALat08uvBY712Ho2E6JGs0mBnADUoZ9bgG4hsDPEjS
HVn25aFOpH0uK/jTYdXjjL+d+6a5VQOq6cHvGuutG5a3dFkmAIiuwFxjiKT0MSTqA64g2u3G22qD
sqnVkA94KPIe+ua8pPek9ZIeBd0uV7UeK8sbPMp1bHgMyVUnuWucbXCz+//MU//KPAUkyfgfhbjH
ZmTPvfuOniH+ubf2zy/9K5/i06FhkFQg+2EQ8GZA+kuRs/5gonF0HBRbNGz7kz/TKZbzB+ttFs+4
5FzbRLL7x1RlmVTd+rrjEQUgzI354t+ZqqD8/PNUBTabYIrOfAbQgFjb/00tH4WJfpCL5rhMHofD
AO7NvKtrgf+LPNXerU175DCU+/eBsPB2maIWZ2KdTTTRf+VHrLINALfCenVltt41rlk/TtJNvpFQ
waiHY7M9erNyjm2/MfjAATnXIHnZQhc198p54REaDdoCziGzIEvdMKFkZ1LXEJaxTlr073QlfLNA
cNqg9Q8qGYlInttqyutPWW3UUC9Y7X2hSfsCC5hURpbYO61ZJi3WO8264p6IvMBbUOeRZmVmhvoo
WTrA+76FYktfz2Byax0B6hKRJgsQLEKv46Xspnedj1kQ4VAbfvG3GGhSdo1SlozgYdEbOpHxjcs1
/vK5IkK4/a5AEyioIpqdo6Ckw4stBUJO8IYfMVbi8a8dKNyGEsmHcp2O5jNjlq+t0jy+L6/s1aaA
67We9eKB3iXWXuQPLvOY1E8tIttlkNQJXi/dkjqRPZJgoLuVSC+p8NJIeI51JGNV1vr3S8HrAozN
LzI3kqTaZgY2MjS+e/dKqPabkfr+HY0HHGUR4XQjSjBFMMKVc7P3/EqyIPJOEGfbS2F0wZ0Dsyy7
ye3AOUp+f/sJieGGYG53UFk23wAcp7Doy79JfWHzaBidf69hgj+zLiU/AHgOUhYb3CrpjacEBfUE
I9u60ujUPSFMNpei7ybtUREqjl0vN7ips+TqSrywkeBYII9KqwZ+ZgpjrVp0P2ZVde89R81XIAQ8
/APFXn07XcoPQ6sofhoyumVI5Ab3CyMMew47eDR7kd4vlkJkDBaaWXYOPBh4BVKy1eEhEg1Ij999
xa4XTDyU09by0v246jzxl7wWR7Dygzrh4DdXkIajBsVXg4A/o6HFlr74dcbGLMiHU+YQdw7TuR0f
ENmc4iaDjXPX+pphhUbvus81CIPbjN3unO6YXDU9pOC0Uc7OpZnTOqTQarAraHk+wwDX+EXgj4UG
6b9j+dt01WDu8Ky7VsL7s8mlUC7Hbo7x1Pj7FNwq+hs+ZW24Glz2vacSMVe8ksUMhiuH//VhzeXz
5iWpBmOe6mSzSG4hk07XYhrka9ZVZ6oL0ptyrETwM+f8MZmhaVWNrV3BUPco1zVL/dmx0BKFwm+v
84yLE5IUe93l/w6WXp6o/pxfxGCKSAuy5hapuMMSMjzko5FFOCNMdIncBH9bcA29EPpPWbu5mfZU
p1ZyaHpWS6iaVtUiRhttJHLs+FS3pfBSCN58ODWv4bjqVAltQdMxWodludYIKpxoWHWiNagfGuXf
DLlMUPUNiT+mWa5mILexR2tWbA+MxqheB2Yq7QObRgzyk9q2RB3IrdHdKRhcAEt4Z6qYHwclYWGl
86Z1Oi9G3yPxjBzbtuKFC2bcB8Oy4Cj0irdNwkFKbcwPU4l522/ddJ/UcgeYoL7W61b+ylfvrCsz
eYfNMrPS68rHGiPiJZ8aCV8bG7lNNekdrdzWHngvbl+B7cB21Vl0PhAZTJq7LJPlfjUKg20rX2UU
61YJ2jdtVPjqHdCsQ+Wzd1FtfzvMRYJCl007MEz9oUs4Jeeupt/2fTJfXFn6jDvND6Sc7sARw49F
siZ7zF6AHhJH7hrKUo+qwWVQTpO2lTEb12sJlnX00m+bmhalBqfDwlvriALGJiyHpn8FZTUfdcoc
nmnDG7gwZu2AYfhz7F2Y3lm+xkP/RU03k29W4WhViF8AvnxuV6SqfFM/jTB3CwxCtnNdYzfe42VH
RGzTrTAI8+mVT/v0btE0735ss4CtLI+mvCJwMDh2xVXhKu+8yo4Otwl9NI/9TgwPHNCTl6AjfWA5
VYLdZszAnvndj7oBMg9ZQRRvrVdW6GkT5djC9Pc0NgSHRk3tezsn+mvQp1o8THSgNnOtzjUDPfts
WLAVGYZ7iz+4xT+mXdisvnhEg/SdEVBzmErkSVL8Bn3Ky1AYV86SpzdBUflBmNZOB6xbjN6uMK1m
s9YLFdkzixcH1/duMg3rbMEjCxl5F05SHOYOHqcibDkeaNU+RZVuU1QEbdResPzKV664uovEOLfX
utVvNovmntIJ/WzlRR35kL7YE3EZ2PNeX0y5W4xso4b0m6nZ1jhNePkvS9rVr7Hqqwg/J7hcwCz4
RnrbXa9qjyf2Lgf2H22j8XNDtdxDFhSUKBP9jltYKjddYn7TgvFTUGz2xvYRtNNa6ztpO88Q2LVb
PlPFzrQKQikG9zm1dslz2tuHxcq/Je740zc750DVN6UOiWJHKNa3dVqDaChxaHhe/72r4GdNlg7F
nep2+nDbXynFtVSDaDijfSs/TjiZm52JnSgGR2ncEe/r40LOxX1tuGfgw/VNxRosrgaTCJOJFoKv
IuvnNpZGpc6b8Q+vn/ygwf1pbSJGKeYL1v9GOFsTffAU80Q41iFRBtvNtXAoQ8iszt8NNkIqNG4c
aXUivptF8aSZbrMlSfRvJNXFsRG+94swywMZ+E+wdlilBFk4zXsHKq9HnUOwYSl07ypYEwU4b7SB
yUCHS1VLi/p4NUMG597ZtjHxdw5x6UQT/bJWFAm1NCfiKshd41nMa3FTcs2HtD0ae6OXwcHMBzZo
en7op7K9aobl0VaZ3BuKVpqSLBXZM/UxMH/uBmtsHjnnY4uXit91Ulkr/jfqp0n8DOFay2pPYTQm
ds3/maTmm4Gt/F3vHOuCXlXuyPTcd8bAdeX8rMzKQLwaZdzScH5NefeXWfuXV8075oIPSRgyi6j9
bndGLeej3wLRkXZrx4KIBV5LNzswsXgPpAPSCHU733OUXC5m7SV3PQ3JPW96U/YHkennbJX2zvEw
Z+SGn6JyLHh6jJzkSps/E8xzH5IlGw/YHRwYPWbdPIwZObBc4nGnjtpxiVnaPNJvtE66kXTVy5CL
wzZsdkZ9YSuQ7uw5uGbr8YkWgrmiIs+m6ZdklhcqjzYzC6IDVp68rb71JZ2cSi5PsxzvWmO4DFp9
y7SGa8tVUM+GZNlRal0wA+IshDqZ4eQr6cZ2OOUDX6Tk6IY1p3/jVh29jMg+5srqJ9SKSt2Z5J9+
N//8x+D8/zE4b6c3jlv/vQPj98Hv/zU4//mF/2VwxmxkuH+WMLpbGP/vBmfwWxbREdszOfr94+BH
4WKA04KqASvAcuH9TU03/yBvb26FgqBBtpPkv3Pu+zKV/N1tQFSa06Ouw+2CIsZZcwsW/E1ND3Rc
RUnSades26Z7hH+CeDjxTlWpithrR7qWCDE8WKXLqqlhr29w0z35hs9UUzTz08q5DY0J0cXoBh+3
sT45IU7gegfBE3ojNbdxMaQPaWsBpBsm9Kdtz2/XL/NY3G1kerxhqb/TChN2jgsQCtkkAHW6kfvs
AtGms0vzcaipz21bEwQHBadne57kEyo4M7Y32NE69uWHriEz+9YzSsmn1Q5d6CXj/RqsDJnQMA/d
7Nh1SBlv9SDYjV7hrAVt6WXgDhcqlQ+TpaAcldQmr7Prnap0QSXDanBlg7HaD3Lk7lE0yiWlpuvn
3tVAgc/2mkTTwtkImbmzOFrolBRvCaYYSwVjltM5N3rvH5HvHlodkK41BMZtVRjXdbJUUb6w2099
dKMigyDZdX6yH6An7LhgmtivDfKAaUETLhM+1Mx+x5tVXSvSpnvP0TxWDbm7SxrOdKPttfvFTEGX
LTX44J0jt2a4Uj12Dk/+ec1eOLaaz3PluKfF9qb32miob2YFHulsppNz26+UG5cNCEZIbPBMdbqP
Eks91r1VgEMRc+NrPwG6G6CR8HZoaj9iNGMsrxupdvhObQ4jNgV64YDw+UBE3T8HaaBrGOY6mEY9
C+D5UAExOJqeQ0d2VTOMIWJ7l6XCHaF5g85TRGhVNoS+ktZEgEM4N17R69y4GcVirVBb4dIUcIPN
R7s4aytbAS3SqmXBm49SuTnQmj8NacVvfxrfSOJWa39717ykHjYn2+Zq63873ALZiM3w1jOo5vM9
bozqUHeN76UXy1MEhPf4VfRRHWzm521m5MjnPs/6SKWuBjUezxwFzGVFt1mKzdzc687vKl4KrrZm
3lnUKz29WBEp7TVK3XhtMOffz1+lvutXwS9RAUJSxdb7yx6EJa42Ai+OxdYMnBVbSTD7VuY/ol/L
bWFA3A7roOOcknYItJ2ZPNRlRskVdxJslHnRZi/J70rifDWNXYVEe1HT7JLO/iowHtkg1Lit6xoo
Hg3HzdZ1LBTkhB3e1xWHwFaGTIZ7eS3EVpHsbG3JXWabUbk1KHdE4i7u1qo8TG27I2NI1TIvAKVZ
lxvdkibmZetkFisLCxc8B60UW2Wz1231zfZXlTNkwx4cM/3O2db07Lce5YbOVwF0OtAFbWjGoHDs
0BA9fJVF585WHG18EU91OTArefUdm+n04LECz4zJuQT5lD4lXz3UHCopBNvaqf+jhP5LSigPNp5D
//0D8enX8l3+3ZNo/f6Kv56E1h+OHpg8tgL3L9LVP56E7h+utQFkcAN+MS7/8SS02EYHLn9k0kms
g5fhAcUxbMj+9/8ynT/8rdiYvNsX6gbg1r/jSeT5+s8aqMHW2jZR4qCIbGKsuWWB/vYsZIDUJsjR
EAvYv75Omu2Fslx/+otZnpWhdXGmkUxZqqZ48Gb/VsIieHOnvHtsG4I7ei+vRtaa4Ua9h2g4aqc1
sdzkMDV5dkczmfadWB5LYbfRO9gACUZlDIipvKs9Z7XubVsUZgXwtjS8kzJ63zwHttKbZ1liGeIU
XKjGOhA8AeDntz1dsTudFcWCuTqYhsqmzKLI7b1Sqc6pp6Vspnsu/XqAKufViIJXWOpdagbNJBhi
L9Ntuc+oyWivBkr5Sg4IdQFNNFzMlYpAQb+UceU1q/lir6lkV64ao2HfayeLf/BNb3VOQBcdiMzF
Krz8KaFCj02H4RVTFwFzaL7ndeJ/bBUfXqRMlMIu3tBdk0srhyf0R6TGvEVlK215KJbGvPbpfdxy
FgFc79zgiDez15B7SsTyKVYNPrfIb/JjldIMuNQCBjjFvwN85cUnMuA77+tETNi30uwopHhMcXXx
Zo35bcdEf8zN+SVvBOmoYQbHWQUko+YUm1xXpdmrWARa7MpCnVj5bWP319k8jq8yrWpCEPLOqhZW
0PUUIBen7s9hSWYS8PO7Yq+8I5uwKxbrlC4FzV2EtGhFza983/5Bhw7L9qQYH0GgAVtDuDwgGL5o
Vt2EHEjmA3AJb++b9YF65IdJiRdIprR+iOFayWYOgyI9K1xCu2oc3ptKUtnU1MeCurGIjW7ECpMG
aRCF1y3TxZ6at7ssrZqwMIuXlq68aOQYFBfV9IvSHfeWIubkbg4aoDY67q1gxPEpyTAVHDcO9mSj
HsE9NuGdRtNEWwj1aIxqM1Ygyt76W3+YzdhzbP3kNUJAbFdOSCY326nN5iCw5h8qlsE//KxbrhY0
+rjtHI3Jb7Uxiae/sOg1F0cbHjnMLo/sg8sDs47gLNqKI22QbgiS3Q2xyTlaWDtQjBlHT9wXsn3f
m8E+pQWOHJYWHCZ3pgqnqE4ou2A2uXeE4GIF7PBF/GisTSNx6ipOU6AkRLxk1DQWvO0aJr2jNKJR
+lRC6ZYi9M3lyaD2JKT97kUrkxO5Ikg0smUjPmivzgpc1SqW/CrrHIx0rS0+rdHpvwGLZiYZeNTS
twVppiNnhThc3JAOGq9d4AfAXXq/iyyiUJ/N4JKcmYjwOmR7fB3TXz5x2INGoQGM1scHVgqz91ja
BU9L3azqsEt6seU43D0KkB8nHh5Whocxf5JuNewG3VDpgWYa86oe056VpzXwt3FhFSpMQEyO1LlR
dTNNd/lcGGwVuSzSYGLNDlN//ehabqpx6tnrFb64+kiaYp2Dw8ClBR9/dfVlB0HM2Vy98/BpdB2M
6XROWAQt45h98vwO+KzN0IA4GXftfDZ9R75Lh6uFqdLOcG1PlX6d1UF1mAU+hqzTzAMkFH6ygh32
mrsHCom4SyyzuWt0RDQHsYytvtoSu50VJ4EqDwgIIjR99bYYdvDiiXY5l7kGzr14NZXQAcwUDaE/
pG2ts8+5bhYRRTv5da2Jj0T6fSTMVrzQqIwvDee0uDWZQiEH4/CMFDnDOzY6z12JgwcYiYXKb5fN
lREMe8uzppuJpdKDbQXaI+F2DzuDIzj0UC+hqoA+nDHN+BjPi2nGSVMve1RQ/dbF9EKicEAGHYYB
f0HWxHwfXNCavh767VOLbc+9r9Rk7ZMOJgKKPoE6oitlhoVUrPI4Gyz6Afqr7VmiaCdN3Poe99x7
PTbO0Z6q4GdvyntvsbMZUDLmaMsf3tyVggxsklpsWtOJJT1Fm+xI8PKCBf9M2KzHuTZo1yvu4L0/
jQZIAlBwbQMTYoVFsE9ofQ2lv57F7BcXpenTLbV6uI3WEfxJvZjhIplSJwqxNh4SmcHAXkJ9pmgp
yHPqdY3+AJKq5x483MIb2M5qJLACkHE7HWbNicW/QxAQTxMorofRJwZW+OzIGnACLCGa4NgtNH2t
XXDq9SlBal7oEHOD6ufaNpQGb7yB0dCA5hOnQdxtyO/D1ZRPgcjJXfrApzksBhEYqRPsZSqwtPZz
6bxnaDtNrIJ53OuyJeW2BqCebI5YWb0QJRqr5YrKyQ+E4Vv0l/HaoD+E8Nkmw5pefQE2pt9gL2/i
Wl/z/SwG/aTYyx41qtjDrsX8PrEq3fkpLA5MFGs40keML7Tgfte535RCTqxBa8BoGr6ZFL3Sb0XN
qbFyyE0sDKItU/gN1wAcKmFnu7koPvF4BvulVd8IsWMMVgjNGBqchFIzI2G5kHPrL4L0B/ndmbzj
0N8lVN/tMpYbZ2pDJh7u5ElxPWAwdT6RYH/Zgyj3pcPAMC32a4XvmIIECRfH51up3iaghBb92Y+2
ifaVF5HNTRTL25zdQdjP7wOayU66b6obyGD8Grzi21glesTNlLgqgaJXnybXnT1Yj0KAzJ5SBv58
8bmvu6L8gQPexKVPO+hIqHmfT966q/G77EnxVzemYZLEXZW9m6z1h8ySNZxQQcKZtq1wzoqCcGnn
v8BhUneFhYeMp+mWcs28can5hbW8/Gko8nc+9sXAlqP2nzrP4WstnfPMmJxcush2WhmkGKHK+c4Z
kvydnOUjbIN515Tp2TYbebRGPyXEleUtQSjqwagkyOxn1nbQRrGP4GX1Y1slrkng2Et5p6d5pTGM
s5lwJzbCaWOyjVpqdk68z6HZGs2FLtjhqKvFO3qL43+bC6m/Y53+mbfJcFG6peXxNGXTMW8HCzyH
O7EVzpeaO2uLYELyeBeYE1pH4jhcEXr10PmB8zCvutR33DU1RgyzNXcOEdpP2Vs+9cwyT3lPITc0
4YqH/tC2hsNHpmYnfUT1VeNuJPoSYXN5bKk03XH2vqHFKX+TpO5/1Gl3Vc4ZXdx5Q7KxS60P4mcO
eylh/jTo+CB/izu0CDUxLqd2bvqOMvcM5PnirMtPvfTLqG1G+ajmnhwLN8/bKdPKQ1C7d8qtrxM0
Uw8GidksR0NTOZezO3kfSepBIzOlB6jEEa8Ewu1bYxRO1FdzGTsc9Xdt0yq2Gx1L1mawmofesnta
aPlVnJfC9Fk+Jg2ol4H+tUjRW0pJ6yLXS+0TWE2NPt8n3jzsCTiZccvrOgwIOYccx3R16Ej3vnI3
K155xI1v5bzoj0U+JEc998RJd2Ym3qRzr7p6woIpNJkQmXPn8iU1SSVfT9pKdkFl/VVA/B+wt46v
uuXwfGV24KmzajGKcLHrFvoJAHXOyf39gHHsVffV+OG083T0ZQPgO8+Hi51m/XNjOX3B56+hUt0C
+F1UW1ky05V6CajAaXKOD3J+ShH2WF87NnVFKmgtsu9lu06xyPk8XCMvUtsKmhvFIvGV+5YWrCwi
+rR5svqjHfBB7AnMrj19XbFd2O6ZKsDsffJmUuqNNz6Wql6NSFIUfIs6Jt6Tyqn3feLTkVOppWQF
XgOg8vPUD22bOpBQVnP1qidLcg+ZFz2q4vbaV8EjeSNSpHU3/qiruom0zMv37qDS675mJC3raZOO
qql6MrI5C2HOmYcZvtxNTkHgfq0GymnTrty1mirxJPSts5+RHe5xh/RU1ylUsHxCJJpyY7ypajWG
tpnXRzh96Z0JDW598L28by5LmiEuBOTGOrfARgrpTXxU7AzXzbD+m1LMuCk2aHHhdbP92PwJNMa9
53u9POZBRqcJqGTwx+ViU6AsoQKXqqXV25IZ99HFLxdGJ9c6DhlNPLQdVWMEfbn1jjDzW+MHUNEk
0mlvTG9oXhIdpgQq9mKCOTOeyxGsTYFQw92HGqibadDa40io6WHpBs4CpE8OysEMPA0refu5b089
12Q0Dpa4aXMKoRJz9D4r3HQ/9XrbIPeC/S39t+2TLIJEvBsGbp6KzAlrN7cOfakUqzuMpr+QptKj
O2IzRh7KtF0neu8FgroeC5e7c0yBQbGXplTfdQbr6xlcZlhyPm68Vj80fNsrZXbDfduK9i1b7Oph
ng3nSrVi3plYWCMHniGArayiT7SQWO90Am56t+U+CsyaPYbOs213VWTxGp8lU2TMKj+gXN7I45Rn
HcN5t1Jm3Q/xWHonlp9T1HBwf0AsDPZ9oZvfHeyBR0rC2jDBSwIBHoiCR8PCQaTWFPXNRkUTlcvb
K7P5Rxlo06E07Yu1ZMEHpvELLbOk5AeaGlvTXI+dUQIToAr8puBICworsDd3hdvt22Bx4o4dfVhz
UYIvyEUWz0mVEZPiMZ4AL/iGiN3S/+NVR00Q19dmniT17EIvINIoIWlrK6mYrU41sYlPB552GSy1
PrRzRvC4KG+XguWygyu6ZwLXSlpvs+xX27r2bZIIwY22S/F3kBwrJDf+sc1Z9VMMRJyOWhoUdx46
83pPnjo4T0tK1oPd37FwBaVZGEpDXTbQ53XjzvdJkEgJTRdYV/qdBH0e1Q0JdQa7zj8XOCZ3S6UX
sVEmdpjTUfCekiIIibPBKKuAo75rrXzvLK8gVeQfbGcx9LBppw994cHqC12d1oqQk8HBU4AeHMZw
qUHpr7QchDRcEG5U5XdIzFk88W6F4KbewApfZymsW9WR6CrfZM56oTRpV4jp1yI4tlhWTAsKiXGo
qle5oFG9kAs9UfSQ7ZiZDX23VQiVcU/sasQ42t00bl5ztUjvYOiFt/s/7J3HkuRGtm1/5dqdgwY4
9OBOQqvUqjInsGQJaOVQ7vj6t5BFthWL3WT3G/eMZDErMiIAxxF7ry2kk15I28xvmT+Y5mZw1BBs
Rwye111PvZ2Zo9i0y/hHBV1zDFtSuTEezQfEcObXqaJFy/psPIAYHzaT0Yq7rGfenDfyc5+o/uSX
+I5MPI4n5lqbJNENo04PIpogBxW10Hg350m8i1Ey0a9RiukqxUszZ+WxGpoxX8djp1/YtuNOHKcr
G/ncM6XUY2q07dqHeHBOPLR6rZopHOsEX+e87J0HQ26qcXgLrfZqsrRNSJ54rgyOPFytEDA9iK8Q
U4MX1LklGfcSxZcZjGtCmd3Huc5hPc65OFc6uRAI+to3fgeKJXmQHu4GTtLdpKmOqrjBm1cLuK9E
Otlj5XzpXBKTzViivzbKZ4UN+VvTlKwL4ipAS8vUg+JbwZdbzV55H+ieHU8dZzBVmyB6G80BCYAa
R8KoQj3dtzBf0JAEEfIGBhDTzu3IV6X4Z3/sFMrd54Md3lccWP2qsd3a4+1FWAACmfQGd0K59cwc
+A1D5GlOcWnqONrwVTX+VZ65zQ0YAApriyAHPIg59BhPQOfbjkFhddvBTJprAaH/yD/wR3kVfBOx
uHeymsMjSJMTPuD8pF0ertg6P0d5MxDJZ+TxFpoaK3ofnqJbqNOc+jm3uvUseSThs+obKDXLLLCp
2PGGSzKs5S04zp4qb3FCCJdKOO4ER4KnJIxSdO4Hf2zfoFWcMJOQt5Y2SB1i4yoKESPNBRi3rPVP
jTX2u8nO/a2fe8WpcRn/tWz51uQ/ATShi1tHTnuR8XgH9vKLWaZc8ZF2UcFVd63TVBsGM/6xcnIB
4K1P9vQuDBDn0rhhWffCuqY7E1kNtUJ66ToubILDzCbepnVpAQGjOZPu0MH8jk0mF329MnP3C0qZ
8G4wTMZw0ZQCnNVveYwIS/Ta3rHfIb+qt3+N3NF6mAI333gKIdo6G+rpq9v54wNnn1h5HmkEvtkO
J9kyjMIbsrYiw7kqCCNjzpKm5P2YeX4IveqKiHIsCbPtDBuRTiEir9gq2b+bSX5aAhMtoHm7PNXN
e2fV9SvkJ3tJfZznz6whWcBbOjfea0wdN75ZGIeMB54kndtXhyDPJCspWiQiHbJkg0EUrQHeH7vU
+lfqLG6tGDoOzKDgpp7sCMV3Mnw2Uu8bWjzdAPQ1Ohg5QXg3K1aEbupP1bpJzekpUO5wK0TizNdS
BTXAX7+s90xBS1Cpvd2QuBZ6uyVdyUf7lqpNgwhXrtHcNTvQFQn9QmRcWxgxiQriYXBIo/FRx+4T
FYL70JJNif1a9wfuA5SVskO2EgbPUwD6AQe1eIhN1BZdYt8EVhe9l6qCuFlGAbEzAt1esTD/zhNC
evtSoFtbtf2YnKkherUDjVKvUQ97w8mpOH9WHlvMjBC/SS1DItKJJ2Zh1DSlZ60qmhvKu6luwHZ4
tXyWjdOe2X0GoD1IicQcSRjUXjdZtNacCzCjyXO5RpxhPmKpsbxN0A7zy5D3xYrbOGJoxIA6QTYF
j8seGjg1XD3tGsdWv5/aKr3MTdPIDQ8slPZwS6mYSK9ZWaIHpij7pRLilHktc89/g/wYcGsPWX9o
AhxccEFaitbAARgaG8W4Zp2vHtyhIZK0MpGOACGEidoII3wuPpSISZxh946JvQcuqfW9Jnc5X9vc
aNu5VZrI0o7GWwke0ZSgZbMZ7eYbmT3VlhXBnTYo62fMCqcG/fDGbQagI2nU3ql4FC/Zsp/GGcuB
PUvXuu3aGqsP+uTgvnMlz1POsvq2mI3xxXDS4WTjRxtWJYq2K6mN/gUGtXkN8krvRRNYIc1rZ991
0NfuQyOifZEEE50NIxG/avJtT30XjA9C2AxDlRi4S+uKY3VVukElqBkTlJukjnJTTg5PrGFiKriy
ZRhn10z4FxNYKO3inFlCuyRNTS7fdJnhuZBxtlF5dzvHHTZeTzcCRxr0ZXP241PmcFSyzdTfCtwP
r5HVUajNXg/BnQHTdRKiAF/FWdq+DJ5b7yaDp25cOzzMuKQ2NDvp1oy7bN8YCDGBkpZnGSn/OE5m
vwXlll8ai1Q2KnvLvNREhDzhku8xAivwkUh+nbUn4Z/ZaW/cNXnbXLt6Cg5lYsXbbpyb/dQh+rIb
YluBvU/9VUD82SemtwYPsal5NKnvLrJup93QU/0zzvSZ0hjJPRrHcR2EMX4UdhnruOnKq6EPPxuj
ZW05nKKDl7j9xtCzdRWO3Br45hPETvaxTqzgtlIe6GrtjifP8Odp5ZFD6GC056IJwT95vTx1gAKu
sCXnF4KSf60CRfhppM1dFuj3WJd4YByMiFGQMVa0opJZmdTPRmpHOx9D47YR+G0MLvR9Ag99PSIH
OOYduPZ1nVdaMGgjW9lW1sbD5MCKv6aWNWf5mhYkH9IqzAfMeR48AAtdU+DXzIGtsCAl0xVjca+I
dkd4xcMmcxdlZU7G0sXwUSa4rG+YsaKI0HWys9CrrkJY2W4+89/N6K6zlb6Z+oo58Jg/h534ZMcc
1iQjbVNYexsmJe9hJb1VGLPwmEDCbjqjMDdQluudsHLnMDkAS+MMajxmcFJvSAQbzBm8wnxjJ6lN
flT7Qs5pdkte2iEyBN6gtt+PEBfeDMUaRNjGJ9sE12DOVMiqNVCcYgJfoW18L8OsvZuG9g75eaGh
fAc82q2lEUwK4ybAFU2WG06DFu/QxRmNL47hD1cfBjjJ+b9KWYMx6AmdT/2E+Cwu1YWFujrKov2v
IfrfIukQmLFYiP/12vqpf0/+sLX+/gO/ba2/RzeZeJ7N3302/9BvWc4vpmeKEOPfhx+a1fTvsTK4
c6wFk/ODcusj6ck07UVk5fosut3/ZF39gcj5gSwL5ZVUR9MmZmrZVHs/E19rFIPUUZAmQtaKM4MM
3AF6BxcjfC5LUldypQAxj3HcnFnLYIXQGglpSv6Ebit5kC0GPxSLiuS/gRiR1FL3idbuLadsZ9oo
fBQUhJzntDnQ65SlRxo3Gh2tKlqXcAxC54lKKSyZTJTYbAnGhu+wMovIuAlLdhQnxDRMGtfCsuoA
QZavCXCesEGp8Rj7JNNFx8hXRkbaQtCOD83Ih/xgVLXPZM5JhLONswmiG5+lQ0WSU5SZvCyP+YYd
YVyKGPgL2Lf+XpZOCSKnSK+jskwY43GQrScS1B6rUuCxxIB54E3Vm2IejF+npEwfyX6iQMCbmN2p
GoumYko5I93cJXU0vIeWSSR4V6I4TalN154J5y2sRxT0JEvMCERPGdpgF4UMTnQ4DdNkju2ZwKmy
shYSnrpO4nw0jtDuGA7nyHr0g6GtYWZWHufZsmlpXOHvBT7qYT9GZt23BxjQkQX0vWSBnqt7rzBT
edXgF674FkpXiHI8/lfI8m8JWSAHIP341yfC81dI91X/h0Ph+8/8dij41i+OjzTT49j/Hrz6D1Gn
b//i4OMzSST6Ls/klX4/FD6ypoRAHUFM0c+qTnALFsNYF/YTiAP/PzkbfoJOcyDB/Ap9fkNeZFHN
/FHHElh4/fEHuYcgYMJWJkmwgmNkr374TP4JqQrh6o/K0SWRyOY9cvLZIYeQufz5D2qZaIBkY5MH
fxiyCujMaIaMtDA3v1X9qG5LzweiA85JbuoZdNdfv/byff3pxQFkBQiKmDHxYf/xxYnmKUizhw4b
O2GNGlJ25KgonIali1+OkrN+jzmboA1UbFy7WadflYHcjb7HszcFriiI4Yi4exr9td0aLdz8OsGl
kS1dTwFRsNcS3T9FwtXQ+dF9Scb45v/jTfgc3pYb8lAQ3k+foCmdxi77mbXnzCmiHJhKpVHih/Mn
/dTaEMYiK/epyiC2g6NUzSutbLBx63ghL6Th4iEU6rZmbstoaEaSHrJ4H4McYEs45ix5J+uxTId+
pzEnoyAqMYr89XtAAPan74FRJzQ39CyMyn+CcXSOPQzan0JCA0lIkETJMruRGjtK9u2vX4ln9p9f
KTDtJW6MOLafQ82YDXTLqjM8jHZsEqbZ8uV5QXuSvd3emS6Gwr9+vZ9uoo/LO4TA5iAwWVbUyxX4
w+UtLDJmStaFB0JO5R0nSreaB2BQf/0q/+Tzc2AKwL4ObFy+P4cyhpLjopiM4CDFlCKwzr41dpge
8u7vArLEP7ldXYEy1OfGw63x86GQxSjvJq7Bg5iZ1M1+R2x8yDWjNV+cLjHhM5X3CFOv+/weKVVw
aQqPHTCe0ftkqOZz6brtndQeritvxHDQWGi9MevYTEIXdB9IUJyQXJtPYwzvZ43d1YHmmU1Y95yY
F4E+TBJjINJDJ7zuZfLm9PDXn+b3qLkfqiKHMo3Ci49T+HQ5oUtJ9uO3tqCjhmSW6jAt0eZoxdCa
LHHnDK/zXZ13jJHIQleFJBR9iUfn4s0OxDTBMUUlsWNoCz31I1G9J1u99SqijeG3XLu4Pd78iQh2
FvpbaU3iwQrLlhyUqWBrQTv2KMw83CWgtwAfE+mexJVgDkDMe06gDbLUN46z/OD1RMHHg3APzLip
wJC7UZ1EdMCxlx6AVJDHsQTKUwFZ+86ug0e5xM1nBpPEymqRRqOJ+ZzgC1iXMO6PzhJV3xQWqfXj
TIA90cAFJYXnbptR0Mw6kFE8vHPFurfi+pDLOn/uQasULdoDRn3GjRs2+ovWejG+Jj1bmd7eu5FD
L595iVjPDDk29JzOnQuj9hFHQPkCjTv/1lhJjfbQDDX7aYmxaTXVS+FYJeqTDxBw45dCHtwwLI6Z
ztRlbkPvxiOsY9MH6ZI2WqbTDUN8zHZZ4b6bbbeFR0IWeJR/NdgjXqGENDZoE5FX+/JEBcpv7Vnt
FgD4UY1GdV1HTbQSikRd+nzmxQbQX+ZOl+XzxPyToYcmDwvgDGA/q7Rf3cSbVo5KYMzkZXmBu6Gf
jCLv6VRB211bBP8QHrHIi02eLwy/JnsPUis4DnAu3mXkdbcZnxNCFkrRdet39mPu7Kqk4YoYMUQN
rW2/161ktJgIY2OzBixXS6/3xGhqoI9WE18NgDB2LPFh0sMuSew7EZXDlrNtPGJl0yttqD5YyUR8
sSXfOeP25k7L4iqN3GSNvTffjHEBhobV1gqmCIGoJsMiATvEjB32MqGKH1DbXeGgfUuwDh+Svjfv
I2vW20x6L+xzEDJVFfPbLlsbmRc+924U7GwpUaCoYTpVbh6u6nFW69K04TlnrYH+GqGnzxyDIwre
ilVWACfIfcBiG4d7Fi4V2c5BxAIo0fwyKtpBRSIQC4tpDU+mBbrMw8jf8BiCJR0HXrXJphR9YuyJ
vew64+xiKb30Bhx0iYbgPWPOApGt8xG6a/gIK1Nkzc3MtpBjqrNwbmjLOSLfKQ6WnZoHv+Z28Qw4
6jkUcyb5w5Z8nQR5SAJGuk+iJbKu+ixHJ/6UAZD+4vmd/mSPcjqVDB6Jcgkh+MeNc5GmASGuxySL
lW88DihRbwzNDm8oNHIJoNN+Zx0BI/hzu7Far9yWJilfypjVkzOa1c5e+n0zj5stYjIHVyQqSxzZ
6d7y2uqSsgtjcsjkEUh+dcmqAQI0XVn7sUrYePWg94aHj7/tzHwXZaP+NvZyqq+JzC02EVspgks0
ekUCthg7lsEmjXlyWDMgSWEOzZYdkdjyjuXJ9zCWTPiwNyIxNbYRjKCIoJwbwY16rVNG6Zs8Aq6E
4K4evwIRnTD9mwxywEV+Ttib78Dj+c8f+MEKQuSjYVJfsE5NgFVNVCcjJR9MEpPuDwPEJipU264G
CyCrMr38vsD3/Imcn3yTm/NEeBB1oeE2eJZzQu0mp82ZlYfDc913OMSZJX6ZjcQENk2UTCZ5k21D
+eUVNUxGpNAHre3m2k7m6OR3S0LZZINKIFeCxBrYLdtQjrxz8g5uFqz/xh1ssW37GSAWyQ03s9+w
QWMZzs+IsICVyEJhPUjSyKZ8CM39OBL4ExneQmfH9wEGiwXRFo+Re2NxMLCBxkzc9GJGEOIV69Af
ohO1igt9yAsRdxbyNHpcr5bN7JIaeHxOR8m5Xov2BIlmJPPPdQQ7x7LdR5XhnlntG/eaF0g+Mrfw
taI22Lg6cd8msM3k6XmkzJl+wz8hb72XJqZ36ZNGh9oZojS2dDZC9b7LBBNB6kX77CpzjwMHm4kc
7OvRXqLuUOMeSenz1mORQftbYvHqanhkdyKQWPfpCm2Tu0WSjW+yAuPFMnLcy4+YPT5+P/8snaBN
LjTERPGhQEOkoSoArH1JUJO0MQlfQjQhDSerJg8PB7STXKPqVOX834b13xthER1OefoXDWsqY3gr
f8hZsb//0O8dKyQZx+M/YXEIAsH06R8da2D/gh8D8ksIS2YJOqZy/J0/E/5CQ4obgrGV51E94oj4
zXyBL4O/jQKMejIQQnj/kfnCt/5EPeblWaDxV/Jb4Of4qaELRq+uax1b9KyoIsGz13D2zNDlttMt
TH8bP1H0pquArMghiJMnzjpst+BQz2kSD9d2TQwJJ4C9c/3IirbSd4PbRDP9kl5VPNYVmRcw/4Nj
G/WPEU/hgADb9t1klC/TDfqY+Im4pOpZ9EzImnLiOTMChfniRlV9RgQXXhyt3PfKbEkzVAKZgd1Q
9a2W7uG592rja6589cQDr1RfQwjTfkagrDNds9LaSgIkIARnZxNrVrD3RiAuk+2QXcJSaXCuh54p
Gad0bTwajttgcU9wVRNSCfaOwnXVlSlpKL6w1bUlFfq3PAneirwIiISgg+VjgbN5sNQUX7LGQueQ
e8ssjvZ8GwXT5O6sFuQY4PhfnXKuzjwwwA0Hs7NxpZN/kllXbV0rcijzOBILFKnPYDv1fVm7FhVm
x7OrbsrmFkm26cNnBczAFM945djmEd4pil2zSzZ5mhWkjczEQDw3HfAQ1nuko21nCYdmpbKIKN4o
jMmjpZrsxU0LSKjdGfCNHmUbOO8Dcz9WhwXUWSd2MDiHlvWoWKHyKXPYERhYh9ZjmDOqWWlBaxun
PQ/TollkcT1h7gspureuO+Abi6KxY0lpNxUSgIDukY1VgpZ0bciWmLoJufHZQiu+jAr5x8LK+F4j
VBHeqh3o/NY6KfkZ19a5f2kqem8RzmQSuj3yiwzAVrr+QK/1o0NDRA4fAK9YueTD1jkIXEy14TMF
JUFukpS2kUvTsQhocHkbJVFl+8mvcRSqPoTllvTuewNmqNs7Pb7/lVTdfA5R3fE+S9K7RGwxys2w
H3YUYXwoKAqd7NznxAKe0BvzC0xWi3zPj7E+Qgkkhxf4P5ilOBpzdiVa2oCclV84GzYznriOxmKK
dl0fmSSLNCMpfTEqwy9gZ+C7gcdA1Q+uAIog1WyxL5AktuvaqMZuXIEK4Q/Yh/LXK2958wGzBQiw
ArfpWk4LIn1uGf44HqMMRbU9stBkAsR2hQRco+FNRIMwb4N0JCFieUXPH3K1Gw2PR3FhcW1+zwrL
pjh6npAwBWss1NiInEmM855C1Xk3qcOD73m6nimb1xak4rhCTi8PcZq5zl2cMdXO7YWUmNqp7LYw
JIiibEXK3x/bBW9LU/ldEpSRL2zStPH88VsGTInjQ6HJYFjjo+WXdRuPq8wQtnUdSgJRiAjpiF/u
vAV1jLemnR9gqjCEqovlKxUo8PlMskWS2hMkdA69DiSIrPn3UC9RwGwBSZc0aprvvDa4IGgkAXhM
BSeUn7Xy4JSmpXdp2xTf0OVxRWaesVxT1qIrjV0jKPc1umMAfVapiDVucrVWft5Pmz6kPAEtMt2b
U6Bux0wTfcaVhsSuHqDrFEkFBDt0wubSB3QkjQvC3BVGi/JLYDgdSng7ay078KKmH52zJc6TLxOt
oU2xdZ8lGktmIYkqZm/esTrMiP8duYr3GVrNHSwMgSstdqnd++5zZoAaQ7zDbUHun3oIPJTDvpBc
2EKCw1thITcuHnMC3h1qeRuXGbzLdQ8L2964YYVkhY+M/YOi1ccXEfqf2yZjJGZVdWBvWUnAwxEd
DKk4zpwjOCg+X62S6Fn6PifI0IJU9UU53aBCdLbOGAu6yd6eVqKNWICXjOCOtsIWVhdBkqwlTwxg
IE11X4xwDEHFQEOGFZuIJ5aShDhRTn91/NI+RUSNHjKSi74Urj8/B/Gg/B0BxNmlRRjz1W7V9Di4
rj42JU4kzUhxjcv4SWaGfKa37zZgOlDHFGFAIWshKBbKKEhHx31UIMXZmQH4qyo2568APoFQ2VPR
nQN38oFfZD6OqnKO7FedZ8hx4NvDCmHqTKMq8yuWBe7GnaalglQ9hV8azf7FjVtc67L86rphAgAl
oGWFSdJCb+lVcM0Q6t4qMbVvGVXiNIdp21mXgj1te0f3CyvNxB40emqHcWXc4Ahsrias32C8h+i2
GiWnifbxchnNcM+GnS3tZFFDhx0+JQww9qUh7lU8RY1dP0Pdlw/F5Nwm7tjeawFccYo7iy7V8h8q
n90qqd99cNOCWDmkfkFXEyfmp1hM6kwo5OMcC+9lwIe9r5ULxMidqjrk/mgAuaNmXm58SEpNyF6o
EbddB7/DQ+FLEqeZmJepnhEdRm1v3uHOqdGSQm8sMmmtusyWpKax3G22pAWga06iZHqLGlUWa7St
LpSRErvIQbdFAcXdcootRXa9DpTZPwoMlK+pQGzFo5A4nyFzEF/QTh5Hj6QKBArZm+Lxfp6KYbju
hfm2qGKuGqbTqFEm1XhrnyyACxyQbDMylHzQoeGctcqsu9zy+m8jgTxvOiTO/l31ZjHeAX2NYvqI
OT/GRY6MqJWfhJ6juySxsPV5MGEoBVkp9xYpvB0lje/J09DZxo2UvbftBMxTDALl16Kf1KVduEhk
AKFgTPvxFaZstIkBYN6GTeiScDzFiBkqUnlWJubFa9+I8iszwl65SZDs3MHxdze+M5AdWhb+anQ8
dULmUL0xgca4VzdP0dCQrmrK555H4hZBorvpMvPVIt8qI+T7YmjX+TRN7Pe557RE39VZ28iATdzF
tHA2w4erwZeHYGDkk/uiR2UPF2vl142CfJv0Du8woL9LHPjocSMGJDTauPbIYN6bUOvKidhkUVgv
ETKTVVx4aF4ETTojpEV1hlzBYhHJWQhoJlG0dbEd4oKgjyVCCWGItQPbYaqVEI19F8SOdxsgxX+o
pYNYXAKx4f0k/TqfFfE+/XhVS3SUeBGePLNF4SBRKFi2atZolVyCF8ryAQvfWAHmy4qdgNu7UaIA
c9os/kwUJC7CcHQ2t6WS9i7HyfJoSjmedWcv0Rn84Aib5ooTaDykqku7TV+Gd3ZvjvumGhL+VTjN
GVhTe5+4JeolGD3TdqhJHl8lU22dBnj8d5h1aOQi7wjNLLjUORNcsysibJLl8JwMCQMTojfYOQUU
FGqMn0bcRMiYFOaUtrNPXlOqgzIxnDhhEuyYNvI9kLswgVIuTaxWgT94kkjehLwXzIv5ulFuu0Og
xNOxSPBpYeco9g2upWcU1cZqbJR8AFHlk2vXRhkDFgsCUNalm3ZhEaAFXZmg6O8TfHHdSmYks82Y
lM+1ox0GNIkezko6aIOEUDDTOE/h2ZEft/Y5b75k7eB9Y9Q5bdPcc+dDEvbF58b320Mow2hbLKUV
lCcJ/UgzO0JsVa+ZEHugHFsS6KoRo9cQDFdTY4lNpIt+DdhiJGTOF+c8K8fruQsa+4nnW37VV4UN
aa0MVXmb9am97nIXuhAh5N49unN7XrtGuBiXMsqCanJ+zS1hxjskjOhVR5NaMPes/CbmIRuPhbog
4uy2uHVDhUMrQBxDGXAliqbh5NV2/Ak1Mc6K2WZ4C+f3NQZRfj9HU0bwbZzs2nzQF7dz3eu2SlrJ
oKw14Fm7CMXqoj8rq9X7oErVreX23WMylSjl2nMTzGrThqK9Kbu6+0xICLOSvpUneAvRXsbBM4Xa
tGMksxl96dwxssI95455TtKZKuMCZdI8Wbs0nGdSZByJQp1dATq3Unjz/WCbza8qL4uYy0cUONcx
q6/sCglvRZT3JcfDjAEQG8+tEer5xmC8n+IESN3hV8Q2DKR1BYtapoMTLSnOHG7HSHn7NrH9+9oq
Xhq7UMm5Klo/utiV+d5PYXOloGOs0oBr4ZhP6OvI29L5FnFnghYOYL75kpb8k5xWEtH/bY0+aEf8
94pEXVIBp5c5wWTs2DKI/dtYNO0tT79jX/IEnf5mp/Hz3is0odyjf7JZtVqO8/OSkGA/HOMxda0v
pXOclrR0N03E46z97ksorb/d6P28kgK2bVuBK9gdmw6lwk+LL1BTGpVGVx+qUoYXHNaEgHAwv5PX
AcxZ1MPnpDAd5zoeg8E+SvapEUEnlpGUVxipiP7FFBZumXU68qaUo3VdGt7cnCTZr89j0ofbMYch
uHLmKqJsK5ew+di0Qxp6p58fhGeQG9yqXB7SYaDMxM/yXrvj1D+A4YQHMPcWnNR1tQQSv830E5Cy
AkXDFkeuTa0f04vknBiPpW+zMC1094VLpvoWzGP1YIcI71Z9uzgWWGY2rybh6+oS0xsZy9lp0mAx
7LubjW7odiG5HeTZxDXATf5HSTpIQ967TCxPgYQL6tePXrj0Wuv6h/HN7feF1f8gSr+t06rv/u9/
f14+snh0PYdJDQ53k+HMssz7YfmYUyGzbUAv7TL1pdNMgSkwWC1o1/76hZa/6Md92ccLEdtMGYBy
Vfx8dQWSDq4lFP2AZYSvuAkwi7GS4fvh3nPeuzSgt45rRRMy85T9mzX+n1+dhW4QYnZyTNS3CwDr
x7fZIIrxkZdjScwa8ehNE9PsNtXUj4U81MrgVb3epwkwppK27a/fumX96b0D6BMmCdKWb4d/eu9T
5hIOH8n60Fm4lVbjFA/OFbkQ4rHKOtpmxA+8+dHR9fm3JGlZDYuDLfYLdAfKevz4hf5LWvs70hp3
GlfGvx5vvnzt+v95/mczzu8/+fuM0//FZw65xNd9ELGXQeZvgJlA/OK5kGUcKGcWkjnBofe7KscE
PYN60w989DwElnPe/T7j9H9BkkOyOAIHrhTSTf4TVY4X/HyyEriHJNBxfeL3UO/9HFcea4ceP4uT
Y1f6w7kOKhKuKkC8Z1tjpiycZZqFncW65zRl8hMXK4C2KO+X8idPJDbhKBr8nexD+UBoBAYZuwif
06AvsOIjQLY/KipaonY3fNRZaim5Oro/uRuyIVqqDYeqLGSI6q6c3IXzEbIecpcCro2cE1IzGC5S
4+GPyyB+Ar0IeXh0CaINvexTOE3P1kdl6ESdfpqhMq15S4wqRsPc9EstGS9VZf9RYKql1sQqQtk5
G1F77+o2vfAj4HslhJo90Jy7NGqybpOobDpI+qiredIV5mWq23mpc7Ol4mVLa+8YSSS3Iuw82Jqg
eFYhg5huK0ovBZhF7ez5JBpR0+ryIU6wSTMqJaWi449xjFjn0EqfILoCHgioygNHo42hcDNas97E
9CJEEKVO/5AzW7jFX2/fRR9lPllQlPy1HhZPbWDMm3AgwITkEWcrlj7Bow/E1slHaHe0OE4dlith
+D59t41BIW8OFk2Hv3Qf1pDc4N0Z+43QpF1sfNbMa8edsA6Sn+Sw+pQj9AUM2gRxzz1wzf4QTkvi
Z8c6btWks7U1RkEsdaZpj2RXuXwf7nCZA3HoaaJAIrsAM+mr2Ok9R5U2T+EknzRR20C3zepNYlg9
WQmlYqmh97m5Rnfeu5sii+P7zqnsivqNuNggK9vr4qPNC4sy8VdNWXtIFjoP470RLb7d8TWSkbgj
zDzburEHMm9uvvYfzWSlZ28btWl8O9PRnVRIzZR59pocSAUlnI60sGgriTqP7iy7/0S8CO7G3s+P
yUczO300tuqjySX3oXszpxZobDZad7Tw7nkRsj3kngPC3a0Gqtmu9db9WPKRTU0pr5gsvk2kQ1wb
jYCEMZlfnapEuTGBRcaN3B7HpSsvlv4cPafVbUqpg1cWCsPjbCzQzzEqKF6QkUD5WFp986PtjzwQ
aeuimqY3Rr21ubE0cJBtBxEUDcQyO5j5lreu35fblKRp825cpgz5Mm9oWlYfa2VpDNGMIybXep27
8NWUA6txO2RVgQ0E21LahGuHfbXcY/ijX12GHKzmH+Oo+WpiywMyvYxCWMeZBxf4cnADPKnBMhqk
6yzxxCHmzLnnb2BrgA35uiNaF5HMdFRWBcW9BqSjsEB2k7jqPsYyQaRkzAq0eS0/xjZymeBIs9tl
y0wHdDG7+2XOQyAgE59l9jMwBKLHSo75x2BIkCRYHoYInBI9kc7OtKgZzPuOqfuKZDr3qiM+eOvb
2BKTMrK2bdPjXfBxiVmNF7w4stTuqp/Plekbh7jvkn0e0AiAVzB2bgRUOjT1tKucDPqMKvJPinn8
psza6Ryk/s6BhrhqIpS1uFHA8OQyc++SusR372Ei9ND6roMRHULWluxgc9wCNTXlnsi7dD1aZXw1
jTD410O2hBYXpnt0mb9fMcsxnieoskNxHljkE/nSNcUqjetgqwy73GXN2dPqk6DN2NSyE0cFknjr
8n+dC9esr6zCJsHQdQzgzC10PpNdtGv7x9wbaY992d7ZOGMe0bkRHEja9iZxsbyvNbGd+4iaBJlx
kefApaBDOsqfzqzoUO/JkZ1PkDGfGhIFPiqUO9JhPqBN18Uc628on7BQjb6/S9zYKfA8NwPrmu4z
wBlw6T5E5lXiLRl0KAWOWEAKEkUieUmL4Y0Hi7cj+Xk8VHM7cZdiKZ7xV00TQqMy7T+LiqfN1nf8
7uKUEDHH2HqIffRktgHoJ2VNvZZVkO0LH3g3Pdqhw7u7snjAbis4YmB8DZLMZWUeTc0KPgrz5OhN
BLuzXzTPXo+KgCd2sOsanBKDb4VnVfkpw7niPlrAuH4X+/upCTHpg0b6NkCtWNgWwC7+H3vn1ts2
kkThvxLMuwTeLwvMABtZcmwnzn0nMy8CY2lJShQp8SKK+vX7NUklIu14krQxSyyWbzNymmSzu6r6
1KlTmy22t1T30QUsvt3VzkWsGcIrEjHKQX+TqoloAqEJ6SejehVs/fA2RMx3so62FIge1+6Fifzi
NYzC+awsdjfoFeymqHVkC6BFRLA223K6QkzsZa5DhzkWRnCVHt3PDvDNlW+mi53rF9NiXX6Gdl9M
FbWiKKfA3ahpcOWkmf8Cbrp+QSHd7R4qHdwrxLs3GkX3xd58S+XUZpaOMsSlV+8KJRu9LYPVmwPz
ej0/mBq7MbpFFeM4O1hrdIOpNjRhW9BYY2YeOXAbKMDEnLVpV56SsflorBGfKQvm9d2uCH2LFp55
VbyqMsVPpiSwEBSFdE4Bfq7oFa0QjDKplCnF6EdlGszd7fE99aDu6FOZIXdzEYKhH0WNl8D01zG6
n4e1GtEXy+YMVr1AT+m9ibjIih4cR0KZbB0Zt/s1WTUobOD+SDsCniu06VxWdb9PNDR3r7VEGwUX
Wzqa/q6jN/P7JlEO17boGVqI7qG7alTSSHRjH6wJVZj7a4gkJaY/ipkDjo8vKtGFVN1gMZ31yPIq
lCcuiOdW1wDUhU4yw6ao+FiE1xsh/EWv3altu+WsQlphgY7e6DKj0uZNVjm7GbqkKsQn0SZ1E2Ne
1zudCUI7/zALFN//F+qu6KytRJXgdo0YtLvRKapMKQxCFJdqnZKcSvkc7wb9IoHLe5NuC2r/cy2l
huK5VhXQY/BcyszM8G20fAqc1SSzKX4/rsncVZkaU7nrZPuC+mJAqyhYj2Aqii6yypw66OeUf7iv
VXNk5ZMkP+7C2drcudPEcY/UF+kFkiD+TkF1axXQWWylrN46Qbp7t3JhTz13rSqcJByZkRSaH2Yp
9S0vjnX3W8oL9nTCrVKb025Kg9yI/n0X84ymuZuV6J8b8fE/HfXQmCH6cqmjiIS8y1E03QWjok3r
OpxPMtGT16e7CaKvYUb562GELG+F3J+IgJDp2Fiac2WIHr8o1YuCN2UeTPwClaYZgnA0BM7WuUKT
gjz/hPE+IsCfWTckeD9T/4ewim0qdCoh3kK/YS1KkF2S3tMyL1bV87QwtUmegypMDCvYvI53GaCv
tQ7QpTKDV1uzpD1ASXfjsrDNKysQLY9j3THfZnUj5MyMo0sDOHfq8tGuUeYDvotio1rQx5ce98Tc
H1F4tW/mRkCbZURY7ZcZOsnWxdxXfffVRjH1iVbZn3LRtpJmdnSf8mllGYmmltrBVK5SQHjEelHn
/UPfGnQFAREEz0BUDF+iua8iaIRLjYZNE2jMqoc9Da/DcqROq51hfdrv11k1oQuhTZN4OstAmFSQ
yvIh3EDkzvV3oHr61LTK+HlS2esp3f/cSxDGYmpSN39ztPclnQ788l1GaTWyjiVgoUk5d4IsrEdv
AlrjaUlizNQQXbrnW3UL3qLt88lGKIHp83w3HVmBNdP2ir3QIJi/JJl/vHV2x+37LU2gzQn2fIWm
nYrwVqxEn3xVocOxWa3caxgc82sSNso1bb13lHabuxtl51tv9WNObxR4ZlfaUeEGR6EvYhvbaRXb
KrG/gsw6TVMnCAMFa0zzJp6V1ta8XEWj+OqgALlv6UfzISEvOBsp6TTf7lavQ59q1JWAXFcCfMVI
7C/YgGwWG8mGbI/l00UBTyCA27WAcKsazV0LYBc1RfZ6DfZSAzmNNohy+gIKDmpU2K4BYgEV73O6
B6O7C368FVDyvkaVSwEw///8/131OBa5yUfP/1WyoStEpx6n+TdfivSoxDN1zbY42ovCu6/sJlVV
+YlafP2Lkvrp4C/KceDAnLqSCrigPfgbimhZasN7cuiEJWr1fuTg3wPzKFIxBcWfMkHNMDj3C1jg
DMybF6WKcv+uvC02Cz+LqAz9fDYbD6CFgtR+BuLdu0EPRksPerTZHriBs0IQDc5x4Xrh/jZ0UZ1a
PH6rGv3t3ItKD5MsPjUErgkO3iv4oBedGpmRoYL1IncoEgswIxQLmT9HW+/MP7PVwXfuqKNzcgUy
tpbRVziJzCqMrymN3PmbBZWLDtLagG2B4tqX89RXLisnLpahozjh5mWRGhlpT8XaHq+izF3NU+r1
4K+CVCbzD9Uun6200LzOCBnerDiBol64mu/ifIKt8tEeTGEoantrhA8s97pLBjDa7IL1e1IY/j6F
ER9zzL3gIfDraBpR10H/o+sUDPBjdYjwwvMdnVcg2UblbENzcH1zY6NofmFS3XzrqDRz+hOaMoqj
I38D0QNvPwHNpUjRGNnb480qR+HhfQkJxIin+t6fu+hyQyVFM/bSjtIwu/zfshot/Hnh5R4d78O8
elss0+rdMiuQNzrpNYtfayz8AxqKP/NHjw/07LtolsRCQMQdGLJ+pvqBHxsi8njkYrH89RfdGANn
A2pT0lVf2JQoocqj+Xnk0r2BXI4J0RJOJRe2gBuezdG3ZuHxF2ym8/G/eewNmvm5Wvz6C30lMB9y
k+BgPSE+C3C9vpjV80mgvpFWiBQ8WZBAh/X2GudR2dc3WAMcgylbpghTXL014JhjW8ey0WK7+b25
4d+/Bu6SIs7FVkSGOj53rrip71sCvRHO9oGL1jtVWCKHWF986fMl4Lr4XrEAoJrVV3PDv38OvAWR
xUWY5Wl4l3fmQHyi75uF3hhfZ8GAWe2AwODyH5wFyojJBdA2XXGb3wlbhrUf4IJB+ZazBvYYzjlZ
GbV9yb41UN2xRcRGTXS7H4Y2CcQvImaTmwVX9Hg1DLogNgu+ZxTov0OGCrk1mjLWa6HxRAPaEATD
jbm+O/zDXyZfPPaPeEdtbFvkmunm0DUHjjUmAwwtGzGN5hreGrBE/lhuDeD2dJf6htMa6M2C7Y7h
XXAesUg5iuu/5Rh6Bu1rcIAER78X8o9GSJYxhsVi2IrWbgQs/7lnIHM71jiuiUzt4BYBwgyye8DQ
xhg7ZBmIAeqrZw7xCRbnRR1LMLTXR9dU2gwaYw0QXrBNmn3e2wLitI6FMF2aoZ1mZ1geUX8ArPjR
PcAa4O2RJfrGKQEywhg6Jd5CaTfJ0JYCkDkOTMoaGiL4obc5CPzDGwFngSQC2MvgzkgaoUoTqv28
LzSsMQiKgIXak2DPDrjYSUArhc0ytI/vOLq0KyT+p2eTpentORlbf+4FbHMM09ESRMTGTgxuDdDa
SpX1hbo+ht3pGpw6my3QOyU5CmiCQU8sTqX1NbiAAFqq9CSAFiigAYgJ9daAzRmRwxGkrObtB3dG
pGemJr0THPp5Gog/2e1JuW8HnDFFtqoQvmlmYXhhgYqRknQGmjM2hWqVAnelvhjw3B7A3zMcG6E7
gceLqwnDhnQ8EmXVkrOgu2OBCSFx23xqcfbuzII1xh+SqHVblzm8HQHi1zzUz3tGHa6mgePHOzbf
urcjqFfnAEEETd6jvoa3FnTCV8m1UKMiuEgK77uLAPB4DIlBYKtG/fqNBRrUVqjL++WiQwOzBzkd
laNmL9zDSwzwEg7TJNeGFh9pWLHGSktsArwiXxmj3/36tjW20RyELN8eoIa3+DHh0mcDZUyulHaj
5sNomQNSgkAbhTFfw8dhHRNVF1claQJ0stCIQSoWUEhzddeCqxIeopemOV+hlIHNAuKQsjuBw7Ji
I10ihCxP5v7cKbqirSyTJLCp+hpckKw3bXCl7KGO4iiBMJ3kH3aKJFR08FOiyBZBbbbgkLwCTl36
rAAuglFEyabnDsipaQ4RNPVxzU4ZXGQEN+Wehs8P40aAY6jHumZ7IOpnFkU+CXqGIgC0+hqecwDY
lV0EhglyIkDCsxPRuUGw3DEtWajyQdGovga3FgR2IO0iDZgEvCUJxOYt+0iqooxJXBFEt8tuQKYA
mRtF+qwEPEjZmP0lAugFSoQIBOGEYlpLQhicW2AWpFFEHXSA0ibqGFu30Ds3C75JLap1MhmDmwUd
OUTprAKN4CnPc1Hpb0KA3iyQXkQJG69htIm1wdlFKlAdFrBUiGCAlwGmo4HzcKAkOhlgNdGZFkjb
sAJFxJNU6UCRQwNK5C7sxAdXgc2JEXMBP7QxmO7wZkGjHEt2FRADwKVASq9d6729QKDImUJEie1e
Gd7xGbMte3SCwOu4cE7ad1SUHoZk22NHdxwBujaLYXDhMjtCGlWFjUhuAV2uM7t3HimpijVWoThj
OAcHIj3UtuVH42XwVJ1UO2mmFi/t7YU622y36pXDs4hW81F+HkQSeWaEDQxBrKkvttX59yfLRoSk
wFBrI+XhRQcEinw0Ob9IbYAtdEzM/usDNJOER31Cb4zA8Ewheq2Nl5JYBDZwOQoHJNhav9ddBDhL
oAVByjj5xcEFBwYHGdlFwEuCnJNyf5iQSoIJVwCgOORZcGXdok7qwKH5A/o9zdVziy74SlPy0h4q
m2hkSEdHA2sluxZIu8OyAz9uwaLe0RGJLeg3IG0tzWFAr48Ks1BGlrWH8K4Jk61TmrFrEDg5A7GR
jXWHmmttpa2lZoFubByFHJfj85cIsOMbnbEIHw10KQbqHPAN0okW8AP4uKaocGvesociwUChyxPq
SFTKnSKIYZ0cMdmGtEHARdZNY5AAqq/eLDQGQeDXLczS3PC77MJ3/NGXKqhJEEaLqah/CpfZQ2VS
3/qDU+HP/d/boh9R2SOqOjp/KGSZmns3DF/x3791uL91YdLZj6dCpfo+7T9vX/D+rTv3Or3V6X++
CJepRxMJNGxFuVf7mLfehiKqf0beZ2/jnVdjsPrwfV+f5NdfOs95ZhH/YuBs3RtXwNHS46bhMYm7
A9dcWfmB116cednpEcVnbKrUZEeeeFH47yTt9Qxoyj2kx0boOvUWyflTN2Vl8iPH8fIuD++KvDN4
zUaVHfxiGXmlly7PR26ojtIjt/VFz5J/P6PYtdh87rZqaFh0sneh8UoaLrqrsKFmyY58uUzoL9Ed
WdBPTjP1oL7bF+/82I58wYyH4Wmcenk33BnZR75aeEFnAapGTUqRHjeKwjgJuzuyYTxIDx0vQq9n
RRpSmfTISdn9eE1aXnbYm/u2qSFESg/MAMXduuqsiyZ9LDv0y6QIs3vT3JA1ZMd+5YVxx3pA4H4K
9/LKS6vIixfn09FyjOQfOcu8u6DIlnneWdNaU+oiPX54F4S+160ubWps5YfGF9B/vLOyW2a+/NgZ
YtlZuN12bFObt3yK0ZMi7Q8tkoHSQ9O2tmdD2tSS7Mi3y8+p14ueYB6JfIX80Huv67faikv5gctn
L7zNNgvCrltnfFHc+xTjXy/TbNmxVG0u6ykGf7U8hHcdN9amBZ5i8D8Qnz/NQX0+QJBUPf2Pn3fp
t0maB88mXprgKbubE77Ck93gwlv3934DlspOzesg7M54gz5KD7uOiEi6pxqNpPUTHGtep0u/X8Bf
o2Syz/xmGccZnem83jEBVUGRoZMd/l2QLJbPrrJ7vq2hSskO/z4pvrEQ29qdp7nB/YXY0ntkh//A
7C+zbNkJKVq6hPzYh+6psuUoyo77MfeC08IQNqXN4skO+0hD9ho++Hlr9aCqNNDoE5xtfvfwO7GP
2HFnRhq8SnZG/lISW3Jefg+zu4SGlt1nb9Bn6Wf/tpzXo0/9ENL0RTvnPv500sR56J91wTXxF3fR
0kt/+w8AAAD//w==</cx:binary>
              </cx:geoCache>
            </cx:geography>
          </cx:layoutPr>
        </cx:series>
      </cx:plotAreaRegion>
    </cx:plotArea>
  </cx:chart>
  <cx:fmtOvrs>
    <cx:fmtOvr idx="7">
      <cx:spPr>
        <a:solidFill>
          <a:sysClr val="window" lastClr="FFFFFF"/>
        </a:solidFill>
        <a:ln>
          <a:solidFill>
            <a:schemeClr val="bg2"/>
          </a:solidFill>
        </a:ln>
      </cx:spPr>
    </cx:fmtOvr>
    <cx:fmtOvr idx="0">
      <cx:spPr>
        <a:solidFill>
          <a:schemeClr val="accent5"/>
        </a:solidFill>
      </cx:spPr>
    </cx:fmtOvr>
    <cx:fmtOvr idx="1">
      <cx:spPr>
        <a:solidFill>
          <a:srgbClr val="54C0AA"/>
        </a:solidFill>
      </cx:spPr>
    </cx:fmtOvr>
    <cx:fmtOvr idx="2">
      <cx:spPr>
        <a:solidFill>
          <a:schemeClr val="accent1"/>
        </a:solidFill>
      </cx:spPr>
    </cx:fmtOvr>
    <cx:fmtOvr idx="3">
      <cx:spPr>
        <a:solidFill>
          <a:srgbClr val="01949F"/>
        </a:solidFill>
      </cx:spPr>
    </cx:fmtOvr>
    <cx:fmtOvr idx="4">
      <cx:spPr>
        <a:solidFill>
          <a:schemeClr val="accent3"/>
        </a:solidFill>
      </cx:spPr>
    </cx:fmtOvr>
    <cx:fmtOvr idx="5">
      <cx:spPr>
        <a:solidFill>
          <a:schemeClr val="tx2"/>
        </a:solidFill>
      </cx:spPr>
    </cx:fmtOvr>
    <cx:fmtOvr idx="6">
      <cx:spPr>
        <a:solidFill>
          <a:srgbClr val="476B28"/>
        </a:solidFill>
        <a:ln w="19050">
          <a:solidFill>
            <a:schemeClr val="accent6"/>
          </a:solidFill>
        </a:ln>
      </cx:spPr>
    </cx:fmtOvr>
    <cx:fmtOvr idx="8">
      <cx:spPr>
        <a:solidFill>
          <a:schemeClr val="accent2"/>
        </a:solidFill>
        <a:ln w="28575">
          <a:solidFill>
            <a:schemeClr val="accent5"/>
          </a:solidFill>
        </a:ln>
      </cx:spPr>
    </cx:fmtOvr>
    <cx:fmtOvr idx="9">
      <cx:spPr>
        <a:solidFill>
          <a:schemeClr val="accent3">
            <a:lumMod val="50000"/>
          </a:schemeClr>
        </a:solidFill>
      </cx:spPr>
    </cx:fmtOvr>
    <cx:fmtOvr idx="10">
      <cx:spPr>
        <a:solidFill>
          <a:schemeClr val="accent6"/>
        </a:solidFill>
        <a:ln w="28575">
          <a:solidFill>
            <a:schemeClr val="accent5"/>
          </a:solidFill>
        </a:ln>
      </cx:spPr>
    </cx:fmtOvr>
  </cx:fmtOvrs>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x:f>
        <cx:lvl ptCount="1">
          <cx:pt idx="0">PR</cx:pt>
        </cx:lvl>
      </cx:strDim>
      <cx:numDim type="colorVal">
        <cx:f>Sheet1!$C$2</cx:f>
        <cx:nf>Sheet1!$C$1</cx:nf>
        <cx:lvl ptCount="1" formatCode="General" name="Series1">
          <cx:pt idx="0">0</cx:pt>
        </cx:lvl>
      </cx:numDim>
    </cx:data>
  </cx:chartData>
  <cx:chart>
    <cx:plotArea>
      <cx:plotAreaRegion>
        <cx:series layoutId="regionMap" uniqueId="{C86B1425-4043-46DA-A73B-F7A5EDBB2701}">
          <cx:tx>
            <cx:txData>
              <cx:f>Sheet1!$C$1</cx:f>
              <cx:v>Series1</cx:v>
            </cx:txData>
          </cx:tx>
          <cx:spPr>
            <a:solidFill>
              <a:srgbClr val="476B28"/>
            </a:solidFill>
          </cx:spPr>
          <cx:dataLabels>
            <cx:txPr>
              <a:bodyPr vertOverflow="overflow" horzOverflow="overflow" wrap="square" lIns="0" tIns="0" rIns="0" bIns="0"/>
              <a:lstStyle/>
              <a:p>
                <a:pPr algn="ctr" rtl="0">
                  <a:defRPr sz="600" b="0" i="0">
                    <a:solidFill>
                      <a:schemeClr val="bg1"/>
                    </a:solidFill>
                    <a:latin typeface="Montserrat" panose="00000500000000000000" pitchFamily="2" charset="0"/>
                    <a:ea typeface="Montserrat" panose="00000500000000000000" pitchFamily="2" charset="0"/>
                    <a:cs typeface="Montserrat" panose="00000500000000000000" pitchFamily="2" charset="0"/>
                  </a:defRPr>
                </a:pPr>
                <a:endParaRPr lang="en-US" sz="600">
                  <a:solidFill>
                    <a:schemeClr val="bg1"/>
                  </a:solidFill>
                </a:endParaRPr>
              </a:p>
            </cx:txPr>
            <cx:visibility seriesName="0" categoryName="1" value="0"/>
            <cx:separator>, </cx:separator>
          </cx:dataLabels>
          <cx:dataId val="0"/>
          <cx:layoutPr>
            <cx:geography cultureLanguage="en-US" cultureRegion="US" attribution="Powered by Bing">
              <cx:geoCache provider="{E9337A44-BEBE-4D9F-B70C-5C5E7DAFC167}">
                <cx:binary>7FnZctw4lv0VhZ4HNgEQW0W7HkhmapeVtqoqyy8MSVaSIEBwAfevn0vZ7ZKlblXPzOs4FFZkYrn7
uQdX/3iYfnmwj3ft0VRa5395mD4c511X//L+vX/IH8s7/67UD23lq0P37qEq31eHg354fP+1vRu1
y96TAIfvH/K7tnucjn/9B9yWPVaX1cNdpyu36x/b+dOj723n31j7l0tHD1XvuvV4Bjd9OL75dHz0
6Drdzbdz/fjh+Kfl46P3Ly95JfDIgk5d/xXOYvmOYEElJyx4+oePj2zlsu/LiPN3lBOCKaY/1r/J
vr4r4fwN2NVVR5/0Q/WWUk8q3X392j56f/T994vDP1nxYk37Kv7mg7hatV49AGa+/9nHr74Aw19s
eRaGl176u6VXUfjPLP//cPyogb8Jx78P1Y8ETu66u81T5j+L1tur/wzzi6NvFdC3/D77+uGYBORZ
Pa1XfD/3b5P/x6nHO999OEacvVurh2FOKINfjB8fjY/flsQ7FYaccSpIIAKKQZar2i5/qkrYykIp
Ah6wkEt5fOSr/mlJvJMyZFgxIQLCKRc/sOamsnNWuR/++P75yPXlTaVd58Gg8Pio/rZt1ZQxjmUo
Qk4pllRKEUL51w93nwDPYDf+L6eHbLCFLzdVytGmXvoxCX0pdESE1VHvcps0MhDnMxGfZdB/1tS4
TU2L/NzaJYhMyPWp0G0T5Z2U0VAgecltfj9XbX+e542KvWsucG+mSKNBfcwIDs4bO3ebZ37/F3aI
F2ZIxiXBPFBSkRDTEPz13IyxDrFOsS43tkrbGM29T8pU37Ay8DFqhjLqCzxGb8tkr2RKCsI4JgyT
kGOI7HOZGUOoc7PLNmkdmIQqeyDCfVFBOSZvC3oZI8l+FrQa/yxGvZoWLVObbcLQfmmLrIxlqW7/
5zLAmkCwNbvCcNXhmYyup9rlnc42qEYyakc/Jqhr678JE17T6Xm6gSlMUaxkALnLBXthCs/roFrq
EiWt7FWSWXtRleqPVLMT1bf7oe1/az3eCNPhbbHgXSmnm7ftXIPySgGmQi4ktD0RBD/byasBq7rQ
KFGmurTVaK6WjjSRGTqcDOOo4rfF4fW+V/IkFL7iNCREvDBYs4X6xaVpkvfNHFeNvs/LrIp8Jpco
teKjU8xHLQt3rC8OA28+vy2fBfS1AkpxJjGUOA6EVD8bTN2EwiVM9Uar+rxmzbVFC9mEvDhkfb3s
DGc7bUZ3Ug41jVph70NaHKi2lzXpiigva5+YWauoCpZ8S/MlvOlDed1otitFeSkRv14Kcwh8eO20
NEk1WxrNI5qiqm+KCBuWnpfK5zcG4zrCBH8dLNJxG8B/c0p3CzU0cov+zHDzxaT81stwV7VsJwOQ
HIrst4KONuasuBe18FGztD5ZpY1d6qJVDam4jzInbseqolE94V3YZ/cpxjRSffCnnAsVDesSM4R9
DtKp23Bi28jmsj3lfiJxXoAo610dhzMxCZqDZRe2lUy0h6vrobzUBdkVXrpvlpEivJqHZr4ImxXz
NDIbh8bpPBCNudLG742rwCpRTMuVW8p4nEaZoKojG8X4dUPHMl4Y/xMJ7/7o1Jgmc+dVXGHwHCrz
ImZmoGCRVyckrYrINeU9t+J6GuQ1K7rq1PhqubKmV9uZyVue8ikCDF+uZB0OscjzOmY001un3ZBA
57nGzNGIzMpFExJTtAi6q015b2b6O9GEJEr4fVrmdlMKUAFrN/+2xjUV7rLohIzsZPOPvUo3thA4
7mvpY1aVQTLUIdqEeUuj0C8qnlYnP7lxCn0RFbKRSd5l828io2QTVOCEmVZq67BTJ3MeqFhqca1y
q05YO88nzcxlVOf6PnS6iKnp6m1AwMGZGsnGo3zZjp4up1XFdpXl7KKSkArTMrGLEdyQ83LZtgYk
FYuar9IsnaIGUZMw05A4LeFj6qDFNY09yLHek1ycPeluM+FOAifOXLkMcTUtd+NADjxFt83U19u8
gHINFjByaPIDn7Nla7KRxJmfVcyxGB57PXQbWczNqRnsruS6OpHVRDaagt5G6WWrUr9fChckrOAm
0VhNkbWjT7AHP6lcZ1tauPnEeShB4br9wiABENMHlIXupJrbfTcJs5kkd9GIbB2LEoLp2gnaq9J1
bBXeKVyTWA+gGSoaOJ26y7VoggEuHnvYlNbw9VrufW7aaB5oHg0o9FGYp3B1r2Q0l+bABigyu5T3
uuXX+YivSDp+bAJ1W/Z9EZnJm6uGQsIvgNsnOiU+6sdwt6SDihs/yURKfu0cHjfOahF1Tl3jme5s
AYVEeHZPFThmrjDISNs9I9VliOo9QuCpWeg/hEd9EowQMLyAmUTl6LbQfL7KRT5HoUl1zIa1RMXy
MFDM40nK22BZTJKW6DYgkN3rNzSDJ5y39y6DkhWhuPU5RpsVfLtOmKTx7b4oya7VNRQtgeJwa+IH
aV5FuE2BgKIp7sjIkqZCLqIhQMYi2um81t10PpW1TEqOaLRkQRdhEebXtOuXNA4zCKfwEBrmQckA
oeIqWECn0Uoo0dres46DBWU+1JFesi1qmj5uh6p8KJf8zIRSx6qGivdFu29Ffj/Qft+W7d5Wq+/D
isSCtwDKAvJE5qB3JfOD1c2yfapTVIvb0gbLSV9IHWVzr+K2aqvTWg5QFRkDvw2QJHJAt9NsILmQ
OlfG1ltZzebTEBb290Gks4mDtJhPrEofgxFcSyaKNiiEU2lAdtaUNIKWmd75gk0RW2lfqlZobCZ8
SUWFdGRKhk+oH5sNYWL8iDuI5ZL1042kAILFiM2mVZSehS5T0dhCaqdN5+cIgoJOM93KxLbobp6y
/IbKksQF4PdpTwDwDav2XLsQykZyfBmmvt7ibCGf8KLTNaHn9mIQMyAtNaiMuhwFVWRyBidxj07L
EFTGvJ9PsmAGJeYBkL6kuzYngItTP8SdqQ2PUl34P1qb5x8NcnbDWnanFDZJiEufjMrLhOQ02E9h
yC781NTbtAnqPzGS04l06XyFbChZEhT5vc+Q+aQDdIcb0+tYF2v8isCWUVovaENGTDbD2IRf69pU
pxrTITYZFMtgBVR4ltnNNBOfpHiUW9EMwX4s7P00QXtewamuIIMpNGw5wb310O6f2iLQyd08tmTj
fFHHPlj7oknbi3IlG6Vk13SBPHQCyqAGwKDLAAaVrL0IcYdi78ePbOj0l8oBgj9hhNH8OvC1+4xc
cZ/ZOj2vsxxHXUX0FiB+7Sn21g6VjQousmTF42npSWwqfehrclPT/qqtxEOY2z+dMBdmRnm0LMAS
/JQDt3Cl2hZDQOJWQ8ERgLhtr7MZSIflEdNGR9SU88XUBOZyngQ8VFLZJlUg0giK7oyY4XPhh3JL
bNAn3cSmGzJCD/Gjn85dDbAOjHIv3WomCTwIhXq0plm+9FrBjCW/1xn4z7T6UGewGzdr0a4E44ku
ONzuZ27umwK8KbWnGyaH6m+Y4vpC+ZkoKsIFpTzg8CoUYuVxzwg4LeGp56Yl31gJWMUFuh1BEoBm
cRh1S+JFCx2TgOq/kfvq5cQDggmBRipCxoWAR+hzuVUtau61RAkn0B0HWwJ7wPxsEdmhqKGsAfEP
b3NS8cpUECkwFyAWg630BScmPXVdk1qUuBnKUQYmPFMhcC6aq2zj/fJnL8VZUwDclTY8GVJ5vfIc
sgDSlGogcdcBM8ULNIO1mQcj9OYlhCKGLjVTcz/lgPElJPfg5Nmsh8QXoj2riD00dbunNbTgfgHC
XdDdJAGAlDd1rHUN7Rn6Ecm13QxduCMhcJqVB6EFWloJ7NAHkDaaAHp5C8mZD0EHdALY9BPZGNpa
xQuRt9JD7BAApzEtOsUjgJ937LpeYCcw/P1UYH9bKUJ15MfCJSqDZrGk0F++QTY8BrIREGucA7SZ
pnw2oGKrYjLWUPElNAlLAK6UmtHKOHwCHPq+56NJVh5AdbM3fOk2wOrS86xgy5e3w8dfveF4ACOD
AOaFMoC33MsXxTQ733ucoUSI4WOuRdJ1+TkNh11qrIhq7CyQVx1EQWsTILBXvEO/Y9HsizA/Eca5
qAyBAK4Rg9AXcdA2G9c326JdPmejKaIMXvpx7v1Z2gUPTHYooin6A8Yjn1ndXjRY1ttmYuc5yn7D
vv9aEHuKM5FF68NlsOmhbosuzkt9zrMGeL0dpmuGOnNertnmUuj0VPCzcX3sjRpQdgUpVoTX1EGk
CjqjTWmhpfrOfJxlzW3UaiBaLKTwzLAKMHz0SzzKuYzK2kwxqhe66RE5f3Lz9yHXzbfS/zaqeajq
udVZ/n0y/OPjr7dVCT9PM8y/vlwHy399uvrnRPrNXSeP1Tqx8i83rdr8uAuU+a7dOuj66cOrmdvb
qz8mUOtFT6On2+rVFf/RpufTu9cX/W+HeE83PU0Q37rh/zYk/2s8/ZYTfvLjawN//MHgKVDr3yZ+
/W8AAAD//w==</cx:binary>
              </cx:geoCache>
            </cx:geography>
          </cx:layoutPr>
          <cx:valueColors>
            <cx:minColor>
              <a:srgbClr val="476B28"/>
            </cx:minColor>
            <cx:maxColor>
              <a:srgbClr val="476B28"/>
            </cx:maxColor>
          </cx:valueColors>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_rels/data6.xml.rels><?xml version="1.0" encoding="UTF-8" standalone="yes"?>
<Relationships xmlns="http://schemas.openxmlformats.org/package/2006/relationships"><Relationship Id="rId2" Type="http://schemas.openxmlformats.org/officeDocument/2006/relationships/hyperlink" Target="https://agent.directbenefits.com/paid-family-medical-leave-minnesota" TargetMode="External"/><Relationship Id="rId1" Type="http://schemas.openxmlformats.org/officeDocument/2006/relationships/hyperlink" Target="mailto:agentsupport@directbenefits.com"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s://agent.directbenefits.com/paid-family-medical-leave-minnesota" TargetMode="External"/><Relationship Id="rId1" Type="http://schemas.openxmlformats.org/officeDocument/2006/relationships/hyperlink" Target="mailto:agentsupport@directbenefits.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03C3E-D5EF-4791-9A95-09C7401B56C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8A08258-C5B8-4C7D-97BB-77EE353F89E3}">
      <dgm:prSet phldrT="[Text]" custT="1"/>
      <dgm:spPr/>
      <dgm:t>
        <a:bodyPr/>
        <a:lstStyle/>
        <a:p>
          <a:r>
            <a:rPr lang="en-US" sz="1400"/>
            <a:t>Step 1</a:t>
          </a:r>
        </a:p>
      </dgm:t>
    </dgm:pt>
    <dgm:pt modelId="{A8B602F9-8635-420F-99DD-6A8AF43E37F5}" type="parTrans" cxnId="{B64E9512-F74F-4BCD-BA80-9DA4F911949F}">
      <dgm:prSet/>
      <dgm:spPr/>
      <dgm:t>
        <a:bodyPr/>
        <a:lstStyle/>
        <a:p>
          <a:endParaRPr lang="en-US"/>
        </a:p>
      </dgm:t>
    </dgm:pt>
    <dgm:pt modelId="{09803388-E9EA-40CB-8E87-554E4BC78C4C}" type="sibTrans" cxnId="{B64E9512-F74F-4BCD-BA80-9DA4F911949F}">
      <dgm:prSet/>
      <dgm:spPr/>
      <dgm:t>
        <a:bodyPr/>
        <a:lstStyle/>
        <a:p>
          <a:endParaRPr lang="en-US"/>
        </a:p>
      </dgm:t>
    </dgm:pt>
    <dgm:pt modelId="{7D1E1C36-BFFF-4F1D-B8F2-3C78200D6D54}">
      <dgm:prSet phldrT="[Text]" custT="1"/>
      <dgm:spPr/>
      <dgm:t>
        <a:bodyPr/>
        <a:lstStyle/>
        <a:p>
          <a:r>
            <a:rPr lang="en-US" sz="1400" dirty="0"/>
            <a:t>Notify Direct Benefits Agent Support. </a:t>
          </a:r>
        </a:p>
      </dgm:t>
    </dgm:pt>
    <dgm:pt modelId="{C53A482E-2381-4749-A249-D95BAC3B7F60}" type="parTrans" cxnId="{9713447F-99CF-4CD2-9417-C88C8F6DF349}">
      <dgm:prSet/>
      <dgm:spPr/>
      <dgm:t>
        <a:bodyPr/>
        <a:lstStyle/>
        <a:p>
          <a:endParaRPr lang="en-US"/>
        </a:p>
      </dgm:t>
    </dgm:pt>
    <dgm:pt modelId="{B6BA7273-CF39-4CE0-91FA-7426BE1551C2}" type="sibTrans" cxnId="{9713447F-99CF-4CD2-9417-C88C8F6DF349}">
      <dgm:prSet/>
      <dgm:spPr/>
      <dgm:t>
        <a:bodyPr/>
        <a:lstStyle/>
        <a:p>
          <a:endParaRPr lang="en-US"/>
        </a:p>
      </dgm:t>
    </dgm:pt>
    <dgm:pt modelId="{15A59D63-45B6-4058-B7A2-5CA8E81A1877}">
      <dgm:prSet phldrT="[Text]" custT="1"/>
      <dgm:spPr/>
      <dgm:t>
        <a:bodyPr/>
        <a:lstStyle/>
        <a:p>
          <a:r>
            <a:rPr lang="en-US" sz="1400"/>
            <a:t>Step 6</a:t>
          </a:r>
        </a:p>
      </dgm:t>
    </dgm:pt>
    <dgm:pt modelId="{78B41D1A-8DB8-41E8-96D0-8D799BC9C619}" type="parTrans" cxnId="{E1B087AA-DDFD-4E99-B67D-ADD579CD9434}">
      <dgm:prSet/>
      <dgm:spPr/>
      <dgm:t>
        <a:bodyPr/>
        <a:lstStyle/>
        <a:p>
          <a:endParaRPr lang="en-US"/>
        </a:p>
      </dgm:t>
    </dgm:pt>
    <dgm:pt modelId="{C60C5FD0-039D-4988-8750-FA09D637D547}" type="sibTrans" cxnId="{E1B087AA-DDFD-4E99-B67D-ADD579CD9434}">
      <dgm:prSet/>
      <dgm:spPr/>
      <dgm:t>
        <a:bodyPr/>
        <a:lstStyle/>
        <a:p>
          <a:endParaRPr lang="en-US"/>
        </a:p>
      </dgm:t>
    </dgm:pt>
    <dgm:pt modelId="{BC356492-AD98-4186-965E-9E484ED1699A}">
      <dgm:prSet phldrT="[Text]" custT="1"/>
      <dgm:spPr/>
      <dgm:t>
        <a:bodyPr/>
        <a:lstStyle/>
        <a:p>
          <a:pPr>
            <a:buFont typeface="Arial" panose="020B0604020202020204" pitchFamily="34" charset="0"/>
            <a:buChar char="•"/>
          </a:pPr>
          <a:r>
            <a:rPr lang="en-US" sz="1400" dirty="0"/>
            <a:t>Once the State has approved the Private Plan application, approval notice needs to be provided to Direct Benefits and any final policy documents will be provided.</a:t>
          </a:r>
        </a:p>
      </dgm:t>
    </dgm:pt>
    <dgm:pt modelId="{B0BC7460-0E75-4DAA-83AE-ECDE79E2D1C6}" type="parTrans" cxnId="{C118A411-4F02-469C-8EC7-79C954384418}">
      <dgm:prSet/>
      <dgm:spPr/>
      <dgm:t>
        <a:bodyPr/>
        <a:lstStyle/>
        <a:p>
          <a:endParaRPr lang="en-US"/>
        </a:p>
      </dgm:t>
    </dgm:pt>
    <dgm:pt modelId="{3C44D420-3A28-4EF6-A120-1388568AFA19}" type="sibTrans" cxnId="{C118A411-4F02-469C-8EC7-79C954384418}">
      <dgm:prSet/>
      <dgm:spPr/>
      <dgm:t>
        <a:bodyPr/>
        <a:lstStyle/>
        <a:p>
          <a:endParaRPr lang="en-US"/>
        </a:p>
      </dgm:t>
    </dgm:pt>
    <dgm:pt modelId="{124F0E7D-3269-4235-8ED3-D022A3CE164A}">
      <dgm:prSet phldrT="[Text]"/>
      <dgm:spPr/>
      <dgm:t>
        <a:bodyPr/>
        <a:lstStyle/>
        <a:p>
          <a:r>
            <a:rPr lang="en-US"/>
            <a:t>Complete</a:t>
          </a:r>
        </a:p>
      </dgm:t>
    </dgm:pt>
    <dgm:pt modelId="{27252446-724B-4F17-B03E-04441B59791D}" type="parTrans" cxnId="{27CE49C8-6C45-4C3E-BF2F-B2B14C0DE562}">
      <dgm:prSet/>
      <dgm:spPr/>
      <dgm:t>
        <a:bodyPr/>
        <a:lstStyle/>
        <a:p>
          <a:endParaRPr lang="en-US"/>
        </a:p>
      </dgm:t>
    </dgm:pt>
    <dgm:pt modelId="{9E3D2780-DC86-416D-850A-07B25E351B43}" type="sibTrans" cxnId="{27CE49C8-6C45-4C3E-BF2F-B2B14C0DE562}">
      <dgm:prSet/>
      <dgm:spPr/>
      <dgm:t>
        <a:bodyPr/>
        <a:lstStyle/>
        <a:p>
          <a:endParaRPr lang="en-US"/>
        </a:p>
      </dgm:t>
    </dgm:pt>
    <dgm:pt modelId="{40C16950-2526-4F3E-8DC0-6AE04342EC64}">
      <dgm:prSet phldrT="[Text]" custT="1"/>
      <dgm:spPr/>
      <dgm:t>
        <a:bodyPr/>
        <a:lstStyle/>
        <a:p>
          <a:r>
            <a:rPr lang="en-US" sz="1400"/>
            <a:t>Step 2</a:t>
          </a:r>
        </a:p>
      </dgm:t>
    </dgm:pt>
    <dgm:pt modelId="{A6C45DA7-4E23-4B64-A9CC-B22FD98F156E}" type="parTrans" cxnId="{6643D225-B2CC-426B-AFF3-FCB31AC7F2D4}">
      <dgm:prSet/>
      <dgm:spPr/>
      <dgm:t>
        <a:bodyPr/>
        <a:lstStyle/>
        <a:p>
          <a:endParaRPr lang="en-US"/>
        </a:p>
      </dgm:t>
    </dgm:pt>
    <dgm:pt modelId="{FE61CC24-A9E2-4514-A714-53E6CE732F97}" type="sibTrans" cxnId="{6643D225-B2CC-426B-AFF3-FCB31AC7F2D4}">
      <dgm:prSet/>
      <dgm:spPr/>
      <dgm:t>
        <a:bodyPr/>
        <a:lstStyle/>
        <a:p>
          <a:endParaRPr lang="en-US"/>
        </a:p>
      </dgm:t>
    </dgm:pt>
    <dgm:pt modelId="{5C9DAD40-1FD4-4075-8735-8B225B19E621}">
      <dgm:prSet phldrT="[Text]" custT="1"/>
      <dgm:spPr/>
      <dgm:t>
        <a:bodyPr/>
        <a:lstStyle/>
        <a:p>
          <a:r>
            <a:rPr lang="en-US" sz="1400"/>
            <a:t>Step 3</a:t>
          </a:r>
        </a:p>
      </dgm:t>
    </dgm:pt>
    <dgm:pt modelId="{B2F9FDBE-8F8E-4B2C-9C90-2C3CE4B85B3D}" type="parTrans" cxnId="{ED32D2C2-1380-4FD0-85A2-5C9A1A2DBCC0}">
      <dgm:prSet/>
      <dgm:spPr/>
      <dgm:t>
        <a:bodyPr/>
        <a:lstStyle/>
        <a:p>
          <a:endParaRPr lang="en-US"/>
        </a:p>
      </dgm:t>
    </dgm:pt>
    <dgm:pt modelId="{B404544B-38E2-441F-8B8B-5DDC161944EE}" type="sibTrans" cxnId="{ED32D2C2-1380-4FD0-85A2-5C9A1A2DBCC0}">
      <dgm:prSet/>
      <dgm:spPr/>
      <dgm:t>
        <a:bodyPr/>
        <a:lstStyle/>
        <a:p>
          <a:endParaRPr lang="en-US"/>
        </a:p>
      </dgm:t>
    </dgm:pt>
    <dgm:pt modelId="{03E9AC66-1836-4874-82BF-FF2D707AEDBE}">
      <dgm:prSet phldrT="[Text]" custT="1"/>
      <dgm:spPr/>
      <dgm:t>
        <a:bodyPr/>
        <a:lstStyle/>
        <a:p>
          <a:r>
            <a:rPr lang="en-US" sz="1400"/>
            <a:t>Step 4</a:t>
          </a:r>
        </a:p>
      </dgm:t>
    </dgm:pt>
    <dgm:pt modelId="{A9569CD3-7B26-473E-8250-C36888121B99}" type="parTrans" cxnId="{22394E79-B7A1-4955-8700-46A4F7BC209F}">
      <dgm:prSet/>
      <dgm:spPr/>
      <dgm:t>
        <a:bodyPr/>
        <a:lstStyle/>
        <a:p>
          <a:endParaRPr lang="en-US"/>
        </a:p>
      </dgm:t>
    </dgm:pt>
    <dgm:pt modelId="{2A369F43-C2D3-4999-84B6-99D46DF8E876}" type="sibTrans" cxnId="{22394E79-B7A1-4955-8700-46A4F7BC209F}">
      <dgm:prSet/>
      <dgm:spPr/>
      <dgm:t>
        <a:bodyPr/>
        <a:lstStyle/>
        <a:p>
          <a:endParaRPr lang="en-US"/>
        </a:p>
      </dgm:t>
    </dgm:pt>
    <dgm:pt modelId="{17AC38EE-661C-423D-92D3-A544C55749D2}">
      <dgm:prSet phldrT="[Text]" custT="1"/>
      <dgm:spPr/>
      <dgm:t>
        <a:bodyPr/>
        <a:lstStyle/>
        <a:p>
          <a:r>
            <a:rPr lang="en-US" sz="1400"/>
            <a:t>Step 5</a:t>
          </a:r>
        </a:p>
      </dgm:t>
    </dgm:pt>
    <dgm:pt modelId="{68124C8A-3FF1-46D8-A157-94CFA3ED16FC}" type="parTrans" cxnId="{64BECCED-3313-46FD-824C-ED213C1ABF6C}">
      <dgm:prSet/>
      <dgm:spPr/>
      <dgm:t>
        <a:bodyPr/>
        <a:lstStyle/>
        <a:p>
          <a:endParaRPr lang="en-US"/>
        </a:p>
      </dgm:t>
    </dgm:pt>
    <dgm:pt modelId="{BE36EDD0-547C-46E6-92B5-D8B63B17AD5E}" type="sibTrans" cxnId="{64BECCED-3313-46FD-824C-ED213C1ABF6C}">
      <dgm:prSet/>
      <dgm:spPr/>
      <dgm:t>
        <a:bodyPr/>
        <a:lstStyle/>
        <a:p>
          <a:endParaRPr lang="en-US"/>
        </a:p>
      </dgm:t>
    </dgm:pt>
    <dgm:pt modelId="{180C2261-9982-4A6E-B614-2C25B0283B7F}">
      <dgm:prSet custT="1"/>
      <dgm:spPr/>
      <dgm:t>
        <a:bodyPr/>
        <a:lstStyle/>
        <a:p>
          <a:r>
            <a:rPr lang="en-US" sz="1400" dirty="0"/>
            <a:t>Direct Benefits will provide </a:t>
          </a:r>
          <a:r>
            <a:rPr lang="en-US" sz="1400" i="1" u="sng" dirty="0"/>
            <a:t>you</a:t>
          </a:r>
          <a:r>
            <a:rPr lang="en-US" sz="1400" dirty="0"/>
            <a:t> with appropriate Carrier application.  </a:t>
          </a:r>
        </a:p>
      </dgm:t>
    </dgm:pt>
    <dgm:pt modelId="{7B9820F0-F67A-48B3-97A4-3E6BC0C32064}" type="parTrans" cxnId="{7270695A-8447-4FAF-B125-9151A5B079AB}">
      <dgm:prSet/>
      <dgm:spPr/>
      <dgm:t>
        <a:bodyPr/>
        <a:lstStyle/>
        <a:p>
          <a:endParaRPr lang="en-US"/>
        </a:p>
      </dgm:t>
    </dgm:pt>
    <dgm:pt modelId="{31EEF467-6FBB-4183-8247-6A18216DB76C}" type="sibTrans" cxnId="{7270695A-8447-4FAF-B125-9151A5B079AB}">
      <dgm:prSet/>
      <dgm:spPr/>
      <dgm:t>
        <a:bodyPr/>
        <a:lstStyle/>
        <a:p>
          <a:endParaRPr lang="en-US"/>
        </a:p>
      </dgm:t>
    </dgm:pt>
    <dgm:pt modelId="{B592F032-5985-4321-A4C9-229EF09E573B}">
      <dgm:prSet custT="1"/>
      <dgm:spPr/>
      <dgm:t>
        <a:bodyPr/>
        <a:lstStyle/>
        <a:p>
          <a:r>
            <a:rPr lang="en-US" sz="1400" dirty="0"/>
            <a:t> Completed Carrier application is returned to Direct Benefits Agent Support.</a:t>
          </a:r>
        </a:p>
      </dgm:t>
    </dgm:pt>
    <dgm:pt modelId="{5561F134-8BD6-4E72-830C-370C314BAB02}" type="parTrans" cxnId="{953D92D7-69B7-4A2F-A131-C59EE73132ED}">
      <dgm:prSet/>
      <dgm:spPr/>
      <dgm:t>
        <a:bodyPr/>
        <a:lstStyle/>
        <a:p>
          <a:endParaRPr lang="en-US"/>
        </a:p>
      </dgm:t>
    </dgm:pt>
    <dgm:pt modelId="{761CCB94-49D2-475E-B04C-778DF41EC311}" type="sibTrans" cxnId="{953D92D7-69B7-4A2F-A131-C59EE73132ED}">
      <dgm:prSet/>
      <dgm:spPr/>
      <dgm:t>
        <a:bodyPr/>
        <a:lstStyle/>
        <a:p>
          <a:endParaRPr lang="en-US"/>
        </a:p>
      </dgm:t>
    </dgm:pt>
    <dgm:pt modelId="{0D45C5E4-B3D6-4766-9EC2-D8F2658BF605}">
      <dgm:prSet custT="1"/>
      <dgm:spPr/>
      <dgm:t>
        <a:bodyPr/>
        <a:lstStyle/>
        <a:p>
          <a:pPr>
            <a:buFont typeface="Arial" panose="020B0604020202020204" pitchFamily="34" charset="0"/>
            <a:buChar char="•"/>
          </a:pPr>
          <a:r>
            <a:rPr lang="en-US" sz="1400" dirty="0"/>
            <a:t>Direct Benefits will provide </a:t>
          </a:r>
          <a:r>
            <a:rPr lang="en-US" sz="1400" i="1" u="sng" dirty="0"/>
            <a:t>you</a:t>
          </a:r>
          <a:r>
            <a:rPr lang="en-US" sz="1400" dirty="0"/>
            <a:t> with required documentation and instructions for the Employer to file the Equivalent/Private Plan application with the State. </a:t>
          </a:r>
        </a:p>
      </dgm:t>
    </dgm:pt>
    <dgm:pt modelId="{E3E20413-6817-4879-971D-DF050A0809E0}" type="parTrans" cxnId="{EBC1B8BB-CA36-471D-81FE-B092B9DD5955}">
      <dgm:prSet/>
      <dgm:spPr/>
      <dgm:t>
        <a:bodyPr/>
        <a:lstStyle/>
        <a:p>
          <a:endParaRPr lang="en-US"/>
        </a:p>
      </dgm:t>
    </dgm:pt>
    <dgm:pt modelId="{F5856734-C442-4CCE-83BC-9924EC1F264E}" type="sibTrans" cxnId="{EBC1B8BB-CA36-471D-81FE-B092B9DD5955}">
      <dgm:prSet/>
      <dgm:spPr/>
      <dgm:t>
        <a:bodyPr/>
        <a:lstStyle/>
        <a:p>
          <a:endParaRPr lang="en-US"/>
        </a:p>
      </dgm:t>
    </dgm:pt>
    <dgm:pt modelId="{4B042EA8-3B5E-46BE-A355-696C7B23A157}">
      <dgm:prSet custT="1"/>
      <dgm:spPr/>
      <dgm:t>
        <a:bodyPr/>
        <a:lstStyle/>
        <a:p>
          <a:r>
            <a:rPr lang="en-US" sz="1400" dirty="0"/>
            <a:t>Employer files Private Plan application with the State, remits application fee, and waits for decision from the State</a:t>
          </a:r>
          <a:r>
            <a:rPr lang="en-US" sz="1100" dirty="0"/>
            <a:t>.</a:t>
          </a:r>
          <a:r>
            <a:rPr lang="en-US" sz="1100" i="1" dirty="0"/>
            <a:t> </a:t>
          </a:r>
          <a:r>
            <a:rPr lang="en-US" sz="1400" b="0" i="0" u="none" dirty="0"/>
            <a:t>Employers wanting a 1/1/2026 effective date must submit their Applications by November 10,2025 </a:t>
          </a:r>
          <a:br>
            <a:rPr lang="en-US" sz="1400" b="0" i="0" u="sng" dirty="0"/>
          </a:br>
          <a:r>
            <a:rPr lang="en-US" sz="1100" dirty="0"/>
            <a:t>(</a:t>
          </a:r>
          <a:r>
            <a:rPr lang="en-US" sz="1100" i="1" dirty="0"/>
            <a:t>Instructions and video links on the next slide)</a:t>
          </a:r>
          <a:endParaRPr lang="en-US" sz="1100" dirty="0">
            <a:highlight>
              <a:srgbClr val="FFFF00"/>
            </a:highlight>
          </a:endParaRPr>
        </a:p>
      </dgm:t>
    </dgm:pt>
    <dgm:pt modelId="{4C3748A8-35EF-443C-BBBB-D4630B10643B}" type="parTrans" cxnId="{4FBBC3D0-9FC2-4F8A-BD37-A0E8F13935AF}">
      <dgm:prSet/>
      <dgm:spPr/>
      <dgm:t>
        <a:bodyPr/>
        <a:lstStyle/>
        <a:p>
          <a:endParaRPr lang="en-US"/>
        </a:p>
      </dgm:t>
    </dgm:pt>
    <dgm:pt modelId="{B700AED1-E0DA-431E-822F-0523BC62C155}" type="sibTrans" cxnId="{4FBBC3D0-9FC2-4F8A-BD37-A0E8F13935AF}">
      <dgm:prSet/>
      <dgm:spPr/>
      <dgm:t>
        <a:bodyPr/>
        <a:lstStyle/>
        <a:p>
          <a:endParaRPr lang="en-US"/>
        </a:p>
      </dgm:t>
    </dgm:pt>
    <dgm:pt modelId="{0F5F589D-5E2A-4B72-9C61-EADEC128846E}">
      <dgm:prSet custT="1"/>
      <dgm:spPr/>
      <dgm:t>
        <a:bodyPr/>
        <a:lstStyle/>
        <a:p>
          <a:r>
            <a:rPr lang="en-US" sz="1400" b="1" i="0" u="none" dirty="0"/>
            <a:t>The Equivalent Plan Application process is complete at this point.  Employee notification must be done by 12/1/2025. Claims go live 1/1/2026. </a:t>
          </a:r>
        </a:p>
      </dgm:t>
    </dgm:pt>
    <dgm:pt modelId="{D915343A-0C54-4B0D-A72E-EEF1D9DEB9F2}" type="parTrans" cxnId="{DCE4069B-3926-4357-9CDD-7923B0FFBCE8}">
      <dgm:prSet/>
      <dgm:spPr/>
      <dgm:t>
        <a:bodyPr/>
        <a:lstStyle/>
        <a:p>
          <a:endParaRPr lang="en-US"/>
        </a:p>
      </dgm:t>
    </dgm:pt>
    <dgm:pt modelId="{560C4DF0-ED83-48D6-AC42-A743393C668B}" type="sibTrans" cxnId="{DCE4069B-3926-4357-9CDD-7923B0FFBCE8}">
      <dgm:prSet/>
      <dgm:spPr/>
      <dgm:t>
        <a:bodyPr/>
        <a:lstStyle/>
        <a:p>
          <a:endParaRPr lang="en-US"/>
        </a:p>
      </dgm:t>
    </dgm:pt>
    <dgm:pt modelId="{5679530D-8554-46F1-AF28-6A351583541B}" type="pres">
      <dgm:prSet presAssocID="{C0F03C3E-D5EF-4791-9A95-09C7401B56C3}" presName="linearFlow" presStyleCnt="0">
        <dgm:presLayoutVars>
          <dgm:dir/>
          <dgm:animLvl val="lvl"/>
          <dgm:resizeHandles val="exact"/>
        </dgm:presLayoutVars>
      </dgm:prSet>
      <dgm:spPr/>
    </dgm:pt>
    <dgm:pt modelId="{B477D412-B3E6-478D-A017-62E5244826F9}" type="pres">
      <dgm:prSet presAssocID="{48A08258-C5B8-4C7D-97BB-77EE353F89E3}" presName="composite" presStyleCnt="0"/>
      <dgm:spPr/>
    </dgm:pt>
    <dgm:pt modelId="{BFFA8C29-1AD4-4250-8BAA-87DBC93CF467}" type="pres">
      <dgm:prSet presAssocID="{48A08258-C5B8-4C7D-97BB-77EE353F89E3}" presName="parentText" presStyleLbl="alignNode1" presStyleIdx="0" presStyleCnt="7">
        <dgm:presLayoutVars>
          <dgm:chMax val="1"/>
          <dgm:bulletEnabled val="1"/>
        </dgm:presLayoutVars>
      </dgm:prSet>
      <dgm:spPr/>
    </dgm:pt>
    <dgm:pt modelId="{0F705550-5F29-477D-AE92-B41F96027617}" type="pres">
      <dgm:prSet presAssocID="{48A08258-C5B8-4C7D-97BB-77EE353F89E3}" presName="descendantText" presStyleLbl="alignAcc1" presStyleIdx="0" presStyleCnt="7" custLinFactNeighborX="1390" custLinFactNeighborY="-42">
        <dgm:presLayoutVars>
          <dgm:bulletEnabled val="1"/>
        </dgm:presLayoutVars>
      </dgm:prSet>
      <dgm:spPr/>
    </dgm:pt>
    <dgm:pt modelId="{CE8303AD-346D-4061-87EF-587D508186BF}" type="pres">
      <dgm:prSet presAssocID="{09803388-E9EA-40CB-8E87-554E4BC78C4C}" presName="sp" presStyleCnt="0"/>
      <dgm:spPr/>
    </dgm:pt>
    <dgm:pt modelId="{B5109D7E-0E8A-4EB6-8847-7961DFE203A0}" type="pres">
      <dgm:prSet presAssocID="{40C16950-2526-4F3E-8DC0-6AE04342EC64}" presName="composite" presStyleCnt="0"/>
      <dgm:spPr/>
    </dgm:pt>
    <dgm:pt modelId="{13B7297F-B70F-43F6-8B12-B1678BBB6EDA}" type="pres">
      <dgm:prSet presAssocID="{40C16950-2526-4F3E-8DC0-6AE04342EC64}" presName="parentText" presStyleLbl="alignNode1" presStyleIdx="1" presStyleCnt="7">
        <dgm:presLayoutVars>
          <dgm:chMax val="1"/>
          <dgm:bulletEnabled val="1"/>
        </dgm:presLayoutVars>
      </dgm:prSet>
      <dgm:spPr/>
    </dgm:pt>
    <dgm:pt modelId="{F930C39D-E4E3-4D66-AABA-690633BD82F5}" type="pres">
      <dgm:prSet presAssocID="{40C16950-2526-4F3E-8DC0-6AE04342EC64}" presName="descendantText" presStyleLbl="alignAcc1" presStyleIdx="1" presStyleCnt="7">
        <dgm:presLayoutVars>
          <dgm:bulletEnabled val="1"/>
        </dgm:presLayoutVars>
      </dgm:prSet>
      <dgm:spPr/>
    </dgm:pt>
    <dgm:pt modelId="{D79E6089-103D-4CA9-8685-5BD42CAB6D1F}" type="pres">
      <dgm:prSet presAssocID="{FE61CC24-A9E2-4514-A714-53E6CE732F97}" presName="sp" presStyleCnt="0"/>
      <dgm:spPr/>
    </dgm:pt>
    <dgm:pt modelId="{412AE41A-948F-4391-8341-ADD4237C3F3C}" type="pres">
      <dgm:prSet presAssocID="{5C9DAD40-1FD4-4075-8735-8B225B19E621}" presName="composite" presStyleCnt="0"/>
      <dgm:spPr/>
    </dgm:pt>
    <dgm:pt modelId="{DF2552C8-810D-40CF-B2AA-84C4AFE5C905}" type="pres">
      <dgm:prSet presAssocID="{5C9DAD40-1FD4-4075-8735-8B225B19E621}" presName="parentText" presStyleLbl="alignNode1" presStyleIdx="2" presStyleCnt="7">
        <dgm:presLayoutVars>
          <dgm:chMax val="1"/>
          <dgm:bulletEnabled val="1"/>
        </dgm:presLayoutVars>
      </dgm:prSet>
      <dgm:spPr/>
    </dgm:pt>
    <dgm:pt modelId="{A384119C-7E41-4ABF-B3EF-C42541D4B34F}" type="pres">
      <dgm:prSet presAssocID="{5C9DAD40-1FD4-4075-8735-8B225B19E621}" presName="descendantText" presStyleLbl="alignAcc1" presStyleIdx="2" presStyleCnt="7" custLinFactNeighborX="379">
        <dgm:presLayoutVars>
          <dgm:bulletEnabled val="1"/>
        </dgm:presLayoutVars>
      </dgm:prSet>
      <dgm:spPr/>
    </dgm:pt>
    <dgm:pt modelId="{9A344DFC-37FA-4DB8-A7DB-CBA58BE7005B}" type="pres">
      <dgm:prSet presAssocID="{B404544B-38E2-441F-8B8B-5DDC161944EE}" presName="sp" presStyleCnt="0"/>
      <dgm:spPr/>
    </dgm:pt>
    <dgm:pt modelId="{D46732CF-C5BE-4BBD-A060-E0324538D3C5}" type="pres">
      <dgm:prSet presAssocID="{03E9AC66-1836-4874-82BF-FF2D707AEDBE}" presName="composite" presStyleCnt="0"/>
      <dgm:spPr/>
    </dgm:pt>
    <dgm:pt modelId="{C6B33693-2C2B-43B4-8C52-0F4416E2168F}" type="pres">
      <dgm:prSet presAssocID="{03E9AC66-1836-4874-82BF-FF2D707AEDBE}" presName="parentText" presStyleLbl="alignNode1" presStyleIdx="3" presStyleCnt="7">
        <dgm:presLayoutVars>
          <dgm:chMax val="1"/>
          <dgm:bulletEnabled val="1"/>
        </dgm:presLayoutVars>
      </dgm:prSet>
      <dgm:spPr/>
    </dgm:pt>
    <dgm:pt modelId="{40E63D37-B905-425F-97F5-1BEB62E5C99A}" type="pres">
      <dgm:prSet presAssocID="{03E9AC66-1836-4874-82BF-FF2D707AEDBE}" presName="descendantText" presStyleLbl="alignAcc1" presStyleIdx="3" presStyleCnt="7">
        <dgm:presLayoutVars>
          <dgm:bulletEnabled val="1"/>
        </dgm:presLayoutVars>
      </dgm:prSet>
      <dgm:spPr/>
    </dgm:pt>
    <dgm:pt modelId="{DA1B7011-BE67-4D46-92B0-8CE0A172E936}" type="pres">
      <dgm:prSet presAssocID="{2A369F43-C2D3-4999-84B6-99D46DF8E876}" presName="sp" presStyleCnt="0"/>
      <dgm:spPr/>
    </dgm:pt>
    <dgm:pt modelId="{6A84EE7D-7194-4B44-81C2-5A86F3C7C036}" type="pres">
      <dgm:prSet presAssocID="{17AC38EE-661C-423D-92D3-A544C55749D2}" presName="composite" presStyleCnt="0"/>
      <dgm:spPr/>
    </dgm:pt>
    <dgm:pt modelId="{7BCCA541-E9D8-4E5C-A431-A73E73CF6065}" type="pres">
      <dgm:prSet presAssocID="{17AC38EE-661C-423D-92D3-A544C55749D2}" presName="parentText" presStyleLbl="alignNode1" presStyleIdx="4" presStyleCnt="7">
        <dgm:presLayoutVars>
          <dgm:chMax val="1"/>
          <dgm:bulletEnabled val="1"/>
        </dgm:presLayoutVars>
      </dgm:prSet>
      <dgm:spPr/>
    </dgm:pt>
    <dgm:pt modelId="{66A97E1B-305A-4474-9F76-5CD3982294B8}" type="pres">
      <dgm:prSet presAssocID="{17AC38EE-661C-423D-92D3-A544C55749D2}" presName="descendantText" presStyleLbl="alignAcc1" presStyleIdx="4" presStyleCnt="7">
        <dgm:presLayoutVars>
          <dgm:bulletEnabled val="1"/>
        </dgm:presLayoutVars>
      </dgm:prSet>
      <dgm:spPr/>
    </dgm:pt>
    <dgm:pt modelId="{9C02C63B-A0F1-4459-82DA-F193A8744EE8}" type="pres">
      <dgm:prSet presAssocID="{BE36EDD0-547C-46E6-92B5-D8B63B17AD5E}" presName="sp" presStyleCnt="0"/>
      <dgm:spPr/>
    </dgm:pt>
    <dgm:pt modelId="{01AD430F-7BAF-4439-A4EA-F75DA3C9CA5A}" type="pres">
      <dgm:prSet presAssocID="{15A59D63-45B6-4058-B7A2-5CA8E81A1877}" presName="composite" presStyleCnt="0"/>
      <dgm:spPr/>
    </dgm:pt>
    <dgm:pt modelId="{A2DF3C1E-BEB1-4618-B54D-C07764185279}" type="pres">
      <dgm:prSet presAssocID="{15A59D63-45B6-4058-B7A2-5CA8E81A1877}" presName="parentText" presStyleLbl="alignNode1" presStyleIdx="5" presStyleCnt="7">
        <dgm:presLayoutVars>
          <dgm:chMax val="1"/>
          <dgm:bulletEnabled val="1"/>
        </dgm:presLayoutVars>
      </dgm:prSet>
      <dgm:spPr/>
    </dgm:pt>
    <dgm:pt modelId="{9BC217DD-6164-4809-AD23-AEBAAFB50882}" type="pres">
      <dgm:prSet presAssocID="{15A59D63-45B6-4058-B7A2-5CA8E81A1877}" presName="descendantText" presStyleLbl="alignAcc1" presStyleIdx="5" presStyleCnt="7">
        <dgm:presLayoutVars>
          <dgm:bulletEnabled val="1"/>
        </dgm:presLayoutVars>
      </dgm:prSet>
      <dgm:spPr/>
    </dgm:pt>
    <dgm:pt modelId="{04C51F2F-2274-400A-BC2A-4F6548CB8FC3}" type="pres">
      <dgm:prSet presAssocID="{C60C5FD0-039D-4988-8750-FA09D637D547}" presName="sp" presStyleCnt="0"/>
      <dgm:spPr/>
    </dgm:pt>
    <dgm:pt modelId="{939CCE1D-67E9-4FC0-874A-2D6414601114}" type="pres">
      <dgm:prSet presAssocID="{124F0E7D-3269-4235-8ED3-D022A3CE164A}" presName="composite" presStyleCnt="0"/>
      <dgm:spPr/>
    </dgm:pt>
    <dgm:pt modelId="{2A21E34C-BCE8-412F-9C51-E0993016503C}" type="pres">
      <dgm:prSet presAssocID="{124F0E7D-3269-4235-8ED3-D022A3CE164A}" presName="parentText" presStyleLbl="alignNode1" presStyleIdx="6" presStyleCnt="7" custLinFactNeighborX="0" custLinFactNeighborY="4687">
        <dgm:presLayoutVars>
          <dgm:chMax val="1"/>
          <dgm:bulletEnabled val="1"/>
        </dgm:presLayoutVars>
      </dgm:prSet>
      <dgm:spPr/>
    </dgm:pt>
    <dgm:pt modelId="{0141AA0F-7852-4E04-9555-54B5C7B33D8D}" type="pres">
      <dgm:prSet presAssocID="{124F0E7D-3269-4235-8ED3-D022A3CE164A}" presName="descendantText" presStyleLbl="alignAcc1" presStyleIdx="6" presStyleCnt="7" custLinFactNeighborX="36650" custLinFactNeighborY="-1923">
        <dgm:presLayoutVars>
          <dgm:bulletEnabled val="1"/>
        </dgm:presLayoutVars>
      </dgm:prSet>
      <dgm:spPr/>
    </dgm:pt>
  </dgm:ptLst>
  <dgm:cxnLst>
    <dgm:cxn modelId="{779F3C02-5EE7-49D0-B8F0-4CCCF3BA9BB5}" type="presOf" srcId="{4B042EA8-3B5E-46BE-A355-696C7B23A157}" destId="{66A97E1B-305A-4474-9F76-5CD3982294B8}" srcOrd="0" destOrd="0" presId="urn:microsoft.com/office/officeart/2005/8/layout/chevron2"/>
    <dgm:cxn modelId="{05C6E404-4671-4DD0-AB7D-4EA28CA87F3E}" type="presOf" srcId="{03E9AC66-1836-4874-82BF-FF2D707AEDBE}" destId="{C6B33693-2C2B-43B4-8C52-0F4416E2168F}" srcOrd="0" destOrd="0" presId="urn:microsoft.com/office/officeart/2005/8/layout/chevron2"/>
    <dgm:cxn modelId="{7A296208-5724-4DAD-84D3-52A6C2B8FC16}" type="presOf" srcId="{0D45C5E4-B3D6-4766-9EC2-D8F2658BF605}" destId="{40E63D37-B905-425F-97F5-1BEB62E5C99A}" srcOrd="0" destOrd="0" presId="urn:microsoft.com/office/officeart/2005/8/layout/chevron2"/>
    <dgm:cxn modelId="{C118A411-4F02-469C-8EC7-79C954384418}" srcId="{15A59D63-45B6-4058-B7A2-5CA8E81A1877}" destId="{BC356492-AD98-4186-965E-9E484ED1699A}" srcOrd="0" destOrd="0" parTransId="{B0BC7460-0E75-4DAA-83AE-ECDE79E2D1C6}" sibTransId="{3C44D420-3A28-4EF6-A120-1388568AFA19}"/>
    <dgm:cxn modelId="{B64E9512-F74F-4BCD-BA80-9DA4F911949F}" srcId="{C0F03C3E-D5EF-4791-9A95-09C7401B56C3}" destId="{48A08258-C5B8-4C7D-97BB-77EE353F89E3}" srcOrd="0" destOrd="0" parTransId="{A8B602F9-8635-420F-99DD-6A8AF43E37F5}" sibTransId="{09803388-E9EA-40CB-8E87-554E4BC78C4C}"/>
    <dgm:cxn modelId="{6643D225-B2CC-426B-AFF3-FCB31AC7F2D4}" srcId="{C0F03C3E-D5EF-4791-9A95-09C7401B56C3}" destId="{40C16950-2526-4F3E-8DC0-6AE04342EC64}" srcOrd="1" destOrd="0" parTransId="{A6C45DA7-4E23-4B64-A9CC-B22FD98F156E}" sibTransId="{FE61CC24-A9E2-4514-A714-53E6CE732F97}"/>
    <dgm:cxn modelId="{2AA17A26-67C7-4E74-8555-4827AE77032C}" type="presOf" srcId="{124F0E7D-3269-4235-8ED3-D022A3CE164A}" destId="{2A21E34C-BCE8-412F-9C51-E0993016503C}" srcOrd="0" destOrd="0" presId="urn:microsoft.com/office/officeart/2005/8/layout/chevron2"/>
    <dgm:cxn modelId="{C38C662F-D4FE-4DC1-AC17-D02FFEF67851}" type="presOf" srcId="{5C9DAD40-1FD4-4075-8735-8B225B19E621}" destId="{DF2552C8-810D-40CF-B2AA-84C4AFE5C905}" srcOrd="0" destOrd="0" presId="urn:microsoft.com/office/officeart/2005/8/layout/chevron2"/>
    <dgm:cxn modelId="{34B71B33-1186-4AFC-ADB3-C087AEEFCE32}" type="presOf" srcId="{180C2261-9982-4A6E-B614-2C25B0283B7F}" destId="{F930C39D-E4E3-4D66-AABA-690633BD82F5}" srcOrd="0" destOrd="0" presId="urn:microsoft.com/office/officeart/2005/8/layout/chevron2"/>
    <dgm:cxn modelId="{37A49939-68BD-4156-809A-D68DB9A4D20C}" type="presOf" srcId="{C0F03C3E-D5EF-4791-9A95-09C7401B56C3}" destId="{5679530D-8554-46F1-AF28-6A351583541B}" srcOrd="0" destOrd="0" presId="urn:microsoft.com/office/officeart/2005/8/layout/chevron2"/>
    <dgm:cxn modelId="{2F7B2F6C-FAFA-4B04-9A27-0139571936D8}" type="presOf" srcId="{17AC38EE-661C-423D-92D3-A544C55749D2}" destId="{7BCCA541-E9D8-4E5C-A431-A73E73CF6065}" srcOrd="0" destOrd="0" presId="urn:microsoft.com/office/officeart/2005/8/layout/chevron2"/>
    <dgm:cxn modelId="{22394E79-B7A1-4955-8700-46A4F7BC209F}" srcId="{C0F03C3E-D5EF-4791-9A95-09C7401B56C3}" destId="{03E9AC66-1836-4874-82BF-FF2D707AEDBE}" srcOrd="3" destOrd="0" parTransId="{A9569CD3-7B26-473E-8250-C36888121B99}" sibTransId="{2A369F43-C2D3-4999-84B6-99D46DF8E876}"/>
    <dgm:cxn modelId="{7270695A-8447-4FAF-B125-9151A5B079AB}" srcId="{40C16950-2526-4F3E-8DC0-6AE04342EC64}" destId="{180C2261-9982-4A6E-B614-2C25B0283B7F}" srcOrd="0" destOrd="0" parTransId="{7B9820F0-F67A-48B3-97A4-3E6BC0C32064}" sibTransId="{31EEF467-6FBB-4183-8247-6A18216DB76C}"/>
    <dgm:cxn modelId="{6A85EC7D-6C23-4CA8-9A01-94074FC46E84}" type="presOf" srcId="{B592F032-5985-4321-A4C9-229EF09E573B}" destId="{A384119C-7E41-4ABF-B3EF-C42541D4B34F}" srcOrd="0" destOrd="0" presId="urn:microsoft.com/office/officeart/2005/8/layout/chevron2"/>
    <dgm:cxn modelId="{9713447F-99CF-4CD2-9417-C88C8F6DF349}" srcId="{48A08258-C5B8-4C7D-97BB-77EE353F89E3}" destId="{7D1E1C36-BFFF-4F1D-B8F2-3C78200D6D54}" srcOrd="0" destOrd="0" parTransId="{C53A482E-2381-4749-A249-D95BAC3B7F60}" sibTransId="{B6BA7273-CF39-4CE0-91FA-7426BE1551C2}"/>
    <dgm:cxn modelId="{D7783181-1788-4571-9FC9-C6361AD99A67}" type="presOf" srcId="{7D1E1C36-BFFF-4F1D-B8F2-3C78200D6D54}" destId="{0F705550-5F29-477D-AE92-B41F96027617}" srcOrd="0" destOrd="0" presId="urn:microsoft.com/office/officeart/2005/8/layout/chevron2"/>
    <dgm:cxn modelId="{5160098F-885E-4986-935E-A1952EDF43C8}" type="presOf" srcId="{15A59D63-45B6-4058-B7A2-5CA8E81A1877}" destId="{A2DF3C1E-BEB1-4618-B54D-C07764185279}" srcOrd="0" destOrd="0" presId="urn:microsoft.com/office/officeart/2005/8/layout/chevron2"/>
    <dgm:cxn modelId="{DCE4069B-3926-4357-9CDD-7923B0FFBCE8}" srcId="{124F0E7D-3269-4235-8ED3-D022A3CE164A}" destId="{0F5F589D-5E2A-4B72-9C61-EADEC128846E}" srcOrd="0" destOrd="0" parTransId="{D915343A-0C54-4B0D-A72E-EEF1D9DEB9F2}" sibTransId="{560C4DF0-ED83-48D6-AC42-A743393C668B}"/>
    <dgm:cxn modelId="{E1B087AA-DDFD-4E99-B67D-ADD579CD9434}" srcId="{C0F03C3E-D5EF-4791-9A95-09C7401B56C3}" destId="{15A59D63-45B6-4058-B7A2-5CA8E81A1877}" srcOrd="5" destOrd="0" parTransId="{78B41D1A-8DB8-41E8-96D0-8D799BC9C619}" sibTransId="{C60C5FD0-039D-4988-8750-FA09D637D547}"/>
    <dgm:cxn modelId="{233E3DB1-4948-4340-B536-29B9F0219D4A}" type="presOf" srcId="{48A08258-C5B8-4C7D-97BB-77EE353F89E3}" destId="{BFFA8C29-1AD4-4250-8BAA-87DBC93CF467}" srcOrd="0" destOrd="0" presId="urn:microsoft.com/office/officeart/2005/8/layout/chevron2"/>
    <dgm:cxn modelId="{EBC1B8BB-CA36-471D-81FE-B092B9DD5955}" srcId="{03E9AC66-1836-4874-82BF-FF2D707AEDBE}" destId="{0D45C5E4-B3D6-4766-9EC2-D8F2658BF605}" srcOrd="0" destOrd="0" parTransId="{E3E20413-6817-4879-971D-DF050A0809E0}" sibTransId="{F5856734-C442-4CCE-83BC-9924EC1F264E}"/>
    <dgm:cxn modelId="{54FD51BF-287C-445F-B9A3-9EB5E18A0743}" type="presOf" srcId="{0F5F589D-5E2A-4B72-9C61-EADEC128846E}" destId="{0141AA0F-7852-4E04-9555-54B5C7B33D8D}" srcOrd="0" destOrd="0" presId="urn:microsoft.com/office/officeart/2005/8/layout/chevron2"/>
    <dgm:cxn modelId="{ED32D2C2-1380-4FD0-85A2-5C9A1A2DBCC0}" srcId="{C0F03C3E-D5EF-4791-9A95-09C7401B56C3}" destId="{5C9DAD40-1FD4-4075-8735-8B225B19E621}" srcOrd="2" destOrd="0" parTransId="{B2F9FDBE-8F8E-4B2C-9C90-2C3CE4B85B3D}" sibTransId="{B404544B-38E2-441F-8B8B-5DDC161944EE}"/>
    <dgm:cxn modelId="{27CE49C8-6C45-4C3E-BF2F-B2B14C0DE562}" srcId="{C0F03C3E-D5EF-4791-9A95-09C7401B56C3}" destId="{124F0E7D-3269-4235-8ED3-D022A3CE164A}" srcOrd="6" destOrd="0" parTransId="{27252446-724B-4F17-B03E-04441B59791D}" sibTransId="{9E3D2780-DC86-416D-850A-07B25E351B43}"/>
    <dgm:cxn modelId="{4FBBC3D0-9FC2-4F8A-BD37-A0E8F13935AF}" srcId="{17AC38EE-661C-423D-92D3-A544C55749D2}" destId="{4B042EA8-3B5E-46BE-A355-696C7B23A157}" srcOrd="0" destOrd="0" parTransId="{4C3748A8-35EF-443C-BBBB-D4630B10643B}" sibTransId="{B700AED1-E0DA-431E-822F-0523BC62C155}"/>
    <dgm:cxn modelId="{953D92D7-69B7-4A2F-A131-C59EE73132ED}" srcId="{5C9DAD40-1FD4-4075-8735-8B225B19E621}" destId="{B592F032-5985-4321-A4C9-229EF09E573B}" srcOrd="0" destOrd="0" parTransId="{5561F134-8BD6-4E72-830C-370C314BAB02}" sibTransId="{761CCB94-49D2-475E-B04C-778DF41EC311}"/>
    <dgm:cxn modelId="{64BECCED-3313-46FD-824C-ED213C1ABF6C}" srcId="{C0F03C3E-D5EF-4791-9A95-09C7401B56C3}" destId="{17AC38EE-661C-423D-92D3-A544C55749D2}" srcOrd="4" destOrd="0" parTransId="{68124C8A-3FF1-46D8-A157-94CFA3ED16FC}" sibTransId="{BE36EDD0-547C-46E6-92B5-D8B63B17AD5E}"/>
    <dgm:cxn modelId="{4F39B5F3-1811-4CF9-A519-D6660850570A}" type="presOf" srcId="{BC356492-AD98-4186-965E-9E484ED1699A}" destId="{9BC217DD-6164-4809-AD23-AEBAAFB50882}" srcOrd="0" destOrd="0" presId="urn:microsoft.com/office/officeart/2005/8/layout/chevron2"/>
    <dgm:cxn modelId="{FDF3EBF9-EB46-4F5A-B414-A809E648023A}" type="presOf" srcId="{40C16950-2526-4F3E-8DC0-6AE04342EC64}" destId="{13B7297F-B70F-43F6-8B12-B1678BBB6EDA}" srcOrd="0" destOrd="0" presId="urn:microsoft.com/office/officeart/2005/8/layout/chevron2"/>
    <dgm:cxn modelId="{9D5FF19D-B34E-4035-AC5E-F846446BE119}" type="presParOf" srcId="{5679530D-8554-46F1-AF28-6A351583541B}" destId="{B477D412-B3E6-478D-A017-62E5244826F9}" srcOrd="0" destOrd="0" presId="urn:microsoft.com/office/officeart/2005/8/layout/chevron2"/>
    <dgm:cxn modelId="{D1BA8839-0332-4F83-97F3-6511150C29D5}" type="presParOf" srcId="{B477D412-B3E6-478D-A017-62E5244826F9}" destId="{BFFA8C29-1AD4-4250-8BAA-87DBC93CF467}" srcOrd="0" destOrd="0" presId="urn:microsoft.com/office/officeart/2005/8/layout/chevron2"/>
    <dgm:cxn modelId="{948DA396-FF4D-44E4-9CD7-2D396F63A49B}" type="presParOf" srcId="{B477D412-B3E6-478D-A017-62E5244826F9}" destId="{0F705550-5F29-477D-AE92-B41F96027617}" srcOrd="1" destOrd="0" presId="urn:microsoft.com/office/officeart/2005/8/layout/chevron2"/>
    <dgm:cxn modelId="{81844B18-5B52-4E1E-85A1-44989824AAE6}" type="presParOf" srcId="{5679530D-8554-46F1-AF28-6A351583541B}" destId="{CE8303AD-346D-4061-87EF-587D508186BF}" srcOrd="1" destOrd="0" presId="urn:microsoft.com/office/officeart/2005/8/layout/chevron2"/>
    <dgm:cxn modelId="{88D964A8-973F-4F44-AA55-3D4FCAE9DE73}" type="presParOf" srcId="{5679530D-8554-46F1-AF28-6A351583541B}" destId="{B5109D7E-0E8A-4EB6-8847-7961DFE203A0}" srcOrd="2" destOrd="0" presId="urn:microsoft.com/office/officeart/2005/8/layout/chevron2"/>
    <dgm:cxn modelId="{F85AB9A2-9496-435A-84B4-9BBBF899F495}" type="presParOf" srcId="{B5109D7E-0E8A-4EB6-8847-7961DFE203A0}" destId="{13B7297F-B70F-43F6-8B12-B1678BBB6EDA}" srcOrd="0" destOrd="0" presId="urn:microsoft.com/office/officeart/2005/8/layout/chevron2"/>
    <dgm:cxn modelId="{973C02D2-890D-41CE-84D3-2CF08D716FC7}" type="presParOf" srcId="{B5109D7E-0E8A-4EB6-8847-7961DFE203A0}" destId="{F930C39D-E4E3-4D66-AABA-690633BD82F5}" srcOrd="1" destOrd="0" presId="urn:microsoft.com/office/officeart/2005/8/layout/chevron2"/>
    <dgm:cxn modelId="{7027BE62-A6E3-4685-A15F-DFD1EBEC0F1D}" type="presParOf" srcId="{5679530D-8554-46F1-AF28-6A351583541B}" destId="{D79E6089-103D-4CA9-8685-5BD42CAB6D1F}" srcOrd="3" destOrd="0" presId="urn:microsoft.com/office/officeart/2005/8/layout/chevron2"/>
    <dgm:cxn modelId="{5F35F102-1B64-4BF9-8233-6E919F5D79C6}" type="presParOf" srcId="{5679530D-8554-46F1-AF28-6A351583541B}" destId="{412AE41A-948F-4391-8341-ADD4237C3F3C}" srcOrd="4" destOrd="0" presId="urn:microsoft.com/office/officeart/2005/8/layout/chevron2"/>
    <dgm:cxn modelId="{6231D6A6-1E64-4E3D-843B-B3888747F343}" type="presParOf" srcId="{412AE41A-948F-4391-8341-ADD4237C3F3C}" destId="{DF2552C8-810D-40CF-B2AA-84C4AFE5C905}" srcOrd="0" destOrd="0" presId="urn:microsoft.com/office/officeart/2005/8/layout/chevron2"/>
    <dgm:cxn modelId="{4DDF8E94-F71C-40A9-BB29-92E25923A293}" type="presParOf" srcId="{412AE41A-948F-4391-8341-ADD4237C3F3C}" destId="{A384119C-7E41-4ABF-B3EF-C42541D4B34F}" srcOrd="1" destOrd="0" presId="urn:microsoft.com/office/officeart/2005/8/layout/chevron2"/>
    <dgm:cxn modelId="{8D12FB44-AE88-46E6-A17C-BDBDB4B1F5A1}" type="presParOf" srcId="{5679530D-8554-46F1-AF28-6A351583541B}" destId="{9A344DFC-37FA-4DB8-A7DB-CBA58BE7005B}" srcOrd="5" destOrd="0" presId="urn:microsoft.com/office/officeart/2005/8/layout/chevron2"/>
    <dgm:cxn modelId="{13B87355-318B-4506-97A6-CE44A981FD71}" type="presParOf" srcId="{5679530D-8554-46F1-AF28-6A351583541B}" destId="{D46732CF-C5BE-4BBD-A060-E0324538D3C5}" srcOrd="6" destOrd="0" presId="urn:microsoft.com/office/officeart/2005/8/layout/chevron2"/>
    <dgm:cxn modelId="{42BDD8ED-8178-4FD6-8936-D530D41A751C}" type="presParOf" srcId="{D46732CF-C5BE-4BBD-A060-E0324538D3C5}" destId="{C6B33693-2C2B-43B4-8C52-0F4416E2168F}" srcOrd="0" destOrd="0" presId="urn:microsoft.com/office/officeart/2005/8/layout/chevron2"/>
    <dgm:cxn modelId="{A295CDF1-1341-4355-A6AD-794CA890E8B9}" type="presParOf" srcId="{D46732CF-C5BE-4BBD-A060-E0324538D3C5}" destId="{40E63D37-B905-425F-97F5-1BEB62E5C99A}" srcOrd="1" destOrd="0" presId="urn:microsoft.com/office/officeart/2005/8/layout/chevron2"/>
    <dgm:cxn modelId="{FE41663D-FF69-494B-A414-F03F3EA18B96}" type="presParOf" srcId="{5679530D-8554-46F1-AF28-6A351583541B}" destId="{DA1B7011-BE67-4D46-92B0-8CE0A172E936}" srcOrd="7" destOrd="0" presId="urn:microsoft.com/office/officeart/2005/8/layout/chevron2"/>
    <dgm:cxn modelId="{A845D966-6CAE-4FE8-BF60-8868156BA68F}" type="presParOf" srcId="{5679530D-8554-46F1-AF28-6A351583541B}" destId="{6A84EE7D-7194-4B44-81C2-5A86F3C7C036}" srcOrd="8" destOrd="0" presId="urn:microsoft.com/office/officeart/2005/8/layout/chevron2"/>
    <dgm:cxn modelId="{2101985B-2F1A-407E-A10A-9CCFA3F39B4F}" type="presParOf" srcId="{6A84EE7D-7194-4B44-81C2-5A86F3C7C036}" destId="{7BCCA541-E9D8-4E5C-A431-A73E73CF6065}" srcOrd="0" destOrd="0" presId="urn:microsoft.com/office/officeart/2005/8/layout/chevron2"/>
    <dgm:cxn modelId="{31782722-D80F-4659-8401-23304DE59F06}" type="presParOf" srcId="{6A84EE7D-7194-4B44-81C2-5A86F3C7C036}" destId="{66A97E1B-305A-4474-9F76-5CD3982294B8}" srcOrd="1" destOrd="0" presId="urn:microsoft.com/office/officeart/2005/8/layout/chevron2"/>
    <dgm:cxn modelId="{CD23BE0D-EBA4-4D46-BFDE-7B27D7AF43F4}" type="presParOf" srcId="{5679530D-8554-46F1-AF28-6A351583541B}" destId="{9C02C63B-A0F1-4459-82DA-F193A8744EE8}" srcOrd="9" destOrd="0" presId="urn:microsoft.com/office/officeart/2005/8/layout/chevron2"/>
    <dgm:cxn modelId="{985838DA-9E63-43D4-ABDF-2B4942D07DB6}" type="presParOf" srcId="{5679530D-8554-46F1-AF28-6A351583541B}" destId="{01AD430F-7BAF-4439-A4EA-F75DA3C9CA5A}" srcOrd="10" destOrd="0" presId="urn:microsoft.com/office/officeart/2005/8/layout/chevron2"/>
    <dgm:cxn modelId="{69EE2C54-3340-4FC9-BC88-CE7C120B2308}" type="presParOf" srcId="{01AD430F-7BAF-4439-A4EA-F75DA3C9CA5A}" destId="{A2DF3C1E-BEB1-4618-B54D-C07764185279}" srcOrd="0" destOrd="0" presId="urn:microsoft.com/office/officeart/2005/8/layout/chevron2"/>
    <dgm:cxn modelId="{82DAA3ED-9318-4593-9216-058D9279EC48}" type="presParOf" srcId="{01AD430F-7BAF-4439-A4EA-F75DA3C9CA5A}" destId="{9BC217DD-6164-4809-AD23-AEBAAFB50882}" srcOrd="1" destOrd="0" presId="urn:microsoft.com/office/officeart/2005/8/layout/chevron2"/>
    <dgm:cxn modelId="{B03EA715-78F1-4BEC-ACFE-D7E111AB5ABC}" type="presParOf" srcId="{5679530D-8554-46F1-AF28-6A351583541B}" destId="{04C51F2F-2274-400A-BC2A-4F6548CB8FC3}" srcOrd="11" destOrd="0" presId="urn:microsoft.com/office/officeart/2005/8/layout/chevron2"/>
    <dgm:cxn modelId="{B6E65E5F-C5F9-4A93-91D6-39101B2D389C}" type="presParOf" srcId="{5679530D-8554-46F1-AF28-6A351583541B}" destId="{939CCE1D-67E9-4FC0-874A-2D6414601114}" srcOrd="12" destOrd="0" presId="urn:microsoft.com/office/officeart/2005/8/layout/chevron2"/>
    <dgm:cxn modelId="{4FA806A6-ADA0-4694-BA15-4F6979A30F51}" type="presParOf" srcId="{939CCE1D-67E9-4FC0-874A-2D6414601114}" destId="{2A21E34C-BCE8-412F-9C51-E0993016503C}" srcOrd="0" destOrd="0" presId="urn:microsoft.com/office/officeart/2005/8/layout/chevron2"/>
    <dgm:cxn modelId="{405727AC-064E-4C43-BB99-480557A65588}" type="presParOf" srcId="{939CCE1D-67E9-4FC0-874A-2D6414601114}" destId="{0141AA0F-7852-4E04-9555-54B5C7B33D8D}"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A4032-D67C-4CBE-94A2-0DFC33A1B897}"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267EBD0-5417-4447-A803-943C5A2F5E40}">
      <dgm:prSet phldrT="[Text]"/>
      <dgm:spPr/>
      <dgm:t>
        <a:bodyPr/>
        <a:lstStyle/>
        <a:p>
          <a:r>
            <a:rPr lang="en-US" b="1"/>
            <a:t>State Plan</a:t>
          </a:r>
        </a:p>
      </dgm:t>
    </dgm:pt>
    <dgm:pt modelId="{6AB46BC0-1A7B-4D07-988F-8AB541979402}" type="parTrans" cxnId="{FFD191E7-5274-4759-B40F-FDA546AF7E29}">
      <dgm:prSet/>
      <dgm:spPr/>
      <dgm:t>
        <a:bodyPr/>
        <a:lstStyle/>
        <a:p>
          <a:endParaRPr lang="en-US"/>
        </a:p>
      </dgm:t>
    </dgm:pt>
    <dgm:pt modelId="{797A4E04-AE8D-4113-8C78-B3866D9078D2}" type="sibTrans" cxnId="{FFD191E7-5274-4759-B40F-FDA546AF7E29}">
      <dgm:prSet/>
      <dgm:spPr/>
      <dgm:t>
        <a:bodyPr/>
        <a:lstStyle/>
        <a:p>
          <a:endParaRPr lang="en-US"/>
        </a:p>
      </dgm:t>
    </dgm:pt>
    <dgm:pt modelId="{D58E3916-1CFA-4D8E-9C84-E74341D91CE5}">
      <dgm:prSet phldrT="[Text]"/>
      <dgm:spPr/>
      <dgm:t>
        <a:bodyPr/>
        <a:lstStyle/>
        <a:p>
          <a:r>
            <a:rPr lang="en-US" b="1"/>
            <a:t>Private Fully-Insured Plan </a:t>
          </a:r>
        </a:p>
      </dgm:t>
    </dgm:pt>
    <dgm:pt modelId="{7D34DBE0-F968-41E5-82BC-6597AAD2D55B}" type="parTrans" cxnId="{E8C2242D-D2E8-4925-90F7-157DC1BDEBF2}">
      <dgm:prSet/>
      <dgm:spPr/>
      <dgm:t>
        <a:bodyPr/>
        <a:lstStyle/>
        <a:p>
          <a:endParaRPr lang="en-US"/>
        </a:p>
      </dgm:t>
    </dgm:pt>
    <dgm:pt modelId="{36EFB345-5E1B-401A-921E-C16106757D3B}" type="sibTrans" cxnId="{E8C2242D-D2E8-4925-90F7-157DC1BDEBF2}">
      <dgm:prSet/>
      <dgm:spPr/>
      <dgm:t>
        <a:bodyPr/>
        <a:lstStyle/>
        <a:p>
          <a:endParaRPr lang="en-US"/>
        </a:p>
      </dgm:t>
    </dgm:pt>
    <dgm:pt modelId="{962874D7-4CEB-465C-87B7-F2B8CBEC6E19}">
      <dgm:prSet phldrT="[Text]"/>
      <dgm:spPr/>
      <dgm:t>
        <a:bodyPr/>
        <a:lstStyle/>
        <a:p>
          <a:r>
            <a:rPr lang="en-US">
              <a:cs typeface="Calibri" panose="020F0502020204030204" pitchFamily="34" charset="0"/>
            </a:rPr>
            <a:t>Employers can apply for a fully-insured private plan, that is approved by the Division, and insured by an approved carrier </a:t>
          </a:r>
          <a:endParaRPr lang="en-US"/>
        </a:p>
      </dgm:t>
    </dgm:pt>
    <dgm:pt modelId="{3B7798B6-8E93-422C-8B57-6C3680DCAA96}" type="parTrans" cxnId="{D07B7024-43A8-4509-AA9E-F51EB1BF1EF4}">
      <dgm:prSet/>
      <dgm:spPr/>
      <dgm:t>
        <a:bodyPr/>
        <a:lstStyle/>
        <a:p>
          <a:endParaRPr lang="en-US"/>
        </a:p>
      </dgm:t>
    </dgm:pt>
    <dgm:pt modelId="{B44F3E36-BCE9-42FA-8D96-4C5C18B68BBA}" type="sibTrans" cxnId="{D07B7024-43A8-4509-AA9E-F51EB1BF1EF4}">
      <dgm:prSet/>
      <dgm:spPr/>
      <dgm:t>
        <a:bodyPr/>
        <a:lstStyle/>
        <a:p>
          <a:endParaRPr lang="en-US"/>
        </a:p>
      </dgm:t>
    </dgm:pt>
    <dgm:pt modelId="{86F2C710-DA4D-40A1-B3F5-AFA78AF494EF}">
      <dgm:prSet phldrT="[Text]"/>
      <dgm:spPr/>
      <dgm:t>
        <a:bodyPr/>
        <a:lstStyle/>
        <a:p>
          <a:r>
            <a:rPr lang="en-US" b="1">
              <a:cs typeface="Calibri" panose="020F0502020204030204" pitchFamily="34" charset="0"/>
            </a:rPr>
            <a:t>Private Self-Funded Plan</a:t>
          </a:r>
          <a:endParaRPr lang="en-US" b="1"/>
        </a:p>
      </dgm:t>
    </dgm:pt>
    <dgm:pt modelId="{7ADCF800-73F9-46F6-BEB7-683E35C47821}" type="parTrans" cxnId="{0807BBA3-DB5E-4649-9A1B-891CA90B0294}">
      <dgm:prSet/>
      <dgm:spPr/>
      <dgm:t>
        <a:bodyPr/>
        <a:lstStyle/>
        <a:p>
          <a:endParaRPr lang="en-US"/>
        </a:p>
      </dgm:t>
    </dgm:pt>
    <dgm:pt modelId="{28D49E23-185B-4526-A622-D859F47FCEE2}" type="sibTrans" cxnId="{0807BBA3-DB5E-4649-9A1B-891CA90B0294}">
      <dgm:prSet/>
      <dgm:spPr/>
      <dgm:t>
        <a:bodyPr/>
        <a:lstStyle/>
        <a:p>
          <a:endParaRPr lang="en-US"/>
        </a:p>
      </dgm:t>
    </dgm:pt>
    <dgm:pt modelId="{5188BB8F-4EB0-456F-A20C-454C3E94F295}">
      <dgm:prSet phldrT="[Text]"/>
      <dgm:spPr/>
      <dgm:t>
        <a:bodyPr/>
        <a:lstStyle/>
        <a:p>
          <a:r>
            <a:rPr lang="en-US">
              <a:cs typeface="Calibri" panose="020F0502020204030204" pitchFamily="34" charset="0"/>
            </a:rPr>
            <a:t>Employers can apply for a self-funded private plan, backed by a surety bond, that is approved by the Division and either administered by a TPA or self-administered </a:t>
          </a:r>
          <a:endParaRPr lang="en-US"/>
        </a:p>
      </dgm:t>
    </dgm:pt>
    <dgm:pt modelId="{FAD3783E-A71F-4304-A599-F52979B17A87}" type="parTrans" cxnId="{354AD098-4936-44D2-B11E-3BB621D281A6}">
      <dgm:prSet/>
      <dgm:spPr/>
      <dgm:t>
        <a:bodyPr/>
        <a:lstStyle/>
        <a:p>
          <a:endParaRPr lang="en-US"/>
        </a:p>
      </dgm:t>
    </dgm:pt>
    <dgm:pt modelId="{FE463815-5A49-4FB7-964F-1E888C2DDE99}" type="sibTrans" cxnId="{354AD098-4936-44D2-B11E-3BB621D281A6}">
      <dgm:prSet/>
      <dgm:spPr/>
      <dgm:t>
        <a:bodyPr/>
        <a:lstStyle/>
        <a:p>
          <a:endParaRPr lang="en-US"/>
        </a:p>
      </dgm:t>
    </dgm:pt>
    <dgm:pt modelId="{127DB239-3726-4DB2-A206-C14FBCA3C6E8}">
      <dgm:prSet phldrT="[Text]"/>
      <dgm:spPr/>
      <dgm:t>
        <a:bodyPr/>
        <a:lstStyle/>
        <a:p>
          <a:r>
            <a:rPr lang="en-US"/>
            <a:t>All employers will participate in the MN Paid Leave Plan as the default option, when they register with the state</a:t>
          </a:r>
        </a:p>
      </dgm:t>
    </dgm:pt>
    <dgm:pt modelId="{62F7E626-11F4-42E8-812F-5910A77D9716}" type="sibTrans" cxnId="{BA2A186C-1BD9-4181-BD82-02DDB4B66451}">
      <dgm:prSet/>
      <dgm:spPr/>
      <dgm:t>
        <a:bodyPr/>
        <a:lstStyle/>
        <a:p>
          <a:endParaRPr lang="en-US"/>
        </a:p>
      </dgm:t>
    </dgm:pt>
    <dgm:pt modelId="{C26DB605-0109-4CE0-9F4E-DECCA55D2059}" type="parTrans" cxnId="{BA2A186C-1BD9-4181-BD82-02DDB4B66451}">
      <dgm:prSet/>
      <dgm:spPr/>
      <dgm:t>
        <a:bodyPr/>
        <a:lstStyle/>
        <a:p>
          <a:endParaRPr lang="en-US"/>
        </a:p>
      </dgm:t>
    </dgm:pt>
    <dgm:pt modelId="{AE2EDF76-8F5E-43A1-A836-00AB0A0C9988}">
      <dgm:prSet phldrT="[Text]"/>
      <dgm:spPr/>
      <dgm:t>
        <a:bodyPr/>
        <a:lstStyle/>
        <a:p>
          <a:r>
            <a:rPr lang="en-US"/>
            <a:t>Contributions (employer and employee) are set to begin January 1, 2026, with the first quarterly premiums due to the state on April 30, 2026</a:t>
          </a:r>
        </a:p>
      </dgm:t>
    </dgm:pt>
    <dgm:pt modelId="{BFAABDDA-16B4-477D-A636-3120136CB8D3}" type="parTrans" cxnId="{7F083D1C-FDCB-4255-BFCD-75E0FBA52F69}">
      <dgm:prSet/>
      <dgm:spPr/>
      <dgm:t>
        <a:bodyPr/>
        <a:lstStyle/>
        <a:p>
          <a:endParaRPr lang="en-US"/>
        </a:p>
      </dgm:t>
    </dgm:pt>
    <dgm:pt modelId="{160C2939-4783-4620-8294-1EFD3BE34BD0}" type="sibTrans" cxnId="{7F083D1C-FDCB-4255-BFCD-75E0FBA52F69}">
      <dgm:prSet/>
      <dgm:spPr/>
      <dgm:t>
        <a:bodyPr/>
        <a:lstStyle/>
        <a:p>
          <a:endParaRPr lang="en-US"/>
        </a:p>
      </dgm:t>
    </dgm:pt>
    <dgm:pt modelId="{974B8835-6F61-426D-A155-3E5C3AFEB76D}" type="pres">
      <dgm:prSet presAssocID="{404A4032-D67C-4CBE-94A2-0DFC33A1B897}" presName="linear" presStyleCnt="0">
        <dgm:presLayoutVars>
          <dgm:dir/>
          <dgm:animLvl val="lvl"/>
          <dgm:resizeHandles val="exact"/>
        </dgm:presLayoutVars>
      </dgm:prSet>
      <dgm:spPr/>
    </dgm:pt>
    <dgm:pt modelId="{3B48AD37-438D-44F1-B43A-C45D6D9600B4}" type="pres">
      <dgm:prSet presAssocID="{E267EBD0-5417-4447-A803-943C5A2F5E40}" presName="parentLin" presStyleCnt="0"/>
      <dgm:spPr/>
    </dgm:pt>
    <dgm:pt modelId="{F3C2C220-EA25-4691-9110-2702550FBB6C}" type="pres">
      <dgm:prSet presAssocID="{E267EBD0-5417-4447-A803-943C5A2F5E40}" presName="parentLeftMargin" presStyleLbl="node1" presStyleIdx="0" presStyleCnt="3"/>
      <dgm:spPr/>
    </dgm:pt>
    <dgm:pt modelId="{2C040A22-2F01-42B9-87D8-A54793A25C59}" type="pres">
      <dgm:prSet presAssocID="{E267EBD0-5417-4447-A803-943C5A2F5E40}" presName="parentText" presStyleLbl="node1" presStyleIdx="0" presStyleCnt="3">
        <dgm:presLayoutVars>
          <dgm:chMax val="0"/>
          <dgm:bulletEnabled val="1"/>
        </dgm:presLayoutVars>
      </dgm:prSet>
      <dgm:spPr/>
    </dgm:pt>
    <dgm:pt modelId="{26423CBA-F7C9-43D3-8E5F-5383FF264D60}" type="pres">
      <dgm:prSet presAssocID="{E267EBD0-5417-4447-A803-943C5A2F5E40}" presName="negativeSpace" presStyleCnt="0"/>
      <dgm:spPr/>
    </dgm:pt>
    <dgm:pt modelId="{4D03D7F6-BABE-4FAF-A540-8CFD064B6409}" type="pres">
      <dgm:prSet presAssocID="{E267EBD0-5417-4447-A803-943C5A2F5E40}" presName="childText" presStyleLbl="conFgAcc1" presStyleIdx="0" presStyleCnt="3">
        <dgm:presLayoutVars>
          <dgm:bulletEnabled val="1"/>
        </dgm:presLayoutVars>
      </dgm:prSet>
      <dgm:spPr/>
    </dgm:pt>
    <dgm:pt modelId="{61DC2243-AD9D-489A-93CC-AB010E1102CB}" type="pres">
      <dgm:prSet presAssocID="{797A4E04-AE8D-4113-8C78-B3866D9078D2}" presName="spaceBetweenRectangles" presStyleCnt="0"/>
      <dgm:spPr/>
    </dgm:pt>
    <dgm:pt modelId="{B6BCE41B-2E79-4C05-AB3A-8DE03281BDEC}" type="pres">
      <dgm:prSet presAssocID="{D58E3916-1CFA-4D8E-9C84-E74341D91CE5}" presName="parentLin" presStyleCnt="0"/>
      <dgm:spPr/>
    </dgm:pt>
    <dgm:pt modelId="{9CF2E3AD-21F9-4606-8FE6-F2FD1FECF79A}" type="pres">
      <dgm:prSet presAssocID="{D58E3916-1CFA-4D8E-9C84-E74341D91CE5}" presName="parentLeftMargin" presStyleLbl="node1" presStyleIdx="0" presStyleCnt="3"/>
      <dgm:spPr/>
    </dgm:pt>
    <dgm:pt modelId="{C80F3D89-FBCC-4052-8497-646FF69FD087}" type="pres">
      <dgm:prSet presAssocID="{D58E3916-1CFA-4D8E-9C84-E74341D91CE5}" presName="parentText" presStyleLbl="node1" presStyleIdx="1" presStyleCnt="3">
        <dgm:presLayoutVars>
          <dgm:chMax val="0"/>
          <dgm:bulletEnabled val="1"/>
        </dgm:presLayoutVars>
      </dgm:prSet>
      <dgm:spPr/>
    </dgm:pt>
    <dgm:pt modelId="{3B231ED4-DC33-4100-8890-BAFB7721AEA5}" type="pres">
      <dgm:prSet presAssocID="{D58E3916-1CFA-4D8E-9C84-E74341D91CE5}" presName="negativeSpace" presStyleCnt="0"/>
      <dgm:spPr/>
    </dgm:pt>
    <dgm:pt modelId="{796CCE24-4FBC-42FA-ACD7-2D8F5B5958C9}" type="pres">
      <dgm:prSet presAssocID="{D58E3916-1CFA-4D8E-9C84-E74341D91CE5}" presName="childText" presStyleLbl="conFgAcc1" presStyleIdx="1" presStyleCnt="3">
        <dgm:presLayoutVars>
          <dgm:bulletEnabled val="1"/>
        </dgm:presLayoutVars>
      </dgm:prSet>
      <dgm:spPr/>
    </dgm:pt>
    <dgm:pt modelId="{011DC23F-C338-4A1D-86A4-1D6FC5D40B02}" type="pres">
      <dgm:prSet presAssocID="{36EFB345-5E1B-401A-921E-C16106757D3B}" presName="spaceBetweenRectangles" presStyleCnt="0"/>
      <dgm:spPr/>
    </dgm:pt>
    <dgm:pt modelId="{46F8D02C-8756-4A3A-8DFA-14D355BB6069}" type="pres">
      <dgm:prSet presAssocID="{86F2C710-DA4D-40A1-B3F5-AFA78AF494EF}" presName="parentLin" presStyleCnt="0"/>
      <dgm:spPr/>
    </dgm:pt>
    <dgm:pt modelId="{D65ABDD5-B98A-47B9-8EDB-B7A7F55B5ECC}" type="pres">
      <dgm:prSet presAssocID="{86F2C710-DA4D-40A1-B3F5-AFA78AF494EF}" presName="parentLeftMargin" presStyleLbl="node1" presStyleIdx="1" presStyleCnt="3"/>
      <dgm:spPr/>
    </dgm:pt>
    <dgm:pt modelId="{1F897454-F873-48C9-9A3C-88BF4105CF1C}" type="pres">
      <dgm:prSet presAssocID="{86F2C710-DA4D-40A1-B3F5-AFA78AF494EF}" presName="parentText" presStyleLbl="node1" presStyleIdx="2" presStyleCnt="3">
        <dgm:presLayoutVars>
          <dgm:chMax val="0"/>
          <dgm:bulletEnabled val="1"/>
        </dgm:presLayoutVars>
      </dgm:prSet>
      <dgm:spPr/>
    </dgm:pt>
    <dgm:pt modelId="{8DBA0F52-6259-4B31-BDCB-DC48B3B7DF6A}" type="pres">
      <dgm:prSet presAssocID="{86F2C710-DA4D-40A1-B3F5-AFA78AF494EF}" presName="negativeSpace" presStyleCnt="0"/>
      <dgm:spPr/>
    </dgm:pt>
    <dgm:pt modelId="{7D06813E-8908-4A5D-9AC7-78192B23E39A}" type="pres">
      <dgm:prSet presAssocID="{86F2C710-DA4D-40A1-B3F5-AFA78AF494EF}" presName="childText" presStyleLbl="conFgAcc1" presStyleIdx="2" presStyleCnt="3" custLinFactNeighborY="13363">
        <dgm:presLayoutVars>
          <dgm:bulletEnabled val="1"/>
        </dgm:presLayoutVars>
      </dgm:prSet>
      <dgm:spPr/>
    </dgm:pt>
  </dgm:ptLst>
  <dgm:cxnLst>
    <dgm:cxn modelId="{2BD3BA0C-B251-4709-8708-6E00656A0A75}" type="presOf" srcId="{404A4032-D67C-4CBE-94A2-0DFC33A1B897}" destId="{974B8835-6F61-426D-A155-3E5C3AFEB76D}" srcOrd="0" destOrd="0" presId="urn:microsoft.com/office/officeart/2005/8/layout/list1"/>
    <dgm:cxn modelId="{6510E211-1390-4EA2-B66C-01B221DC73CE}" type="presOf" srcId="{E267EBD0-5417-4447-A803-943C5A2F5E40}" destId="{F3C2C220-EA25-4691-9110-2702550FBB6C}" srcOrd="0" destOrd="0" presId="urn:microsoft.com/office/officeart/2005/8/layout/list1"/>
    <dgm:cxn modelId="{7F083D1C-FDCB-4255-BFCD-75E0FBA52F69}" srcId="{E267EBD0-5417-4447-A803-943C5A2F5E40}" destId="{AE2EDF76-8F5E-43A1-A836-00AB0A0C9988}" srcOrd="1" destOrd="0" parTransId="{BFAABDDA-16B4-477D-A636-3120136CB8D3}" sibTransId="{160C2939-4783-4620-8294-1EFD3BE34BD0}"/>
    <dgm:cxn modelId="{D07B7024-43A8-4509-AA9E-F51EB1BF1EF4}" srcId="{D58E3916-1CFA-4D8E-9C84-E74341D91CE5}" destId="{962874D7-4CEB-465C-87B7-F2B8CBEC6E19}" srcOrd="0" destOrd="0" parTransId="{3B7798B6-8E93-422C-8B57-6C3680DCAA96}" sibTransId="{B44F3E36-BCE9-42FA-8D96-4C5C18B68BBA}"/>
    <dgm:cxn modelId="{E8C2242D-D2E8-4925-90F7-157DC1BDEBF2}" srcId="{404A4032-D67C-4CBE-94A2-0DFC33A1B897}" destId="{D58E3916-1CFA-4D8E-9C84-E74341D91CE5}" srcOrd="1" destOrd="0" parTransId="{7D34DBE0-F968-41E5-82BC-6597AAD2D55B}" sibTransId="{36EFB345-5E1B-401A-921E-C16106757D3B}"/>
    <dgm:cxn modelId="{0703243E-9EBE-4452-AB5C-574212F47A8C}" type="presOf" srcId="{AE2EDF76-8F5E-43A1-A836-00AB0A0C9988}" destId="{4D03D7F6-BABE-4FAF-A540-8CFD064B6409}" srcOrd="0" destOrd="1" presId="urn:microsoft.com/office/officeart/2005/8/layout/list1"/>
    <dgm:cxn modelId="{FC5C0764-FB80-43D6-B72D-9E5CA1A94FC9}" type="presOf" srcId="{D58E3916-1CFA-4D8E-9C84-E74341D91CE5}" destId="{9CF2E3AD-21F9-4606-8FE6-F2FD1FECF79A}" srcOrd="0" destOrd="0" presId="urn:microsoft.com/office/officeart/2005/8/layout/list1"/>
    <dgm:cxn modelId="{BA2A186C-1BD9-4181-BD82-02DDB4B66451}" srcId="{E267EBD0-5417-4447-A803-943C5A2F5E40}" destId="{127DB239-3726-4DB2-A206-C14FBCA3C6E8}" srcOrd="0" destOrd="0" parTransId="{C26DB605-0109-4CE0-9F4E-DECCA55D2059}" sibTransId="{62F7E626-11F4-42E8-812F-5910A77D9716}"/>
    <dgm:cxn modelId="{E1F4DC57-13C4-4B73-B16D-39F97C15E4F9}" type="presOf" srcId="{962874D7-4CEB-465C-87B7-F2B8CBEC6E19}" destId="{796CCE24-4FBC-42FA-ACD7-2D8F5B5958C9}" srcOrd="0" destOrd="0" presId="urn:microsoft.com/office/officeart/2005/8/layout/list1"/>
    <dgm:cxn modelId="{354AD098-4936-44D2-B11E-3BB621D281A6}" srcId="{86F2C710-DA4D-40A1-B3F5-AFA78AF494EF}" destId="{5188BB8F-4EB0-456F-A20C-454C3E94F295}" srcOrd="0" destOrd="0" parTransId="{FAD3783E-A71F-4304-A599-F52979B17A87}" sibTransId="{FE463815-5A49-4FB7-964F-1E888C2DDE99}"/>
    <dgm:cxn modelId="{2783939D-CF68-43D3-B742-269FD1177B8F}" type="presOf" srcId="{5188BB8F-4EB0-456F-A20C-454C3E94F295}" destId="{7D06813E-8908-4A5D-9AC7-78192B23E39A}" srcOrd="0" destOrd="0" presId="urn:microsoft.com/office/officeart/2005/8/layout/list1"/>
    <dgm:cxn modelId="{43D8AFA2-3963-4475-879D-10E3CFDE959E}" type="presOf" srcId="{86F2C710-DA4D-40A1-B3F5-AFA78AF494EF}" destId="{1F897454-F873-48C9-9A3C-88BF4105CF1C}" srcOrd="1" destOrd="0" presId="urn:microsoft.com/office/officeart/2005/8/layout/list1"/>
    <dgm:cxn modelId="{0807BBA3-DB5E-4649-9A1B-891CA90B0294}" srcId="{404A4032-D67C-4CBE-94A2-0DFC33A1B897}" destId="{86F2C710-DA4D-40A1-B3F5-AFA78AF494EF}" srcOrd="2" destOrd="0" parTransId="{7ADCF800-73F9-46F6-BEB7-683E35C47821}" sibTransId="{28D49E23-185B-4526-A622-D859F47FCEE2}"/>
    <dgm:cxn modelId="{2243DCA9-4801-40C6-8808-5CAF9DC54005}" type="presOf" srcId="{86F2C710-DA4D-40A1-B3F5-AFA78AF494EF}" destId="{D65ABDD5-B98A-47B9-8EDB-B7A7F55B5ECC}" srcOrd="0" destOrd="0" presId="urn:microsoft.com/office/officeart/2005/8/layout/list1"/>
    <dgm:cxn modelId="{EF5EB9B5-F1B6-447A-B435-6127DF74F165}" type="presOf" srcId="{127DB239-3726-4DB2-A206-C14FBCA3C6E8}" destId="{4D03D7F6-BABE-4FAF-A540-8CFD064B6409}" srcOrd="0" destOrd="0" presId="urn:microsoft.com/office/officeart/2005/8/layout/list1"/>
    <dgm:cxn modelId="{1F9645D0-2837-4D9F-B8BD-3C89E87A7440}" type="presOf" srcId="{E267EBD0-5417-4447-A803-943C5A2F5E40}" destId="{2C040A22-2F01-42B9-87D8-A54793A25C59}" srcOrd="1" destOrd="0" presId="urn:microsoft.com/office/officeart/2005/8/layout/list1"/>
    <dgm:cxn modelId="{FFD191E7-5274-4759-B40F-FDA546AF7E29}" srcId="{404A4032-D67C-4CBE-94A2-0DFC33A1B897}" destId="{E267EBD0-5417-4447-A803-943C5A2F5E40}" srcOrd="0" destOrd="0" parTransId="{6AB46BC0-1A7B-4D07-988F-8AB541979402}" sibTransId="{797A4E04-AE8D-4113-8C78-B3866D9078D2}"/>
    <dgm:cxn modelId="{21AF99EC-F5B7-428E-80C0-0CE1E0B67C7A}" type="presOf" srcId="{D58E3916-1CFA-4D8E-9C84-E74341D91CE5}" destId="{C80F3D89-FBCC-4052-8497-646FF69FD087}" srcOrd="1" destOrd="0" presId="urn:microsoft.com/office/officeart/2005/8/layout/list1"/>
    <dgm:cxn modelId="{5C75C956-CDA2-4E36-BF2C-79B484E615B1}" type="presParOf" srcId="{974B8835-6F61-426D-A155-3E5C3AFEB76D}" destId="{3B48AD37-438D-44F1-B43A-C45D6D9600B4}" srcOrd="0" destOrd="0" presId="urn:microsoft.com/office/officeart/2005/8/layout/list1"/>
    <dgm:cxn modelId="{110515E7-5500-4A08-B707-D9656779E1C7}" type="presParOf" srcId="{3B48AD37-438D-44F1-B43A-C45D6D9600B4}" destId="{F3C2C220-EA25-4691-9110-2702550FBB6C}" srcOrd="0" destOrd="0" presId="urn:microsoft.com/office/officeart/2005/8/layout/list1"/>
    <dgm:cxn modelId="{86DED519-CB61-4F0E-B2F6-2D9F01E03B60}" type="presParOf" srcId="{3B48AD37-438D-44F1-B43A-C45D6D9600B4}" destId="{2C040A22-2F01-42B9-87D8-A54793A25C59}" srcOrd="1" destOrd="0" presId="urn:microsoft.com/office/officeart/2005/8/layout/list1"/>
    <dgm:cxn modelId="{F4AD004E-FE16-4C27-A798-9CDCC4F9F094}" type="presParOf" srcId="{974B8835-6F61-426D-A155-3E5C3AFEB76D}" destId="{26423CBA-F7C9-43D3-8E5F-5383FF264D60}" srcOrd="1" destOrd="0" presId="urn:microsoft.com/office/officeart/2005/8/layout/list1"/>
    <dgm:cxn modelId="{8F20974B-D68B-46E6-A5E9-7C8D07F5F882}" type="presParOf" srcId="{974B8835-6F61-426D-A155-3E5C3AFEB76D}" destId="{4D03D7F6-BABE-4FAF-A540-8CFD064B6409}" srcOrd="2" destOrd="0" presId="urn:microsoft.com/office/officeart/2005/8/layout/list1"/>
    <dgm:cxn modelId="{D84E491B-A8DD-4A0E-9C0C-B460FF6F0A5C}" type="presParOf" srcId="{974B8835-6F61-426D-A155-3E5C3AFEB76D}" destId="{61DC2243-AD9D-489A-93CC-AB010E1102CB}" srcOrd="3" destOrd="0" presId="urn:microsoft.com/office/officeart/2005/8/layout/list1"/>
    <dgm:cxn modelId="{9E742A21-6946-4565-94B2-C663E3B9C92F}" type="presParOf" srcId="{974B8835-6F61-426D-A155-3E5C3AFEB76D}" destId="{B6BCE41B-2E79-4C05-AB3A-8DE03281BDEC}" srcOrd="4" destOrd="0" presId="urn:microsoft.com/office/officeart/2005/8/layout/list1"/>
    <dgm:cxn modelId="{FC561218-3C6A-414C-AACC-D8358D88F511}" type="presParOf" srcId="{B6BCE41B-2E79-4C05-AB3A-8DE03281BDEC}" destId="{9CF2E3AD-21F9-4606-8FE6-F2FD1FECF79A}" srcOrd="0" destOrd="0" presId="urn:microsoft.com/office/officeart/2005/8/layout/list1"/>
    <dgm:cxn modelId="{E5EA2374-D965-4546-8459-F5B54C311E7E}" type="presParOf" srcId="{B6BCE41B-2E79-4C05-AB3A-8DE03281BDEC}" destId="{C80F3D89-FBCC-4052-8497-646FF69FD087}" srcOrd="1" destOrd="0" presId="urn:microsoft.com/office/officeart/2005/8/layout/list1"/>
    <dgm:cxn modelId="{FB996DF8-376D-49A3-8C00-65E206BED0E9}" type="presParOf" srcId="{974B8835-6F61-426D-A155-3E5C3AFEB76D}" destId="{3B231ED4-DC33-4100-8890-BAFB7721AEA5}" srcOrd="5" destOrd="0" presId="urn:microsoft.com/office/officeart/2005/8/layout/list1"/>
    <dgm:cxn modelId="{03CEAB70-09E0-4460-B947-15FC9036B7F5}" type="presParOf" srcId="{974B8835-6F61-426D-A155-3E5C3AFEB76D}" destId="{796CCE24-4FBC-42FA-ACD7-2D8F5B5958C9}" srcOrd="6" destOrd="0" presId="urn:microsoft.com/office/officeart/2005/8/layout/list1"/>
    <dgm:cxn modelId="{78DCB452-465D-4AC2-8346-6D03C016824A}" type="presParOf" srcId="{974B8835-6F61-426D-A155-3E5C3AFEB76D}" destId="{011DC23F-C338-4A1D-86A4-1D6FC5D40B02}" srcOrd="7" destOrd="0" presId="urn:microsoft.com/office/officeart/2005/8/layout/list1"/>
    <dgm:cxn modelId="{EEC1B7A1-392D-445A-867F-D8D4C8016C52}" type="presParOf" srcId="{974B8835-6F61-426D-A155-3E5C3AFEB76D}" destId="{46F8D02C-8756-4A3A-8DFA-14D355BB6069}" srcOrd="8" destOrd="0" presId="urn:microsoft.com/office/officeart/2005/8/layout/list1"/>
    <dgm:cxn modelId="{A2DEB400-062C-442F-AAF8-3AFED2BE7B05}" type="presParOf" srcId="{46F8D02C-8756-4A3A-8DFA-14D355BB6069}" destId="{D65ABDD5-B98A-47B9-8EDB-B7A7F55B5ECC}" srcOrd="0" destOrd="0" presId="urn:microsoft.com/office/officeart/2005/8/layout/list1"/>
    <dgm:cxn modelId="{9B7DBA3C-80B5-43BB-9652-1E21C5C329B0}" type="presParOf" srcId="{46F8D02C-8756-4A3A-8DFA-14D355BB6069}" destId="{1F897454-F873-48C9-9A3C-88BF4105CF1C}" srcOrd="1" destOrd="0" presId="urn:microsoft.com/office/officeart/2005/8/layout/list1"/>
    <dgm:cxn modelId="{5109BA2E-A323-4F97-9EB4-84B6DD6D939E}" type="presParOf" srcId="{974B8835-6F61-426D-A155-3E5C3AFEB76D}" destId="{8DBA0F52-6259-4B31-BDCB-DC48B3B7DF6A}" srcOrd="9" destOrd="0" presId="urn:microsoft.com/office/officeart/2005/8/layout/list1"/>
    <dgm:cxn modelId="{328BED3A-B7B7-43CF-A274-ADADD3A0BEC4}" type="presParOf" srcId="{974B8835-6F61-426D-A155-3E5C3AFEB76D}" destId="{7D06813E-8908-4A5D-9AC7-78192B23E39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9B09A6-519B-41C6-AFCE-DE69DAE595E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21C3E1D4-8E66-49B2-93A7-F492DD812A04}">
      <dgm:prSet phldrT="[Text]" custT="1"/>
      <dgm:spPr/>
      <dgm:t>
        <a:bodyPr/>
        <a:lstStyle/>
        <a:p>
          <a:r>
            <a:rPr lang="en-US" sz="2000" b="1" u="sng">
              <a:solidFill>
                <a:srgbClr val="54C0AA"/>
              </a:solidFill>
            </a:rPr>
            <a:t>YOU</a:t>
          </a:r>
          <a:endParaRPr lang="en-US" sz="2000"/>
        </a:p>
      </dgm:t>
    </dgm:pt>
    <dgm:pt modelId="{13A2649A-D8D9-455E-9D41-64F38D4D6B99}" type="parTrans" cxnId="{0906670F-3F90-4BE1-8E5D-C1767C46F1B5}">
      <dgm:prSet/>
      <dgm:spPr/>
      <dgm:t>
        <a:bodyPr/>
        <a:lstStyle/>
        <a:p>
          <a:endParaRPr lang="en-US"/>
        </a:p>
      </dgm:t>
    </dgm:pt>
    <dgm:pt modelId="{1E157E4A-A770-4CDF-9354-6122B5ED6A62}" type="sibTrans" cxnId="{0906670F-3F90-4BE1-8E5D-C1767C46F1B5}">
      <dgm:prSet/>
      <dgm:spPr/>
      <dgm:t>
        <a:bodyPr/>
        <a:lstStyle/>
        <a:p>
          <a:endParaRPr lang="en-US"/>
        </a:p>
      </dgm:t>
    </dgm:pt>
    <dgm:pt modelId="{7A3841E1-F460-4CFD-A941-B14F97B0BD19}">
      <dgm:prSet phldrT="[Text]"/>
      <dgm:spPr/>
      <dgm:t>
        <a:bodyPr/>
        <a:lstStyle/>
        <a:p>
          <a:r>
            <a:rPr lang="en-US"/>
            <a:t>Submit Census to Direct Benefits Agent Support for quoting</a:t>
          </a:r>
        </a:p>
      </dgm:t>
    </dgm:pt>
    <dgm:pt modelId="{C4D874C5-55F4-451B-88AC-B980F20E7ED1}" type="parTrans" cxnId="{8369CE2B-129A-4471-A118-91FF57D6E070}">
      <dgm:prSet/>
      <dgm:spPr/>
      <dgm:t>
        <a:bodyPr/>
        <a:lstStyle/>
        <a:p>
          <a:endParaRPr lang="en-US"/>
        </a:p>
      </dgm:t>
    </dgm:pt>
    <dgm:pt modelId="{ECDB8121-1300-4137-B1EB-D02CAEBFEE78}" type="sibTrans" cxnId="{8369CE2B-129A-4471-A118-91FF57D6E070}">
      <dgm:prSet/>
      <dgm:spPr/>
      <dgm:t>
        <a:bodyPr/>
        <a:lstStyle/>
        <a:p>
          <a:endParaRPr lang="en-US"/>
        </a:p>
      </dgm:t>
    </dgm:pt>
    <dgm:pt modelId="{6651B640-B68D-41F0-BB8C-69B3CC8FE0E4}">
      <dgm:prSet phldrT="[Text]" custT="1"/>
      <dgm:spPr/>
      <dgm:t>
        <a:bodyPr/>
        <a:lstStyle/>
        <a:p>
          <a:r>
            <a:rPr lang="en-US" sz="2000">
              <a:solidFill>
                <a:srgbClr val="54C0AA"/>
              </a:solidFill>
            </a:rPr>
            <a:t>Minimum census data for quoting</a:t>
          </a:r>
        </a:p>
      </dgm:t>
    </dgm:pt>
    <dgm:pt modelId="{379A54A9-80C2-42B7-A502-0D4E745ECFFF}" type="parTrans" cxnId="{74E677E4-DC92-4F46-BB6F-26361EAD2856}">
      <dgm:prSet/>
      <dgm:spPr/>
      <dgm:t>
        <a:bodyPr/>
        <a:lstStyle/>
        <a:p>
          <a:endParaRPr lang="en-US"/>
        </a:p>
      </dgm:t>
    </dgm:pt>
    <dgm:pt modelId="{22A27969-2E0B-49BB-B784-074403574F2B}" type="sibTrans" cxnId="{74E677E4-DC92-4F46-BB6F-26361EAD2856}">
      <dgm:prSet/>
      <dgm:spPr/>
      <dgm:t>
        <a:bodyPr/>
        <a:lstStyle/>
        <a:p>
          <a:endParaRPr lang="en-US"/>
        </a:p>
      </dgm:t>
    </dgm:pt>
    <dgm:pt modelId="{9F2484A9-EE5E-4EE5-A52F-F5653A225505}">
      <dgm:prSet phldrT="[Text]"/>
      <dgm:spPr/>
      <dgm:t>
        <a:bodyPr/>
        <a:lstStyle/>
        <a:p>
          <a:r>
            <a:rPr lang="en-US"/>
            <a:t>Gender, DOB, Salary, Work State - Employer legal name &amp; address</a:t>
          </a:r>
        </a:p>
      </dgm:t>
    </dgm:pt>
    <dgm:pt modelId="{04636DD6-B3B3-40BB-98B3-7C0C2833A012}" type="parTrans" cxnId="{7B1C69D0-BCD7-4B0F-A51A-76DCB0661A19}">
      <dgm:prSet/>
      <dgm:spPr/>
      <dgm:t>
        <a:bodyPr/>
        <a:lstStyle/>
        <a:p>
          <a:endParaRPr lang="en-US"/>
        </a:p>
      </dgm:t>
    </dgm:pt>
    <dgm:pt modelId="{D9716773-E609-4CDE-8FB9-1DA675539063}" type="sibTrans" cxnId="{7B1C69D0-BCD7-4B0F-A51A-76DCB0661A19}">
      <dgm:prSet/>
      <dgm:spPr/>
      <dgm:t>
        <a:bodyPr/>
        <a:lstStyle/>
        <a:p>
          <a:endParaRPr lang="en-US"/>
        </a:p>
      </dgm:t>
    </dgm:pt>
    <dgm:pt modelId="{80FA5153-E60B-4DFF-9176-0E8AD7C0D4E4}" type="pres">
      <dgm:prSet presAssocID="{1A9B09A6-519B-41C6-AFCE-DE69DAE595E3}" presName="linearFlow" presStyleCnt="0">
        <dgm:presLayoutVars>
          <dgm:dir/>
          <dgm:animLvl val="lvl"/>
          <dgm:resizeHandles val="exact"/>
        </dgm:presLayoutVars>
      </dgm:prSet>
      <dgm:spPr/>
    </dgm:pt>
    <dgm:pt modelId="{F7720CA4-96A6-427C-B8B6-64CBE63218DF}" type="pres">
      <dgm:prSet presAssocID="{21C3E1D4-8E66-49B2-93A7-F492DD812A04}" presName="composite" presStyleCnt="0"/>
      <dgm:spPr/>
    </dgm:pt>
    <dgm:pt modelId="{D186F2D8-9EEC-46E2-8A60-182AEC11A417}" type="pres">
      <dgm:prSet presAssocID="{21C3E1D4-8E66-49B2-93A7-F492DD812A04}" presName="parTx" presStyleLbl="node1" presStyleIdx="0" presStyleCnt="2">
        <dgm:presLayoutVars>
          <dgm:chMax val="0"/>
          <dgm:chPref val="0"/>
          <dgm:bulletEnabled val="1"/>
        </dgm:presLayoutVars>
      </dgm:prSet>
      <dgm:spPr/>
    </dgm:pt>
    <dgm:pt modelId="{1AE6707C-91A7-41B2-B122-FCF8AB4A859C}" type="pres">
      <dgm:prSet presAssocID="{21C3E1D4-8E66-49B2-93A7-F492DD812A04}" presName="parSh" presStyleLbl="node1" presStyleIdx="0" presStyleCnt="2" custLinFactNeighborX="-989"/>
      <dgm:spPr/>
    </dgm:pt>
    <dgm:pt modelId="{083EE902-B499-4C6E-87B9-C2B4252FA467}" type="pres">
      <dgm:prSet presAssocID="{21C3E1D4-8E66-49B2-93A7-F492DD812A04}" presName="desTx" presStyleLbl="fgAcc1" presStyleIdx="0" presStyleCnt="2" custScaleY="101621">
        <dgm:presLayoutVars>
          <dgm:bulletEnabled val="1"/>
        </dgm:presLayoutVars>
      </dgm:prSet>
      <dgm:spPr/>
    </dgm:pt>
    <dgm:pt modelId="{2EC955EC-C0EB-4CFF-A6DF-45291E7518BD}" type="pres">
      <dgm:prSet presAssocID="{1E157E4A-A770-4CDF-9354-6122B5ED6A62}" presName="sibTrans" presStyleLbl="sibTrans2D1" presStyleIdx="0" presStyleCnt="1"/>
      <dgm:spPr/>
    </dgm:pt>
    <dgm:pt modelId="{6B89A252-998F-4BE0-8B97-68983C36AC68}" type="pres">
      <dgm:prSet presAssocID="{1E157E4A-A770-4CDF-9354-6122B5ED6A62}" presName="connTx" presStyleLbl="sibTrans2D1" presStyleIdx="0" presStyleCnt="1"/>
      <dgm:spPr/>
    </dgm:pt>
    <dgm:pt modelId="{911374BB-3CB8-44E0-98E5-77555C438312}" type="pres">
      <dgm:prSet presAssocID="{6651B640-B68D-41F0-BB8C-69B3CC8FE0E4}" presName="composite" presStyleCnt="0"/>
      <dgm:spPr/>
    </dgm:pt>
    <dgm:pt modelId="{98C0E989-87C6-488E-82E6-502008B7A15C}" type="pres">
      <dgm:prSet presAssocID="{6651B640-B68D-41F0-BB8C-69B3CC8FE0E4}" presName="parTx" presStyleLbl="node1" presStyleIdx="0" presStyleCnt="2">
        <dgm:presLayoutVars>
          <dgm:chMax val="0"/>
          <dgm:chPref val="0"/>
          <dgm:bulletEnabled val="1"/>
        </dgm:presLayoutVars>
      </dgm:prSet>
      <dgm:spPr/>
    </dgm:pt>
    <dgm:pt modelId="{797BBCCB-8B97-41A8-AF16-EE375D5E5B2F}" type="pres">
      <dgm:prSet presAssocID="{6651B640-B68D-41F0-BB8C-69B3CC8FE0E4}" presName="parSh" presStyleLbl="node1" presStyleIdx="1" presStyleCnt="2"/>
      <dgm:spPr/>
    </dgm:pt>
    <dgm:pt modelId="{F0C23797-2F32-4EAD-8433-3253E4E1D7CD}" type="pres">
      <dgm:prSet presAssocID="{6651B640-B68D-41F0-BB8C-69B3CC8FE0E4}" presName="desTx" presStyleLbl="fgAcc1" presStyleIdx="1" presStyleCnt="2">
        <dgm:presLayoutVars>
          <dgm:bulletEnabled val="1"/>
        </dgm:presLayoutVars>
      </dgm:prSet>
      <dgm:spPr/>
    </dgm:pt>
  </dgm:ptLst>
  <dgm:cxnLst>
    <dgm:cxn modelId="{0906670F-3F90-4BE1-8E5D-C1767C46F1B5}" srcId="{1A9B09A6-519B-41C6-AFCE-DE69DAE595E3}" destId="{21C3E1D4-8E66-49B2-93A7-F492DD812A04}" srcOrd="0" destOrd="0" parTransId="{13A2649A-D8D9-455E-9D41-64F38D4D6B99}" sibTransId="{1E157E4A-A770-4CDF-9354-6122B5ED6A62}"/>
    <dgm:cxn modelId="{8369CE2B-129A-4471-A118-91FF57D6E070}" srcId="{21C3E1D4-8E66-49B2-93A7-F492DD812A04}" destId="{7A3841E1-F460-4CFD-A941-B14F97B0BD19}" srcOrd="0" destOrd="0" parTransId="{C4D874C5-55F4-451B-88AC-B980F20E7ED1}" sibTransId="{ECDB8121-1300-4137-B1EB-D02CAEBFEE78}"/>
    <dgm:cxn modelId="{3F2C2437-850C-4660-BD40-15B18D60ECA2}" type="presOf" srcId="{21C3E1D4-8E66-49B2-93A7-F492DD812A04}" destId="{D186F2D8-9EEC-46E2-8A60-182AEC11A417}" srcOrd="0" destOrd="0" presId="urn:microsoft.com/office/officeart/2005/8/layout/process3"/>
    <dgm:cxn modelId="{F4E46D60-3E0A-4BB3-9A44-C954559FAD81}" type="presOf" srcId="{1A9B09A6-519B-41C6-AFCE-DE69DAE595E3}" destId="{80FA5153-E60B-4DFF-9176-0E8AD7C0D4E4}" srcOrd="0" destOrd="0" presId="urn:microsoft.com/office/officeart/2005/8/layout/process3"/>
    <dgm:cxn modelId="{D6634D64-23B0-4E80-B647-DCEBDC2A859F}" type="presOf" srcId="{7A3841E1-F460-4CFD-A941-B14F97B0BD19}" destId="{083EE902-B499-4C6E-87B9-C2B4252FA467}" srcOrd="0" destOrd="0" presId="urn:microsoft.com/office/officeart/2005/8/layout/process3"/>
    <dgm:cxn modelId="{CA276856-E7FC-4EA4-B08A-848A53F2D16D}" type="presOf" srcId="{1E157E4A-A770-4CDF-9354-6122B5ED6A62}" destId="{6B89A252-998F-4BE0-8B97-68983C36AC68}" srcOrd="1" destOrd="0" presId="urn:microsoft.com/office/officeart/2005/8/layout/process3"/>
    <dgm:cxn modelId="{149A157F-361E-47CF-839F-F4C872129CF9}" type="presOf" srcId="{6651B640-B68D-41F0-BB8C-69B3CC8FE0E4}" destId="{797BBCCB-8B97-41A8-AF16-EE375D5E5B2F}" srcOrd="1" destOrd="0" presId="urn:microsoft.com/office/officeart/2005/8/layout/process3"/>
    <dgm:cxn modelId="{2A1AC4A3-B8C2-409D-8346-A3755C499315}" type="presOf" srcId="{6651B640-B68D-41F0-BB8C-69B3CC8FE0E4}" destId="{98C0E989-87C6-488E-82E6-502008B7A15C}" srcOrd="0" destOrd="0" presId="urn:microsoft.com/office/officeart/2005/8/layout/process3"/>
    <dgm:cxn modelId="{7B1C69D0-BCD7-4B0F-A51A-76DCB0661A19}" srcId="{6651B640-B68D-41F0-BB8C-69B3CC8FE0E4}" destId="{9F2484A9-EE5E-4EE5-A52F-F5653A225505}" srcOrd="0" destOrd="0" parTransId="{04636DD6-B3B3-40BB-98B3-7C0C2833A012}" sibTransId="{D9716773-E609-4CDE-8FB9-1DA675539063}"/>
    <dgm:cxn modelId="{AA2B83D5-4897-4510-AB69-E2B226765F2E}" type="presOf" srcId="{21C3E1D4-8E66-49B2-93A7-F492DD812A04}" destId="{1AE6707C-91A7-41B2-B122-FCF8AB4A859C}" srcOrd="1" destOrd="0" presId="urn:microsoft.com/office/officeart/2005/8/layout/process3"/>
    <dgm:cxn modelId="{493A43DA-3DCA-417B-BD19-BD033E5D4B5C}" type="presOf" srcId="{9F2484A9-EE5E-4EE5-A52F-F5653A225505}" destId="{F0C23797-2F32-4EAD-8433-3253E4E1D7CD}" srcOrd="0" destOrd="0" presId="urn:microsoft.com/office/officeart/2005/8/layout/process3"/>
    <dgm:cxn modelId="{35A420E3-5EAA-4AED-A2DD-9A58118FF414}" type="presOf" srcId="{1E157E4A-A770-4CDF-9354-6122B5ED6A62}" destId="{2EC955EC-C0EB-4CFF-A6DF-45291E7518BD}" srcOrd="0" destOrd="0" presId="urn:microsoft.com/office/officeart/2005/8/layout/process3"/>
    <dgm:cxn modelId="{74E677E4-DC92-4F46-BB6F-26361EAD2856}" srcId="{1A9B09A6-519B-41C6-AFCE-DE69DAE595E3}" destId="{6651B640-B68D-41F0-BB8C-69B3CC8FE0E4}" srcOrd="1" destOrd="0" parTransId="{379A54A9-80C2-42B7-A502-0D4E745ECFFF}" sibTransId="{22A27969-2E0B-49BB-B784-074403574F2B}"/>
    <dgm:cxn modelId="{657716AE-D0B6-4686-A35B-536D6C0328F5}" type="presParOf" srcId="{80FA5153-E60B-4DFF-9176-0E8AD7C0D4E4}" destId="{F7720CA4-96A6-427C-B8B6-64CBE63218DF}" srcOrd="0" destOrd="0" presId="urn:microsoft.com/office/officeart/2005/8/layout/process3"/>
    <dgm:cxn modelId="{8005C477-D9A1-4CD5-B9D9-0CB93ED38ECC}" type="presParOf" srcId="{F7720CA4-96A6-427C-B8B6-64CBE63218DF}" destId="{D186F2D8-9EEC-46E2-8A60-182AEC11A417}" srcOrd="0" destOrd="0" presId="urn:microsoft.com/office/officeart/2005/8/layout/process3"/>
    <dgm:cxn modelId="{37981E5A-A724-4FD5-9E45-C1E171C7A3E0}" type="presParOf" srcId="{F7720CA4-96A6-427C-B8B6-64CBE63218DF}" destId="{1AE6707C-91A7-41B2-B122-FCF8AB4A859C}" srcOrd="1" destOrd="0" presId="urn:microsoft.com/office/officeart/2005/8/layout/process3"/>
    <dgm:cxn modelId="{BF5DEE22-2D25-4F35-A5DA-6AEABAE852FB}" type="presParOf" srcId="{F7720CA4-96A6-427C-B8B6-64CBE63218DF}" destId="{083EE902-B499-4C6E-87B9-C2B4252FA467}" srcOrd="2" destOrd="0" presId="urn:microsoft.com/office/officeart/2005/8/layout/process3"/>
    <dgm:cxn modelId="{48483A5B-4F6E-44EC-AFC4-A2B48208EE41}" type="presParOf" srcId="{80FA5153-E60B-4DFF-9176-0E8AD7C0D4E4}" destId="{2EC955EC-C0EB-4CFF-A6DF-45291E7518BD}" srcOrd="1" destOrd="0" presId="urn:microsoft.com/office/officeart/2005/8/layout/process3"/>
    <dgm:cxn modelId="{FE4BA561-BE26-4AB6-8205-D71CCE3BB0F9}" type="presParOf" srcId="{2EC955EC-C0EB-4CFF-A6DF-45291E7518BD}" destId="{6B89A252-998F-4BE0-8B97-68983C36AC68}" srcOrd="0" destOrd="0" presId="urn:microsoft.com/office/officeart/2005/8/layout/process3"/>
    <dgm:cxn modelId="{99F88DB8-0C68-4C1C-893C-91D03772A694}" type="presParOf" srcId="{80FA5153-E60B-4DFF-9176-0E8AD7C0D4E4}" destId="{911374BB-3CB8-44E0-98E5-77555C438312}" srcOrd="2" destOrd="0" presId="urn:microsoft.com/office/officeart/2005/8/layout/process3"/>
    <dgm:cxn modelId="{F190257F-98B6-44E0-AF49-7BDF32DB2C0D}" type="presParOf" srcId="{911374BB-3CB8-44E0-98E5-77555C438312}" destId="{98C0E989-87C6-488E-82E6-502008B7A15C}" srcOrd="0" destOrd="0" presId="urn:microsoft.com/office/officeart/2005/8/layout/process3"/>
    <dgm:cxn modelId="{36F9EC34-E44D-4691-A8B1-56A96C3FD482}" type="presParOf" srcId="{911374BB-3CB8-44E0-98E5-77555C438312}" destId="{797BBCCB-8B97-41A8-AF16-EE375D5E5B2F}" srcOrd="1" destOrd="0" presId="urn:microsoft.com/office/officeart/2005/8/layout/process3"/>
    <dgm:cxn modelId="{72C56A06-5473-4C7C-8430-DF21ACCD6A10}" type="presParOf" srcId="{911374BB-3CB8-44E0-98E5-77555C438312}" destId="{F0C23797-2F32-4EAD-8433-3253E4E1D7CD}"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880C8C-6BEC-4208-BF41-B7AECAF6E09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A11B0ABB-C259-4054-A351-470C07176800}">
      <dgm:prSet phldrT="[Text]" custT="1"/>
      <dgm:spPr/>
      <dgm:t>
        <a:bodyPr/>
        <a:lstStyle/>
        <a:p>
          <a:r>
            <a:rPr lang="en-US" sz="2000" u="sng">
              <a:solidFill>
                <a:srgbClr val="54C0AA"/>
              </a:solidFill>
            </a:rPr>
            <a:t>US</a:t>
          </a:r>
        </a:p>
      </dgm:t>
    </dgm:pt>
    <dgm:pt modelId="{E489834A-A9D3-4E4A-933D-34F8B7667419}" type="parTrans" cxnId="{CD34F715-720C-4F8C-B403-8EABE1AD06C0}">
      <dgm:prSet/>
      <dgm:spPr/>
      <dgm:t>
        <a:bodyPr/>
        <a:lstStyle/>
        <a:p>
          <a:endParaRPr lang="en-US"/>
        </a:p>
      </dgm:t>
    </dgm:pt>
    <dgm:pt modelId="{EFB8DD0D-0849-47B7-B525-51F044F20C84}" type="sibTrans" cxnId="{CD34F715-720C-4F8C-B403-8EABE1AD06C0}">
      <dgm:prSet/>
      <dgm:spPr/>
      <dgm:t>
        <a:bodyPr/>
        <a:lstStyle/>
        <a:p>
          <a:endParaRPr lang="en-US"/>
        </a:p>
      </dgm:t>
    </dgm:pt>
    <dgm:pt modelId="{E92FA84D-93D0-46CD-861C-8EFA82F979BA}">
      <dgm:prSet phldrT="[Text]" custT="1"/>
      <dgm:spPr/>
      <dgm:t>
        <a:bodyPr/>
        <a:lstStyle/>
        <a:p>
          <a:r>
            <a:rPr lang="en-US" sz="1200"/>
            <a:t>Provide you with a timely comparison &amp; recommendation for the standalone quotes</a:t>
          </a:r>
        </a:p>
      </dgm:t>
    </dgm:pt>
    <dgm:pt modelId="{C292F92A-2CD5-4C5F-AE40-29BDC1595A07}" type="parTrans" cxnId="{619679DE-2D78-47B1-900B-2640C4707583}">
      <dgm:prSet/>
      <dgm:spPr/>
      <dgm:t>
        <a:bodyPr/>
        <a:lstStyle/>
        <a:p>
          <a:endParaRPr lang="en-US"/>
        </a:p>
      </dgm:t>
    </dgm:pt>
    <dgm:pt modelId="{720FDD2E-09B8-4B83-AAF1-D7960A810052}" type="sibTrans" cxnId="{619679DE-2D78-47B1-900B-2640C4707583}">
      <dgm:prSet/>
      <dgm:spPr/>
      <dgm:t>
        <a:bodyPr/>
        <a:lstStyle/>
        <a:p>
          <a:endParaRPr lang="en-US"/>
        </a:p>
      </dgm:t>
    </dgm:pt>
    <dgm:pt modelId="{194B5D6D-8A82-4B4B-B121-1F65F3C71816}">
      <dgm:prSet phldrT="[Text]" custT="1"/>
      <dgm:spPr/>
      <dgm:t>
        <a:bodyPr/>
        <a:lstStyle/>
        <a:p>
          <a:r>
            <a:rPr lang="en-US" sz="1600">
              <a:solidFill>
                <a:srgbClr val="54C0AA"/>
              </a:solidFill>
            </a:rPr>
            <a:t>If our quoted plan is selected</a:t>
          </a:r>
        </a:p>
      </dgm:t>
    </dgm:pt>
    <dgm:pt modelId="{A0BD94B7-1F1E-43AE-A884-185E2BF05F7C}" type="parTrans" cxnId="{DBE94173-3517-48C8-B042-0D6A008ECF5F}">
      <dgm:prSet/>
      <dgm:spPr/>
      <dgm:t>
        <a:bodyPr/>
        <a:lstStyle/>
        <a:p>
          <a:endParaRPr lang="en-US"/>
        </a:p>
      </dgm:t>
    </dgm:pt>
    <dgm:pt modelId="{09FA5968-EBDE-4536-9FC5-1B4F5813E42D}" type="sibTrans" cxnId="{DBE94173-3517-48C8-B042-0D6A008ECF5F}">
      <dgm:prSet/>
      <dgm:spPr/>
      <dgm:t>
        <a:bodyPr/>
        <a:lstStyle/>
        <a:p>
          <a:endParaRPr lang="en-US"/>
        </a:p>
      </dgm:t>
    </dgm:pt>
    <dgm:pt modelId="{1F7B867E-40E4-4AFC-AFCF-8A333D5C08CD}">
      <dgm:prSet phldrT="[Text]" custT="1"/>
      <dgm:spPr/>
      <dgm:t>
        <a:bodyPr/>
        <a:lstStyle/>
        <a:p>
          <a:r>
            <a:rPr lang="en-US" sz="1200"/>
            <a:t>We will direct all required processes through implementation </a:t>
          </a:r>
        </a:p>
      </dgm:t>
    </dgm:pt>
    <dgm:pt modelId="{EE6151B4-4A91-4692-8969-C5E1F8A5D90E}" type="parTrans" cxnId="{8755E64B-C691-4CCF-A40F-99542FE0222F}">
      <dgm:prSet/>
      <dgm:spPr/>
      <dgm:t>
        <a:bodyPr/>
        <a:lstStyle/>
        <a:p>
          <a:endParaRPr lang="en-US"/>
        </a:p>
      </dgm:t>
    </dgm:pt>
    <dgm:pt modelId="{08AFF275-01C3-4FE8-868B-548FCD2464B4}" type="sibTrans" cxnId="{8755E64B-C691-4CCF-A40F-99542FE0222F}">
      <dgm:prSet/>
      <dgm:spPr/>
      <dgm:t>
        <a:bodyPr/>
        <a:lstStyle/>
        <a:p>
          <a:endParaRPr lang="en-US"/>
        </a:p>
      </dgm:t>
    </dgm:pt>
    <dgm:pt modelId="{564D14E8-6975-4753-9A8C-1A3CB22727A0}" type="pres">
      <dgm:prSet presAssocID="{B6880C8C-6BEC-4208-BF41-B7AECAF6E090}" presName="linearFlow" presStyleCnt="0">
        <dgm:presLayoutVars>
          <dgm:dir/>
          <dgm:animLvl val="lvl"/>
          <dgm:resizeHandles val="exact"/>
        </dgm:presLayoutVars>
      </dgm:prSet>
      <dgm:spPr/>
    </dgm:pt>
    <dgm:pt modelId="{D662FB96-03BD-4723-BC93-9D8343BA07CE}" type="pres">
      <dgm:prSet presAssocID="{A11B0ABB-C259-4054-A351-470C07176800}" presName="composite" presStyleCnt="0"/>
      <dgm:spPr/>
    </dgm:pt>
    <dgm:pt modelId="{B4C44D40-EEEE-4399-84C2-1816345E8B7D}" type="pres">
      <dgm:prSet presAssocID="{A11B0ABB-C259-4054-A351-470C07176800}" presName="parTx" presStyleLbl="node1" presStyleIdx="0" presStyleCnt="2">
        <dgm:presLayoutVars>
          <dgm:chMax val="0"/>
          <dgm:chPref val="0"/>
          <dgm:bulletEnabled val="1"/>
        </dgm:presLayoutVars>
      </dgm:prSet>
      <dgm:spPr/>
    </dgm:pt>
    <dgm:pt modelId="{3E6080B4-484F-47C1-95EC-15FCBF0481FE}" type="pres">
      <dgm:prSet presAssocID="{A11B0ABB-C259-4054-A351-470C07176800}" presName="parSh" presStyleLbl="node1" presStyleIdx="0" presStyleCnt="2" custScaleX="100178" custScaleY="108584" custLinFactNeighborX="9909" custLinFactNeighborY="229"/>
      <dgm:spPr/>
    </dgm:pt>
    <dgm:pt modelId="{B2C727B5-8181-47A4-BB89-0CD4B0E205FF}" type="pres">
      <dgm:prSet presAssocID="{A11B0ABB-C259-4054-A351-470C07176800}" presName="desTx" presStyleLbl="fgAcc1" presStyleIdx="0" presStyleCnt="2" custScaleX="100778" custScaleY="45112" custLinFactNeighborX="2765" custLinFactNeighborY="-35130">
        <dgm:presLayoutVars>
          <dgm:bulletEnabled val="1"/>
        </dgm:presLayoutVars>
      </dgm:prSet>
      <dgm:spPr/>
    </dgm:pt>
    <dgm:pt modelId="{F4A2B87E-119C-4570-9E04-470F01BEC7DD}" type="pres">
      <dgm:prSet presAssocID="{EFB8DD0D-0849-47B7-B525-51F044F20C84}" presName="sibTrans" presStyleLbl="sibTrans2D1" presStyleIdx="0" presStyleCnt="1" custAng="56495" custScaleX="105713" custLinFactNeighborX="-8345" custLinFactNeighborY="10347"/>
      <dgm:spPr/>
    </dgm:pt>
    <dgm:pt modelId="{C85F09BF-7FB8-496F-95D6-A860ABFC06E0}" type="pres">
      <dgm:prSet presAssocID="{EFB8DD0D-0849-47B7-B525-51F044F20C84}" presName="connTx" presStyleLbl="sibTrans2D1" presStyleIdx="0" presStyleCnt="1"/>
      <dgm:spPr/>
    </dgm:pt>
    <dgm:pt modelId="{EEEC0FD3-07BE-4E34-A48E-3CF647079E32}" type="pres">
      <dgm:prSet presAssocID="{194B5D6D-8A82-4B4B-B121-1F65F3C71816}" presName="composite" presStyleCnt="0"/>
      <dgm:spPr/>
    </dgm:pt>
    <dgm:pt modelId="{89D812BC-FFF2-409D-98CC-83F27452E4D3}" type="pres">
      <dgm:prSet presAssocID="{194B5D6D-8A82-4B4B-B121-1F65F3C71816}" presName="parTx" presStyleLbl="node1" presStyleIdx="0" presStyleCnt="2">
        <dgm:presLayoutVars>
          <dgm:chMax val="0"/>
          <dgm:chPref val="0"/>
          <dgm:bulletEnabled val="1"/>
        </dgm:presLayoutVars>
      </dgm:prSet>
      <dgm:spPr/>
    </dgm:pt>
    <dgm:pt modelId="{65BF07BA-DE9D-41B1-A01A-7385F9585290}" type="pres">
      <dgm:prSet presAssocID="{194B5D6D-8A82-4B4B-B121-1F65F3C71816}" presName="parSh" presStyleLbl="node1" presStyleIdx="1" presStyleCnt="2" custScaleX="109572" custScaleY="98287" custLinFactNeighborX="4622" custLinFactNeighborY="-9488"/>
      <dgm:spPr/>
    </dgm:pt>
    <dgm:pt modelId="{A3CEC05A-6A6C-467A-A8B7-AA07BCB8DD5C}" type="pres">
      <dgm:prSet presAssocID="{194B5D6D-8A82-4B4B-B121-1F65F3C71816}" presName="desTx" presStyleLbl="fgAcc1" presStyleIdx="1" presStyleCnt="2" custScaleY="32310" custLinFactNeighborX="99" custLinFactNeighborY="-41436">
        <dgm:presLayoutVars>
          <dgm:bulletEnabled val="1"/>
        </dgm:presLayoutVars>
      </dgm:prSet>
      <dgm:spPr/>
    </dgm:pt>
  </dgm:ptLst>
  <dgm:cxnLst>
    <dgm:cxn modelId="{892A0A05-183D-48D5-8E25-6C4176573723}" type="presOf" srcId="{194B5D6D-8A82-4B4B-B121-1F65F3C71816}" destId="{89D812BC-FFF2-409D-98CC-83F27452E4D3}" srcOrd="0" destOrd="0" presId="urn:microsoft.com/office/officeart/2005/8/layout/process3"/>
    <dgm:cxn modelId="{6D693C07-0406-4E00-958A-E5A2450BD306}" type="presOf" srcId="{EFB8DD0D-0849-47B7-B525-51F044F20C84}" destId="{C85F09BF-7FB8-496F-95D6-A860ABFC06E0}" srcOrd="1" destOrd="0" presId="urn:microsoft.com/office/officeart/2005/8/layout/process3"/>
    <dgm:cxn modelId="{CD34F715-720C-4F8C-B403-8EABE1AD06C0}" srcId="{B6880C8C-6BEC-4208-BF41-B7AECAF6E090}" destId="{A11B0ABB-C259-4054-A351-470C07176800}" srcOrd="0" destOrd="0" parTransId="{E489834A-A9D3-4E4A-933D-34F8B7667419}" sibTransId="{EFB8DD0D-0849-47B7-B525-51F044F20C84}"/>
    <dgm:cxn modelId="{C0CF7042-EC94-4E5B-B2A2-3EAA7519F78C}" type="presOf" srcId="{E92FA84D-93D0-46CD-861C-8EFA82F979BA}" destId="{B2C727B5-8181-47A4-BB89-0CD4B0E205FF}" srcOrd="0" destOrd="0" presId="urn:microsoft.com/office/officeart/2005/8/layout/process3"/>
    <dgm:cxn modelId="{8755E64B-C691-4CCF-A40F-99542FE0222F}" srcId="{194B5D6D-8A82-4B4B-B121-1F65F3C71816}" destId="{1F7B867E-40E4-4AFC-AFCF-8A333D5C08CD}" srcOrd="0" destOrd="0" parTransId="{EE6151B4-4A91-4692-8969-C5E1F8A5D90E}" sibTransId="{08AFF275-01C3-4FE8-868B-548FCD2464B4}"/>
    <dgm:cxn modelId="{DBE94173-3517-48C8-B042-0D6A008ECF5F}" srcId="{B6880C8C-6BEC-4208-BF41-B7AECAF6E090}" destId="{194B5D6D-8A82-4B4B-B121-1F65F3C71816}" srcOrd="1" destOrd="0" parTransId="{A0BD94B7-1F1E-43AE-A884-185E2BF05F7C}" sibTransId="{09FA5968-EBDE-4536-9FC5-1B4F5813E42D}"/>
    <dgm:cxn modelId="{DAAF567E-3F0F-4898-B5B8-50898122C213}" type="presOf" srcId="{B6880C8C-6BEC-4208-BF41-B7AECAF6E090}" destId="{564D14E8-6975-4753-9A8C-1A3CB22727A0}" srcOrd="0" destOrd="0" presId="urn:microsoft.com/office/officeart/2005/8/layout/process3"/>
    <dgm:cxn modelId="{7FAA1CB5-B70A-4856-A319-F0AB4F8DD282}" type="presOf" srcId="{EFB8DD0D-0849-47B7-B525-51F044F20C84}" destId="{F4A2B87E-119C-4570-9E04-470F01BEC7DD}" srcOrd="0" destOrd="0" presId="urn:microsoft.com/office/officeart/2005/8/layout/process3"/>
    <dgm:cxn modelId="{270B44D6-54BC-4FED-9164-ED024A967110}" type="presOf" srcId="{194B5D6D-8A82-4B4B-B121-1F65F3C71816}" destId="{65BF07BA-DE9D-41B1-A01A-7385F9585290}" srcOrd="1" destOrd="0" presId="urn:microsoft.com/office/officeart/2005/8/layout/process3"/>
    <dgm:cxn modelId="{F1C64AD7-262F-49A0-9A64-1C2115D2850D}" type="presOf" srcId="{A11B0ABB-C259-4054-A351-470C07176800}" destId="{3E6080B4-484F-47C1-95EC-15FCBF0481FE}" srcOrd="1" destOrd="0" presId="urn:microsoft.com/office/officeart/2005/8/layout/process3"/>
    <dgm:cxn modelId="{619679DE-2D78-47B1-900B-2640C4707583}" srcId="{A11B0ABB-C259-4054-A351-470C07176800}" destId="{E92FA84D-93D0-46CD-861C-8EFA82F979BA}" srcOrd="0" destOrd="0" parTransId="{C292F92A-2CD5-4C5F-AE40-29BDC1595A07}" sibTransId="{720FDD2E-09B8-4B83-AAF1-D7960A810052}"/>
    <dgm:cxn modelId="{B9A3D5E7-85D0-42CF-9D8B-A801C0491878}" type="presOf" srcId="{A11B0ABB-C259-4054-A351-470C07176800}" destId="{B4C44D40-EEEE-4399-84C2-1816345E8B7D}" srcOrd="0" destOrd="0" presId="urn:microsoft.com/office/officeart/2005/8/layout/process3"/>
    <dgm:cxn modelId="{D97E86EB-23C7-4C7C-A66B-C280EECF3962}" type="presOf" srcId="{1F7B867E-40E4-4AFC-AFCF-8A333D5C08CD}" destId="{A3CEC05A-6A6C-467A-A8B7-AA07BCB8DD5C}" srcOrd="0" destOrd="0" presId="urn:microsoft.com/office/officeart/2005/8/layout/process3"/>
    <dgm:cxn modelId="{58B575EF-AA73-4879-9AC8-D3101A0EFFC9}" type="presParOf" srcId="{564D14E8-6975-4753-9A8C-1A3CB22727A0}" destId="{D662FB96-03BD-4723-BC93-9D8343BA07CE}" srcOrd="0" destOrd="0" presId="urn:microsoft.com/office/officeart/2005/8/layout/process3"/>
    <dgm:cxn modelId="{DB79EF4A-D31F-4FEF-A44D-D710E43BB922}" type="presParOf" srcId="{D662FB96-03BD-4723-BC93-9D8343BA07CE}" destId="{B4C44D40-EEEE-4399-84C2-1816345E8B7D}" srcOrd="0" destOrd="0" presId="urn:microsoft.com/office/officeart/2005/8/layout/process3"/>
    <dgm:cxn modelId="{4C2CC6BB-3739-46CE-A653-9B374637071B}" type="presParOf" srcId="{D662FB96-03BD-4723-BC93-9D8343BA07CE}" destId="{3E6080B4-484F-47C1-95EC-15FCBF0481FE}" srcOrd="1" destOrd="0" presId="urn:microsoft.com/office/officeart/2005/8/layout/process3"/>
    <dgm:cxn modelId="{83CDDCBA-6511-4FC8-BF9D-69AA3DA4018E}" type="presParOf" srcId="{D662FB96-03BD-4723-BC93-9D8343BA07CE}" destId="{B2C727B5-8181-47A4-BB89-0CD4B0E205FF}" srcOrd="2" destOrd="0" presId="urn:microsoft.com/office/officeart/2005/8/layout/process3"/>
    <dgm:cxn modelId="{DF0B2C83-D5F1-437C-82BB-B78D1DBC0CBD}" type="presParOf" srcId="{564D14E8-6975-4753-9A8C-1A3CB22727A0}" destId="{F4A2B87E-119C-4570-9E04-470F01BEC7DD}" srcOrd="1" destOrd="0" presId="urn:microsoft.com/office/officeart/2005/8/layout/process3"/>
    <dgm:cxn modelId="{86CDFF72-ADB2-4E8D-BD4E-07958BB61F58}" type="presParOf" srcId="{F4A2B87E-119C-4570-9E04-470F01BEC7DD}" destId="{C85F09BF-7FB8-496F-95D6-A860ABFC06E0}" srcOrd="0" destOrd="0" presId="urn:microsoft.com/office/officeart/2005/8/layout/process3"/>
    <dgm:cxn modelId="{86768621-9CE4-4774-96CF-D8BCD64DC17C}" type="presParOf" srcId="{564D14E8-6975-4753-9A8C-1A3CB22727A0}" destId="{EEEC0FD3-07BE-4E34-A48E-3CF647079E32}" srcOrd="2" destOrd="0" presId="urn:microsoft.com/office/officeart/2005/8/layout/process3"/>
    <dgm:cxn modelId="{1577EC7B-0C96-4596-A15E-72B13C16AFEA}" type="presParOf" srcId="{EEEC0FD3-07BE-4E34-A48E-3CF647079E32}" destId="{89D812BC-FFF2-409D-98CC-83F27452E4D3}" srcOrd="0" destOrd="0" presId="urn:microsoft.com/office/officeart/2005/8/layout/process3"/>
    <dgm:cxn modelId="{08C439B2-8C2D-41E9-8579-156A8074CCD0}" type="presParOf" srcId="{EEEC0FD3-07BE-4E34-A48E-3CF647079E32}" destId="{65BF07BA-DE9D-41B1-A01A-7385F9585290}" srcOrd="1" destOrd="0" presId="urn:microsoft.com/office/officeart/2005/8/layout/process3"/>
    <dgm:cxn modelId="{53E336EE-ACFD-44B3-A771-E956B8C811C1}" type="presParOf" srcId="{EEEC0FD3-07BE-4E34-A48E-3CF647079E32}" destId="{A3CEC05A-6A6C-467A-A8B7-AA07BCB8DD5C}" srcOrd="2" destOrd="0" presId="urn:microsoft.com/office/officeart/2005/8/layout/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F03C3E-D5EF-4791-9A95-09C7401B56C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8A08258-C5B8-4C7D-97BB-77EE353F89E3}">
      <dgm:prSet phldrT="[Text]" custT="1"/>
      <dgm:spPr/>
      <dgm:t>
        <a:bodyPr/>
        <a:lstStyle/>
        <a:p>
          <a:r>
            <a:rPr lang="en-US" sz="1400"/>
            <a:t>Step 1</a:t>
          </a:r>
        </a:p>
      </dgm:t>
    </dgm:pt>
    <dgm:pt modelId="{A8B602F9-8635-420F-99DD-6A8AF43E37F5}" type="parTrans" cxnId="{B64E9512-F74F-4BCD-BA80-9DA4F911949F}">
      <dgm:prSet/>
      <dgm:spPr/>
      <dgm:t>
        <a:bodyPr/>
        <a:lstStyle/>
        <a:p>
          <a:endParaRPr lang="en-US"/>
        </a:p>
      </dgm:t>
    </dgm:pt>
    <dgm:pt modelId="{09803388-E9EA-40CB-8E87-554E4BC78C4C}" type="sibTrans" cxnId="{B64E9512-F74F-4BCD-BA80-9DA4F911949F}">
      <dgm:prSet/>
      <dgm:spPr/>
      <dgm:t>
        <a:bodyPr/>
        <a:lstStyle/>
        <a:p>
          <a:endParaRPr lang="en-US"/>
        </a:p>
      </dgm:t>
    </dgm:pt>
    <dgm:pt modelId="{7D1E1C36-BFFF-4F1D-B8F2-3C78200D6D54}">
      <dgm:prSet phldrT="[Text]" custT="1"/>
      <dgm:spPr/>
      <dgm:t>
        <a:bodyPr/>
        <a:lstStyle/>
        <a:p>
          <a:r>
            <a:rPr lang="en-US" sz="1400" dirty="0"/>
            <a:t>Notify Direct Benefits Agent Support. </a:t>
          </a:r>
        </a:p>
      </dgm:t>
    </dgm:pt>
    <dgm:pt modelId="{C53A482E-2381-4749-A249-D95BAC3B7F60}" type="parTrans" cxnId="{9713447F-99CF-4CD2-9417-C88C8F6DF349}">
      <dgm:prSet/>
      <dgm:spPr/>
      <dgm:t>
        <a:bodyPr/>
        <a:lstStyle/>
        <a:p>
          <a:endParaRPr lang="en-US"/>
        </a:p>
      </dgm:t>
    </dgm:pt>
    <dgm:pt modelId="{B6BA7273-CF39-4CE0-91FA-7426BE1551C2}" type="sibTrans" cxnId="{9713447F-99CF-4CD2-9417-C88C8F6DF349}">
      <dgm:prSet/>
      <dgm:spPr/>
      <dgm:t>
        <a:bodyPr/>
        <a:lstStyle/>
        <a:p>
          <a:endParaRPr lang="en-US"/>
        </a:p>
      </dgm:t>
    </dgm:pt>
    <dgm:pt modelId="{15A59D63-45B6-4058-B7A2-5CA8E81A1877}">
      <dgm:prSet phldrT="[Text]" custT="1"/>
      <dgm:spPr/>
      <dgm:t>
        <a:bodyPr/>
        <a:lstStyle/>
        <a:p>
          <a:r>
            <a:rPr lang="en-US" sz="1400"/>
            <a:t>Step 6</a:t>
          </a:r>
        </a:p>
      </dgm:t>
    </dgm:pt>
    <dgm:pt modelId="{78B41D1A-8DB8-41E8-96D0-8D799BC9C619}" type="parTrans" cxnId="{E1B087AA-DDFD-4E99-B67D-ADD579CD9434}">
      <dgm:prSet/>
      <dgm:spPr/>
      <dgm:t>
        <a:bodyPr/>
        <a:lstStyle/>
        <a:p>
          <a:endParaRPr lang="en-US"/>
        </a:p>
      </dgm:t>
    </dgm:pt>
    <dgm:pt modelId="{C60C5FD0-039D-4988-8750-FA09D637D547}" type="sibTrans" cxnId="{E1B087AA-DDFD-4E99-B67D-ADD579CD9434}">
      <dgm:prSet/>
      <dgm:spPr/>
      <dgm:t>
        <a:bodyPr/>
        <a:lstStyle/>
        <a:p>
          <a:endParaRPr lang="en-US"/>
        </a:p>
      </dgm:t>
    </dgm:pt>
    <dgm:pt modelId="{BC356492-AD98-4186-965E-9E484ED1699A}">
      <dgm:prSet phldrT="[Text]" custT="1"/>
      <dgm:spPr/>
      <dgm:t>
        <a:bodyPr/>
        <a:lstStyle/>
        <a:p>
          <a:pPr>
            <a:buFont typeface="Arial" panose="020B0604020202020204" pitchFamily="34" charset="0"/>
            <a:buChar char="•"/>
          </a:pPr>
          <a:r>
            <a:rPr lang="en-US" sz="1400" dirty="0"/>
            <a:t>Once the State has approved the Private Plan application, approval notice needs to be provided to Direct Benefits and any final policy documents will be provided.</a:t>
          </a:r>
        </a:p>
      </dgm:t>
    </dgm:pt>
    <dgm:pt modelId="{B0BC7460-0E75-4DAA-83AE-ECDE79E2D1C6}" type="parTrans" cxnId="{C118A411-4F02-469C-8EC7-79C954384418}">
      <dgm:prSet/>
      <dgm:spPr/>
      <dgm:t>
        <a:bodyPr/>
        <a:lstStyle/>
        <a:p>
          <a:endParaRPr lang="en-US"/>
        </a:p>
      </dgm:t>
    </dgm:pt>
    <dgm:pt modelId="{3C44D420-3A28-4EF6-A120-1388568AFA19}" type="sibTrans" cxnId="{C118A411-4F02-469C-8EC7-79C954384418}">
      <dgm:prSet/>
      <dgm:spPr/>
      <dgm:t>
        <a:bodyPr/>
        <a:lstStyle/>
        <a:p>
          <a:endParaRPr lang="en-US"/>
        </a:p>
      </dgm:t>
    </dgm:pt>
    <dgm:pt modelId="{124F0E7D-3269-4235-8ED3-D022A3CE164A}">
      <dgm:prSet phldrT="[Text]"/>
      <dgm:spPr/>
      <dgm:t>
        <a:bodyPr/>
        <a:lstStyle/>
        <a:p>
          <a:r>
            <a:rPr lang="en-US"/>
            <a:t>Complete</a:t>
          </a:r>
        </a:p>
      </dgm:t>
    </dgm:pt>
    <dgm:pt modelId="{27252446-724B-4F17-B03E-04441B59791D}" type="parTrans" cxnId="{27CE49C8-6C45-4C3E-BF2F-B2B14C0DE562}">
      <dgm:prSet/>
      <dgm:spPr/>
      <dgm:t>
        <a:bodyPr/>
        <a:lstStyle/>
        <a:p>
          <a:endParaRPr lang="en-US"/>
        </a:p>
      </dgm:t>
    </dgm:pt>
    <dgm:pt modelId="{9E3D2780-DC86-416D-850A-07B25E351B43}" type="sibTrans" cxnId="{27CE49C8-6C45-4C3E-BF2F-B2B14C0DE562}">
      <dgm:prSet/>
      <dgm:spPr/>
      <dgm:t>
        <a:bodyPr/>
        <a:lstStyle/>
        <a:p>
          <a:endParaRPr lang="en-US"/>
        </a:p>
      </dgm:t>
    </dgm:pt>
    <dgm:pt modelId="{40C16950-2526-4F3E-8DC0-6AE04342EC64}">
      <dgm:prSet phldrT="[Text]" custT="1"/>
      <dgm:spPr/>
      <dgm:t>
        <a:bodyPr/>
        <a:lstStyle/>
        <a:p>
          <a:r>
            <a:rPr lang="en-US" sz="1400"/>
            <a:t>Step 2</a:t>
          </a:r>
        </a:p>
      </dgm:t>
    </dgm:pt>
    <dgm:pt modelId="{A6C45DA7-4E23-4B64-A9CC-B22FD98F156E}" type="parTrans" cxnId="{6643D225-B2CC-426B-AFF3-FCB31AC7F2D4}">
      <dgm:prSet/>
      <dgm:spPr/>
      <dgm:t>
        <a:bodyPr/>
        <a:lstStyle/>
        <a:p>
          <a:endParaRPr lang="en-US"/>
        </a:p>
      </dgm:t>
    </dgm:pt>
    <dgm:pt modelId="{FE61CC24-A9E2-4514-A714-53E6CE732F97}" type="sibTrans" cxnId="{6643D225-B2CC-426B-AFF3-FCB31AC7F2D4}">
      <dgm:prSet/>
      <dgm:spPr/>
      <dgm:t>
        <a:bodyPr/>
        <a:lstStyle/>
        <a:p>
          <a:endParaRPr lang="en-US"/>
        </a:p>
      </dgm:t>
    </dgm:pt>
    <dgm:pt modelId="{5C9DAD40-1FD4-4075-8735-8B225B19E621}">
      <dgm:prSet phldrT="[Text]" custT="1"/>
      <dgm:spPr/>
      <dgm:t>
        <a:bodyPr/>
        <a:lstStyle/>
        <a:p>
          <a:r>
            <a:rPr lang="en-US" sz="1400"/>
            <a:t>Step 3</a:t>
          </a:r>
        </a:p>
      </dgm:t>
    </dgm:pt>
    <dgm:pt modelId="{B2F9FDBE-8F8E-4B2C-9C90-2C3CE4B85B3D}" type="parTrans" cxnId="{ED32D2C2-1380-4FD0-85A2-5C9A1A2DBCC0}">
      <dgm:prSet/>
      <dgm:spPr/>
      <dgm:t>
        <a:bodyPr/>
        <a:lstStyle/>
        <a:p>
          <a:endParaRPr lang="en-US"/>
        </a:p>
      </dgm:t>
    </dgm:pt>
    <dgm:pt modelId="{B404544B-38E2-441F-8B8B-5DDC161944EE}" type="sibTrans" cxnId="{ED32D2C2-1380-4FD0-85A2-5C9A1A2DBCC0}">
      <dgm:prSet/>
      <dgm:spPr/>
      <dgm:t>
        <a:bodyPr/>
        <a:lstStyle/>
        <a:p>
          <a:endParaRPr lang="en-US"/>
        </a:p>
      </dgm:t>
    </dgm:pt>
    <dgm:pt modelId="{03E9AC66-1836-4874-82BF-FF2D707AEDBE}">
      <dgm:prSet phldrT="[Text]" custT="1"/>
      <dgm:spPr/>
      <dgm:t>
        <a:bodyPr/>
        <a:lstStyle/>
        <a:p>
          <a:r>
            <a:rPr lang="en-US" sz="1400"/>
            <a:t>Step 4</a:t>
          </a:r>
        </a:p>
      </dgm:t>
    </dgm:pt>
    <dgm:pt modelId="{A9569CD3-7B26-473E-8250-C36888121B99}" type="parTrans" cxnId="{22394E79-B7A1-4955-8700-46A4F7BC209F}">
      <dgm:prSet/>
      <dgm:spPr/>
      <dgm:t>
        <a:bodyPr/>
        <a:lstStyle/>
        <a:p>
          <a:endParaRPr lang="en-US"/>
        </a:p>
      </dgm:t>
    </dgm:pt>
    <dgm:pt modelId="{2A369F43-C2D3-4999-84B6-99D46DF8E876}" type="sibTrans" cxnId="{22394E79-B7A1-4955-8700-46A4F7BC209F}">
      <dgm:prSet/>
      <dgm:spPr/>
      <dgm:t>
        <a:bodyPr/>
        <a:lstStyle/>
        <a:p>
          <a:endParaRPr lang="en-US"/>
        </a:p>
      </dgm:t>
    </dgm:pt>
    <dgm:pt modelId="{17AC38EE-661C-423D-92D3-A544C55749D2}">
      <dgm:prSet phldrT="[Text]" custT="1"/>
      <dgm:spPr/>
      <dgm:t>
        <a:bodyPr/>
        <a:lstStyle/>
        <a:p>
          <a:r>
            <a:rPr lang="en-US" sz="1400"/>
            <a:t>Step 5</a:t>
          </a:r>
        </a:p>
      </dgm:t>
    </dgm:pt>
    <dgm:pt modelId="{68124C8A-3FF1-46D8-A157-94CFA3ED16FC}" type="parTrans" cxnId="{64BECCED-3313-46FD-824C-ED213C1ABF6C}">
      <dgm:prSet/>
      <dgm:spPr/>
      <dgm:t>
        <a:bodyPr/>
        <a:lstStyle/>
        <a:p>
          <a:endParaRPr lang="en-US"/>
        </a:p>
      </dgm:t>
    </dgm:pt>
    <dgm:pt modelId="{BE36EDD0-547C-46E6-92B5-D8B63B17AD5E}" type="sibTrans" cxnId="{64BECCED-3313-46FD-824C-ED213C1ABF6C}">
      <dgm:prSet/>
      <dgm:spPr/>
      <dgm:t>
        <a:bodyPr/>
        <a:lstStyle/>
        <a:p>
          <a:endParaRPr lang="en-US"/>
        </a:p>
      </dgm:t>
    </dgm:pt>
    <dgm:pt modelId="{180C2261-9982-4A6E-B614-2C25B0283B7F}">
      <dgm:prSet custT="1"/>
      <dgm:spPr/>
      <dgm:t>
        <a:bodyPr/>
        <a:lstStyle/>
        <a:p>
          <a:r>
            <a:rPr lang="en-US" sz="1400" dirty="0"/>
            <a:t>Direct Benefits will provide </a:t>
          </a:r>
          <a:r>
            <a:rPr lang="en-US" sz="1400" i="1" u="sng" dirty="0"/>
            <a:t>you</a:t>
          </a:r>
          <a:r>
            <a:rPr lang="en-US" sz="1400" dirty="0"/>
            <a:t> with appropriate Carrier application.  </a:t>
          </a:r>
        </a:p>
      </dgm:t>
    </dgm:pt>
    <dgm:pt modelId="{7B9820F0-F67A-48B3-97A4-3E6BC0C32064}" type="parTrans" cxnId="{7270695A-8447-4FAF-B125-9151A5B079AB}">
      <dgm:prSet/>
      <dgm:spPr/>
      <dgm:t>
        <a:bodyPr/>
        <a:lstStyle/>
        <a:p>
          <a:endParaRPr lang="en-US"/>
        </a:p>
      </dgm:t>
    </dgm:pt>
    <dgm:pt modelId="{31EEF467-6FBB-4183-8247-6A18216DB76C}" type="sibTrans" cxnId="{7270695A-8447-4FAF-B125-9151A5B079AB}">
      <dgm:prSet/>
      <dgm:spPr/>
      <dgm:t>
        <a:bodyPr/>
        <a:lstStyle/>
        <a:p>
          <a:endParaRPr lang="en-US"/>
        </a:p>
      </dgm:t>
    </dgm:pt>
    <dgm:pt modelId="{B592F032-5985-4321-A4C9-229EF09E573B}">
      <dgm:prSet custT="1"/>
      <dgm:spPr/>
      <dgm:t>
        <a:bodyPr/>
        <a:lstStyle/>
        <a:p>
          <a:r>
            <a:rPr lang="en-US" sz="1400" dirty="0"/>
            <a:t> Completed Carrier application is returned to Direct Benefits Agent Support.</a:t>
          </a:r>
        </a:p>
      </dgm:t>
    </dgm:pt>
    <dgm:pt modelId="{5561F134-8BD6-4E72-830C-370C314BAB02}" type="parTrans" cxnId="{953D92D7-69B7-4A2F-A131-C59EE73132ED}">
      <dgm:prSet/>
      <dgm:spPr/>
      <dgm:t>
        <a:bodyPr/>
        <a:lstStyle/>
        <a:p>
          <a:endParaRPr lang="en-US"/>
        </a:p>
      </dgm:t>
    </dgm:pt>
    <dgm:pt modelId="{761CCB94-49D2-475E-B04C-778DF41EC311}" type="sibTrans" cxnId="{953D92D7-69B7-4A2F-A131-C59EE73132ED}">
      <dgm:prSet/>
      <dgm:spPr/>
      <dgm:t>
        <a:bodyPr/>
        <a:lstStyle/>
        <a:p>
          <a:endParaRPr lang="en-US"/>
        </a:p>
      </dgm:t>
    </dgm:pt>
    <dgm:pt modelId="{0D45C5E4-B3D6-4766-9EC2-D8F2658BF605}">
      <dgm:prSet custT="1"/>
      <dgm:spPr/>
      <dgm:t>
        <a:bodyPr/>
        <a:lstStyle/>
        <a:p>
          <a:pPr>
            <a:buFont typeface="Arial" panose="020B0604020202020204" pitchFamily="34" charset="0"/>
            <a:buChar char="•"/>
          </a:pPr>
          <a:r>
            <a:rPr lang="en-US" sz="1400" dirty="0"/>
            <a:t>Direct Benefits will provide </a:t>
          </a:r>
          <a:r>
            <a:rPr lang="en-US" sz="1400" i="1" u="sng" dirty="0"/>
            <a:t>you</a:t>
          </a:r>
          <a:r>
            <a:rPr lang="en-US" sz="1400" dirty="0"/>
            <a:t> with required documentation and instructions for the Employer to file the Equivalent/Private Plan application with the State. </a:t>
          </a:r>
        </a:p>
      </dgm:t>
    </dgm:pt>
    <dgm:pt modelId="{E3E20413-6817-4879-971D-DF050A0809E0}" type="parTrans" cxnId="{EBC1B8BB-CA36-471D-81FE-B092B9DD5955}">
      <dgm:prSet/>
      <dgm:spPr/>
      <dgm:t>
        <a:bodyPr/>
        <a:lstStyle/>
        <a:p>
          <a:endParaRPr lang="en-US"/>
        </a:p>
      </dgm:t>
    </dgm:pt>
    <dgm:pt modelId="{F5856734-C442-4CCE-83BC-9924EC1F264E}" type="sibTrans" cxnId="{EBC1B8BB-CA36-471D-81FE-B092B9DD5955}">
      <dgm:prSet/>
      <dgm:spPr/>
      <dgm:t>
        <a:bodyPr/>
        <a:lstStyle/>
        <a:p>
          <a:endParaRPr lang="en-US"/>
        </a:p>
      </dgm:t>
    </dgm:pt>
    <dgm:pt modelId="{4B042EA8-3B5E-46BE-A355-696C7B23A157}">
      <dgm:prSet custT="1"/>
      <dgm:spPr/>
      <dgm:t>
        <a:bodyPr/>
        <a:lstStyle/>
        <a:p>
          <a:r>
            <a:rPr lang="en-US" sz="1400" dirty="0"/>
            <a:t>Employer files Private Plan application with the State, remits application fee, and waits for decision from the State</a:t>
          </a:r>
          <a:r>
            <a:rPr lang="en-US" sz="1100" dirty="0"/>
            <a:t>. (</a:t>
          </a:r>
          <a:r>
            <a:rPr lang="en-US" sz="1100" i="1" dirty="0"/>
            <a:t>Instructions and video links on previous slide)</a:t>
          </a:r>
          <a:endParaRPr lang="en-US" sz="1100" dirty="0"/>
        </a:p>
      </dgm:t>
    </dgm:pt>
    <dgm:pt modelId="{4C3748A8-35EF-443C-BBBB-D4630B10643B}" type="parTrans" cxnId="{4FBBC3D0-9FC2-4F8A-BD37-A0E8F13935AF}">
      <dgm:prSet/>
      <dgm:spPr/>
      <dgm:t>
        <a:bodyPr/>
        <a:lstStyle/>
        <a:p>
          <a:endParaRPr lang="en-US"/>
        </a:p>
      </dgm:t>
    </dgm:pt>
    <dgm:pt modelId="{B700AED1-E0DA-431E-822F-0523BC62C155}" type="sibTrans" cxnId="{4FBBC3D0-9FC2-4F8A-BD37-A0E8F13935AF}">
      <dgm:prSet/>
      <dgm:spPr/>
      <dgm:t>
        <a:bodyPr/>
        <a:lstStyle/>
        <a:p>
          <a:endParaRPr lang="en-US"/>
        </a:p>
      </dgm:t>
    </dgm:pt>
    <dgm:pt modelId="{0F5F589D-5E2A-4B72-9C61-EADEC128846E}">
      <dgm:prSet custT="1"/>
      <dgm:spPr/>
      <dgm:t>
        <a:bodyPr/>
        <a:lstStyle/>
        <a:p>
          <a:r>
            <a:rPr lang="en-US" sz="1400" b="1" i="0" u="none" dirty="0"/>
            <a:t>The Equivalent Plan Application process is complete at this point.  Employee notification must be done by 12/1/2025. Claims go live 1/1/2026. </a:t>
          </a:r>
        </a:p>
      </dgm:t>
    </dgm:pt>
    <dgm:pt modelId="{D915343A-0C54-4B0D-A72E-EEF1D9DEB9F2}" type="parTrans" cxnId="{DCE4069B-3926-4357-9CDD-7923B0FFBCE8}">
      <dgm:prSet/>
      <dgm:spPr/>
      <dgm:t>
        <a:bodyPr/>
        <a:lstStyle/>
        <a:p>
          <a:endParaRPr lang="en-US"/>
        </a:p>
      </dgm:t>
    </dgm:pt>
    <dgm:pt modelId="{560C4DF0-ED83-48D6-AC42-A743393C668B}" type="sibTrans" cxnId="{DCE4069B-3926-4357-9CDD-7923B0FFBCE8}">
      <dgm:prSet/>
      <dgm:spPr/>
      <dgm:t>
        <a:bodyPr/>
        <a:lstStyle/>
        <a:p>
          <a:endParaRPr lang="en-US"/>
        </a:p>
      </dgm:t>
    </dgm:pt>
    <dgm:pt modelId="{BD97A402-7BF1-4A8E-B43F-F7AAF54465F7}">
      <dgm:prSet custT="1"/>
      <dgm:spPr/>
      <dgm:t>
        <a:bodyPr/>
        <a:lstStyle/>
        <a:p>
          <a:endParaRPr lang="en-US" sz="1100" dirty="0"/>
        </a:p>
      </dgm:t>
    </dgm:pt>
    <dgm:pt modelId="{74E70AED-5D72-4507-9B15-C0B366235CBB}" type="parTrans" cxnId="{880BBC24-D65E-4DF5-ADC2-282F0ED98883}">
      <dgm:prSet/>
      <dgm:spPr/>
    </dgm:pt>
    <dgm:pt modelId="{BA5A50E1-A6D2-4475-B05E-6739F06A2EEC}" type="sibTrans" cxnId="{880BBC24-D65E-4DF5-ADC2-282F0ED98883}">
      <dgm:prSet/>
      <dgm:spPr/>
    </dgm:pt>
    <dgm:pt modelId="{5679530D-8554-46F1-AF28-6A351583541B}" type="pres">
      <dgm:prSet presAssocID="{C0F03C3E-D5EF-4791-9A95-09C7401B56C3}" presName="linearFlow" presStyleCnt="0">
        <dgm:presLayoutVars>
          <dgm:dir/>
          <dgm:animLvl val="lvl"/>
          <dgm:resizeHandles val="exact"/>
        </dgm:presLayoutVars>
      </dgm:prSet>
      <dgm:spPr/>
    </dgm:pt>
    <dgm:pt modelId="{B477D412-B3E6-478D-A017-62E5244826F9}" type="pres">
      <dgm:prSet presAssocID="{48A08258-C5B8-4C7D-97BB-77EE353F89E3}" presName="composite" presStyleCnt="0"/>
      <dgm:spPr/>
    </dgm:pt>
    <dgm:pt modelId="{BFFA8C29-1AD4-4250-8BAA-87DBC93CF467}" type="pres">
      <dgm:prSet presAssocID="{48A08258-C5B8-4C7D-97BB-77EE353F89E3}" presName="parentText" presStyleLbl="alignNode1" presStyleIdx="0" presStyleCnt="7">
        <dgm:presLayoutVars>
          <dgm:chMax val="1"/>
          <dgm:bulletEnabled val="1"/>
        </dgm:presLayoutVars>
      </dgm:prSet>
      <dgm:spPr/>
    </dgm:pt>
    <dgm:pt modelId="{0F705550-5F29-477D-AE92-B41F96027617}" type="pres">
      <dgm:prSet presAssocID="{48A08258-C5B8-4C7D-97BB-77EE353F89E3}" presName="descendantText" presStyleLbl="alignAcc1" presStyleIdx="0" presStyleCnt="7" custLinFactNeighborX="1390" custLinFactNeighborY="-42">
        <dgm:presLayoutVars>
          <dgm:bulletEnabled val="1"/>
        </dgm:presLayoutVars>
      </dgm:prSet>
      <dgm:spPr/>
    </dgm:pt>
    <dgm:pt modelId="{CE8303AD-346D-4061-87EF-587D508186BF}" type="pres">
      <dgm:prSet presAssocID="{09803388-E9EA-40CB-8E87-554E4BC78C4C}" presName="sp" presStyleCnt="0"/>
      <dgm:spPr/>
    </dgm:pt>
    <dgm:pt modelId="{B5109D7E-0E8A-4EB6-8847-7961DFE203A0}" type="pres">
      <dgm:prSet presAssocID="{40C16950-2526-4F3E-8DC0-6AE04342EC64}" presName="composite" presStyleCnt="0"/>
      <dgm:spPr/>
    </dgm:pt>
    <dgm:pt modelId="{13B7297F-B70F-43F6-8B12-B1678BBB6EDA}" type="pres">
      <dgm:prSet presAssocID="{40C16950-2526-4F3E-8DC0-6AE04342EC64}" presName="parentText" presStyleLbl="alignNode1" presStyleIdx="1" presStyleCnt="7">
        <dgm:presLayoutVars>
          <dgm:chMax val="1"/>
          <dgm:bulletEnabled val="1"/>
        </dgm:presLayoutVars>
      </dgm:prSet>
      <dgm:spPr/>
    </dgm:pt>
    <dgm:pt modelId="{F930C39D-E4E3-4D66-AABA-690633BD82F5}" type="pres">
      <dgm:prSet presAssocID="{40C16950-2526-4F3E-8DC0-6AE04342EC64}" presName="descendantText" presStyleLbl="alignAcc1" presStyleIdx="1" presStyleCnt="7">
        <dgm:presLayoutVars>
          <dgm:bulletEnabled val="1"/>
        </dgm:presLayoutVars>
      </dgm:prSet>
      <dgm:spPr/>
    </dgm:pt>
    <dgm:pt modelId="{D79E6089-103D-4CA9-8685-5BD42CAB6D1F}" type="pres">
      <dgm:prSet presAssocID="{FE61CC24-A9E2-4514-A714-53E6CE732F97}" presName="sp" presStyleCnt="0"/>
      <dgm:spPr/>
    </dgm:pt>
    <dgm:pt modelId="{412AE41A-948F-4391-8341-ADD4237C3F3C}" type="pres">
      <dgm:prSet presAssocID="{5C9DAD40-1FD4-4075-8735-8B225B19E621}" presName="composite" presStyleCnt="0"/>
      <dgm:spPr/>
    </dgm:pt>
    <dgm:pt modelId="{DF2552C8-810D-40CF-B2AA-84C4AFE5C905}" type="pres">
      <dgm:prSet presAssocID="{5C9DAD40-1FD4-4075-8735-8B225B19E621}" presName="parentText" presStyleLbl="alignNode1" presStyleIdx="2" presStyleCnt="7">
        <dgm:presLayoutVars>
          <dgm:chMax val="1"/>
          <dgm:bulletEnabled val="1"/>
        </dgm:presLayoutVars>
      </dgm:prSet>
      <dgm:spPr/>
    </dgm:pt>
    <dgm:pt modelId="{A384119C-7E41-4ABF-B3EF-C42541D4B34F}" type="pres">
      <dgm:prSet presAssocID="{5C9DAD40-1FD4-4075-8735-8B225B19E621}" presName="descendantText" presStyleLbl="alignAcc1" presStyleIdx="2" presStyleCnt="7" custLinFactNeighborX="379">
        <dgm:presLayoutVars>
          <dgm:bulletEnabled val="1"/>
        </dgm:presLayoutVars>
      </dgm:prSet>
      <dgm:spPr/>
    </dgm:pt>
    <dgm:pt modelId="{9A344DFC-37FA-4DB8-A7DB-CBA58BE7005B}" type="pres">
      <dgm:prSet presAssocID="{B404544B-38E2-441F-8B8B-5DDC161944EE}" presName="sp" presStyleCnt="0"/>
      <dgm:spPr/>
    </dgm:pt>
    <dgm:pt modelId="{D46732CF-C5BE-4BBD-A060-E0324538D3C5}" type="pres">
      <dgm:prSet presAssocID="{03E9AC66-1836-4874-82BF-FF2D707AEDBE}" presName="composite" presStyleCnt="0"/>
      <dgm:spPr/>
    </dgm:pt>
    <dgm:pt modelId="{C6B33693-2C2B-43B4-8C52-0F4416E2168F}" type="pres">
      <dgm:prSet presAssocID="{03E9AC66-1836-4874-82BF-FF2D707AEDBE}" presName="parentText" presStyleLbl="alignNode1" presStyleIdx="3" presStyleCnt="7">
        <dgm:presLayoutVars>
          <dgm:chMax val="1"/>
          <dgm:bulletEnabled val="1"/>
        </dgm:presLayoutVars>
      </dgm:prSet>
      <dgm:spPr/>
    </dgm:pt>
    <dgm:pt modelId="{40E63D37-B905-425F-97F5-1BEB62E5C99A}" type="pres">
      <dgm:prSet presAssocID="{03E9AC66-1836-4874-82BF-FF2D707AEDBE}" presName="descendantText" presStyleLbl="alignAcc1" presStyleIdx="3" presStyleCnt="7">
        <dgm:presLayoutVars>
          <dgm:bulletEnabled val="1"/>
        </dgm:presLayoutVars>
      </dgm:prSet>
      <dgm:spPr/>
    </dgm:pt>
    <dgm:pt modelId="{DA1B7011-BE67-4D46-92B0-8CE0A172E936}" type="pres">
      <dgm:prSet presAssocID="{2A369F43-C2D3-4999-84B6-99D46DF8E876}" presName="sp" presStyleCnt="0"/>
      <dgm:spPr/>
    </dgm:pt>
    <dgm:pt modelId="{6A84EE7D-7194-4B44-81C2-5A86F3C7C036}" type="pres">
      <dgm:prSet presAssocID="{17AC38EE-661C-423D-92D3-A544C55749D2}" presName="composite" presStyleCnt="0"/>
      <dgm:spPr/>
    </dgm:pt>
    <dgm:pt modelId="{7BCCA541-E9D8-4E5C-A431-A73E73CF6065}" type="pres">
      <dgm:prSet presAssocID="{17AC38EE-661C-423D-92D3-A544C55749D2}" presName="parentText" presStyleLbl="alignNode1" presStyleIdx="4" presStyleCnt="7">
        <dgm:presLayoutVars>
          <dgm:chMax val="1"/>
          <dgm:bulletEnabled val="1"/>
        </dgm:presLayoutVars>
      </dgm:prSet>
      <dgm:spPr/>
    </dgm:pt>
    <dgm:pt modelId="{66A97E1B-305A-4474-9F76-5CD3982294B8}" type="pres">
      <dgm:prSet presAssocID="{17AC38EE-661C-423D-92D3-A544C55749D2}" presName="descendantText" presStyleLbl="alignAcc1" presStyleIdx="4" presStyleCnt="7">
        <dgm:presLayoutVars>
          <dgm:bulletEnabled val="1"/>
        </dgm:presLayoutVars>
      </dgm:prSet>
      <dgm:spPr/>
    </dgm:pt>
    <dgm:pt modelId="{9C02C63B-A0F1-4459-82DA-F193A8744EE8}" type="pres">
      <dgm:prSet presAssocID="{BE36EDD0-547C-46E6-92B5-D8B63B17AD5E}" presName="sp" presStyleCnt="0"/>
      <dgm:spPr/>
    </dgm:pt>
    <dgm:pt modelId="{01AD430F-7BAF-4439-A4EA-F75DA3C9CA5A}" type="pres">
      <dgm:prSet presAssocID="{15A59D63-45B6-4058-B7A2-5CA8E81A1877}" presName="composite" presStyleCnt="0"/>
      <dgm:spPr/>
    </dgm:pt>
    <dgm:pt modelId="{A2DF3C1E-BEB1-4618-B54D-C07764185279}" type="pres">
      <dgm:prSet presAssocID="{15A59D63-45B6-4058-B7A2-5CA8E81A1877}" presName="parentText" presStyleLbl="alignNode1" presStyleIdx="5" presStyleCnt="7">
        <dgm:presLayoutVars>
          <dgm:chMax val="1"/>
          <dgm:bulletEnabled val="1"/>
        </dgm:presLayoutVars>
      </dgm:prSet>
      <dgm:spPr/>
    </dgm:pt>
    <dgm:pt modelId="{9BC217DD-6164-4809-AD23-AEBAAFB50882}" type="pres">
      <dgm:prSet presAssocID="{15A59D63-45B6-4058-B7A2-5CA8E81A1877}" presName="descendantText" presStyleLbl="alignAcc1" presStyleIdx="5" presStyleCnt="7">
        <dgm:presLayoutVars>
          <dgm:bulletEnabled val="1"/>
        </dgm:presLayoutVars>
      </dgm:prSet>
      <dgm:spPr/>
    </dgm:pt>
    <dgm:pt modelId="{04C51F2F-2274-400A-BC2A-4F6548CB8FC3}" type="pres">
      <dgm:prSet presAssocID="{C60C5FD0-039D-4988-8750-FA09D637D547}" presName="sp" presStyleCnt="0"/>
      <dgm:spPr/>
    </dgm:pt>
    <dgm:pt modelId="{939CCE1D-67E9-4FC0-874A-2D6414601114}" type="pres">
      <dgm:prSet presAssocID="{124F0E7D-3269-4235-8ED3-D022A3CE164A}" presName="composite" presStyleCnt="0"/>
      <dgm:spPr/>
    </dgm:pt>
    <dgm:pt modelId="{2A21E34C-BCE8-412F-9C51-E0993016503C}" type="pres">
      <dgm:prSet presAssocID="{124F0E7D-3269-4235-8ED3-D022A3CE164A}" presName="parentText" presStyleLbl="alignNode1" presStyleIdx="6" presStyleCnt="7" custLinFactNeighborX="0" custLinFactNeighborY="4687">
        <dgm:presLayoutVars>
          <dgm:chMax val="1"/>
          <dgm:bulletEnabled val="1"/>
        </dgm:presLayoutVars>
      </dgm:prSet>
      <dgm:spPr/>
    </dgm:pt>
    <dgm:pt modelId="{0141AA0F-7852-4E04-9555-54B5C7B33D8D}" type="pres">
      <dgm:prSet presAssocID="{124F0E7D-3269-4235-8ED3-D022A3CE164A}" presName="descendantText" presStyleLbl="alignAcc1" presStyleIdx="6" presStyleCnt="7" custLinFactNeighborX="36650" custLinFactNeighborY="-1923">
        <dgm:presLayoutVars>
          <dgm:bulletEnabled val="1"/>
        </dgm:presLayoutVars>
      </dgm:prSet>
      <dgm:spPr/>
    </dgm:pt>
  </dgm:ptLst>
  <dgm:cxnLst>
    <dgm:cxn modelId="{779F3C02-5EE7-49D0-B8F0-4CCCF3BA9BB5}" type="presOf" srcId="{4B042EA8-3B5E-46BE-A355-696C7B23A157}" destId="{66A97E1B-305A-4474-9F76-5CD3982294B8}" srcOrd="0" destOrd="0" presId="urn:microsoft.com/office/officeart/2005/8/layout/chevron2"/>
    <dgm:cxn modelId="{05C6E404-4671-4DD0-AB7D-4EA28CA87F3E}" type="presOf" srcId="{03E9AC66-1836-4874-82BF-FF2D707AEDBE}" destId="{C6B33693-2C2B-43B4-8C52-0F4416E2168F}" srcOrd="0" destOrd="0" presId="urn:microsoft.com/office/officeart/2005/8/layout/chevron2"/>
    <dgm:cxn modelId="{7A296208-5724-4DAD-84D3-52A6C2B8FC16}" type="presOf" srcId="{0D45C5E4-B3D6-4766-9EC2-D8F2658BF605}" destId="{40E63D37-B905-425F-97F5-1BEB62E5C99A}" srcOrd="0" destOrd="0" presId="urn:microsoft.com/office/officeart/2005/8/layout/chevron2"/>
    <dgm:cxn modelId="{C118A411-4F02-469C-8EC7-79C954384418}" srcId="{15A59D63-45B6-4058-B7A2-5CA8E81A1877}" destId="{BC356492-AD98-4186-965E-9E484ED1699A}" srcOrd="0" destOrd="0" parTransId="{B0BC7460-0E75-4DAA-83AE-ECDE79E2D1C6}" sibTransId="{3C44D420-3A28-4EF6-A120-1388568AFA19}"/>
    <dgm:cxn modelId="{B64E9512-F74F-4BCD-BA80-9DA4F911949F}" srcId="{C0F03C3E-D5EF-4791-9A95-09C7401B56C3}" destId="{48A08258-C5B8-4C7D-97BB-77EE353F89E3}" srcOrd="0" destOrd="0" parTransId="{A8B602F9-8635-420F-99DD-6A8AF43E37F5}" sibTransId="{09803388-E9EA-40CB-8E87-554E4BC78C4C}"/>
    <dgm:cxn modelId="{880BBC24-D65E-4DF5-ADC2-282F0ED98883}" srcId="{17AC38EE-661C-423D-92D3-A544C55749D2}" destId="{BD97A402-7BF1-4A8E-B43F-F7AAF54465F7}" srcOrd="1" destOrd="0" parTransId="{74E70AED-5D72-4507-9B15-C0B366235CBB}" sibTransId="{BA5A50E1-A6D2-4475-B05E-6739F06A2EEC}"/>
    <dgm:cxn modelId="{6643D225-B2CC-426B-AFF3-FCB31AC7F2D4}" srcId="{C0F03C3E-D5EF-4791-9A95-09C7401B56C3}" destId="{40C16950-2526-4F3E-8DC0-6AE04342EC64}" srcOrd="1" destOrd="0" parTransId="{A6C45DA7-4E23-4B64-A9CC-B22FD98F156E}" sibTransId="{FE61CC24-A9E2-4514-A714-53E6CE732F97}"/>
    <dgm:cxn modelId="{2AA17A26-67C7-4E74-8555-4827AE77032C}" type="presOf" srcId="{124F0E7D-3269-4235-8ED3-D022A3CE164A}" destId="{2A21E34C-BCE8-412F-9C51-E0993016503C}" srcOrd="0" destOrd="0" presId="urn:microsoft.com/office/officeart/2005/8/layout/chevron2"/>
    <dgm:cxn modelId="{C38C662F-D4FE-4DC1-AC17-D02FFEF67851}" type="presOf" srcId="{5C9DAD40-1FD4-4075-8735-8B225B19E621}" destId="{DF2552C8-810D-40CF-B2AA-84C4AFE5C905}" srcOrd="0" destOrd="0" presId="urn:microsoft.com/office/officeart/2005/8/layout/chevron2"/>
    <dgm:cxn modelId="{34B71B33-1186-4AFC-ADB3-C087AEEFCE32}" type="presOf" srcId="{180C2261-9982-4A6E-B614-2C25B0283B7F}" destId="{F930C39D-E4E3-4D66-AABA-690633BD82F5}" srcOrd="0" destOrd="0" presId="urn:microsoft.com/office/officeart/2005/8/layout/chevron2"/>
    <dgm:cxn modelId="{37A49939-68BD-4156-809A-D68DB9A4D20C}" type="presOf" srcId="{C0F03C3E-D5EF-4791-9A95-09C7401B56C3}" destId="{5679530D-8554-46F1-AF28-6A351583541B}" srcOrd="0" destOrd="0" presId="urn:microsoft.com/office/officeart/2005/8/layout/chevron2"/>
    <dgm:cxn modelId="{2F7B2F6C-FAFA-4B04-9A27-0139571936D8}" type="presOf" srcId="{17AC38EE-661C-423D-92D3-A544C55749D2}" destId="{7BCCA541-E9D8-4E5C-A431-A73E73CF6065}" srcOrd="0" destOrd="0" presId="urn:microsoft.com/office/officeart/2005/8/layout/chevron2"/>
    <dgm:cxn modelId="{22394E79-B7A1-4955-8700-46A4F7BC209F}" srcId="{C0F03C3E-D5EF-4791-9A95-09C7401B56C3}" destId="{03E9AC66-1836-4874-82BF-FF2D707AEDBE}" srcOrd="3" destOrd="0" parTransId="{A9569CD3-7B26-473E-8250-C36888121B99}" sibTransId="{2A369F43-C2D3-4999-84B6-99D46DF8E876}"/>
    <dgm:cxn modelId="{7270695A-8447-4FAF-B125-9151A5B079AB}" srcId="{40C16950-2526-4F3E-8DC0-6AE04342EC64}" destId="{180C2261-9982-4A6E-B614-2C25B0283B7F}" srcOrd="0" destOrd="0" parTransId="{7B9820F0-F67A-48B3-97A4-3E6BC0C32064}" sibTransId="{31EEF467-6FBB-4183-8247-6A18216DB76C}"/>
    <dgm:cxn modelId="{6A85EC7D-6C23-4CA8-9A01-94074FC46E84}" type="presOf" srcId="{B592F032-5985-4321-A4C9-229EF09E573B}" destId="{A384119C-7E41-4ABF-B3EF-C42541D4B34F}" srcOrd="0" destOrd="0" presId="urn:microsoft.com/office/officeart/2005/8/layout/chevron2"/>
    <dgm:cxn modelId="{9713447F-99CF-4CD2-9417-C88C8F6DF349}" srcId="{48A08258-C5B8-4C7D-97BB-77EE353F89E3}" destId="{7D1E1C36-BFFF-4F1D-B8F2-3C78200D6D54}" srcOrd="0" destOrd="0" parTransId="{C53A482E-2381-4749-A249-D95BAC3B7F60}" sibTransId="{B6BA7273-CF39-4CE0-91FA-7426BE1551C2}"/>
    <dgm:cxn modelId="{D7783181-1788-4571-9FC9-C6361AD99A67}" type="presOf" srcId="{7D1E1C36-BFFF-4F1D-B8F2-3C78200D6D54}" destId="{0F705550-5F29-477D-AE92-B41F96027617}" srcOrd="0" destOrd="0" presId="urn:microsoft.com/office/officeart/2005/8/layout/chevron2"/>
    <dgm:cxn modelId="{5160098F-885E-4986-935E-A1952EDF43C8}" type="presOf" srcId="{15A59D63-45B6-4058-B7A2-5CA8E81A1877}" destId="{A2DF3C1E-BEB1-4618-B54D-C07764185279}" srcOrd="0" destOrd="0" presId="urn:microsoft.com/office/officeart/2005/8/layout/chevron2"/>
    <dgm:cxn modelId="{DCE4069B-3926-4357-9CDD-7923B0FFBCE8}" srcId="{124F0E7D-3269-4235-8ED3-D022A3CE164A}" destId="{0F5F589D-5E2A-4B72-9C61-EADEC128846E}" srcOrd="0" destOrd="0" parTransId="{D915343A-0C54-4B0D-A72E-EEF1D9DEB9F2}" sibTransId="{560C4DF0-ED83-48D6-AC42-A743393C668B}"/>
    <dgm:cxn modelId="{56617E9B-2973-40A5-AEF7-0104BFACE93A}" type="presOf" srcId="{BD97A402-7BF1-4A8E-B43F-F7AAF54465F7}" destId="{66A97E1B-305A-4474-9F76-5CD3982294B8}" srcOrd="0" destOrd="1" presId="urn:microsoft.com/office/officeart/2005/8/layout/chevron2"/>
    <dgm:cxn modelId="{E1B087AA-DDFD-4E99-B67D-ADD579CD9434}" srcId="{C0F03C3E-D5EF-4791-9A95-09C7401B56C3}" destId="{15A59D63-45B6-4058-B7A2-5CA8E81A1877}" srcOrd="5" destOrd="0" parTransId="{78B41D1A-8DB8-41E8-96D0-8D799BC9C619}" sibTransId="{C60C5FD0-039D-4988-8750-FA09D637D547}"/>
    <dgm:cxn modelId="{233E3DB1-4948-4340-B536-29B9F0219D4A}" type="presOf" srcId="{48A08258-C5B8-4C7D-97BB-77EE353F89E3}" destId="{BFFA8C29-1AD4-4250-8BAA-87DBC93CF467}" srcOrd="0" destOrd="0" presId="urn:microsoft.com/office/officeart/2005/8/layout/chevron2"/>
    <dgm:cxn modelId="{EBC1B8BB-CA36-471D-81FE-B092B9DD5955}" srcId="{03E9AC66-1836-4874-82BF-FF2D707AEDBE}" destId="{0D45C5E4-B3D6-4766-9EC2-D8F2658BF605}" srcOrd="0" destOrd="0" parTransId="{E3E20413-6817-4879-971D-DF050A0809E0}" sibTransId="{F5856734-C442-4CCE-83BC-9924EC1F264E}"/>
    <dgm:cxn modelId="{54FD51BF-287C-445F-B9A3-9EB5E18A0743}" type="presOf" srcId="{0F5F589D-5E2A-4B72-9C61-EADEC128846E}" destId="{0141AA0F-7852-4E04-9555-54B5C7B33D8D}" srcOrd="0" destOrd="0" presId="urn:microsoft.com/office/officeart/2005/8/layout/chevron2"/>
    <dgm:cxn modelId="{ED32D2C2-1380-4FD0-85A2-5C9A1A2DBCC0}" srcId="{C0F03C3E-D5EF-4791-9A95-09C7401B56C3}" destId="{5C9DAD40-1FD4-4075-8735-8B225B19E621}" srcOrd="2" destOrd="0" parTransId="{B2F9FDBE-8F8E-4B2C-9C90-2C3CE4B85B3D}" sibTransId="{B404544B-38E2-441F-8B8B-5DDC161944EE}"/>
    <dgm:cxn modelId="{27CE49C8-6C45-4C3E-BF2F-B2B14C0DE562}" srcId="{C0F03C3E-D5EF-4791-9A95-09C7401B56C3}" destId="{124F0E7D-3269-4235-8ED3-D022A3CE164A}" srcOrd="6" destOrd="0" parTransId="{27252446-724B-4F17-B03E-04441B59791D}" sibTransId="{9E3D2780-DC86-416D-850A-07B25E351B43}"/>
    <dgm:cxn modelId="{4FBBC3D0-9FC2-4F8A-BD37-A0E8F13935AF}" srcId="{17AC38EE-661C-423D-92D3-A544C55749D2}" destId="{4B042EA8-3B5E-46BE-A355-696C7B23A157}" srcOrd="0" destOrd="0" parTransId="{4C3748A8-35EF-443C-BBBB-D4630B10643B}" sibTransId="{B700AED1-E0DA-431E-822F-0523BC62C155}"/>
    <dgm:cxn modelId="{953D92D7-69B7-4A2F-A131-C59EE73132ED}" srcId="{5C9DAD40-1FD4-4075-8735-8B225B19E621}" destId="{B592F032-5985-4321-A4C9-229EF09E573B}" srcOrd="0" destOrd="0" parTransId="{5561F134-8BD6-4E72-830C-370C314BAB02}" sibTransId="{761CCB94-49D2-475E-B04C-778DF41EC311}"/>
    <dgm:cxn modelId="{64BECCED-3313-46FD-824C-ED213C1ABF6C}" srcId="{C0F03C3E-D5EF-4791-9A95-09C7401B56C3}" destId="{17AC38EE-661C-423D-92D3-A544C55749D2}" srcOrd="4" destOrd="0" parTransId="{68124C8A-3FF1-46D8-A157-94CFA3ED16FC}" sibTransId="{BE36EDD0-547C-46E6-92B5-D8B63B17AD5E}"/>
    <dgm:cxn modelId="{4F39B5F3-1811-4CF9-A519-D6660850570A}" type="presOf" srcId="{BC356492-AD98-4186-965E-9E484ED1699A}" destId="{9BC217DD-6164-4809-AD23-AEBAAFB50882}" srcOrd="0" destOrd="0" presId="urn:microsoft.com/office/officeart/2005/8/layout/chevron2"/>
    <dgm:cxn modelId="{FDF3EBF9-EB46-4F5A-B414-A809E648023A}" type="presOf" srcId="{40C16950-2526-4F3E-8DC0-6AE04342EC64}" destId="{13B7297F-B70F-43F6-8B12-B1678BBB6EDA}" srcOrd="0" destOrd="0" presId="urn:microsoft.com/office/officeart/2005/8/layout/chevron2"/>
    <dgm:cxn modelId="{9D5FF19D-B34E-4035-AC5E-F846446BE119}" type="presParOf" srcId="{5679530D-8554-46F1-AF28-6A351583541B}" destId="{B477D412-B3E6-478D-A017-62E5244826F9}" srcOrd="0" destOrd="0" presId="urn:microsoft.com/office/officeart/2005/8/layout/chevron2"/>
    <dgm:cxn modelId="{D1BA8839-0332-4F83-97F3-6511150C29D5}" type="presParOf" srcId="{B477D412-B3E6-478D-A017-62E5244826F9}" destId="{BFFA8C29-1AD4-4250-8BAA-87DBC93CF467}" srcOrd="0" destOrd="0" presId="urn:microsoft.com/office/officeart/2005/8/layout/chevron2"/>
    <dgm:cxn modelId="{948DA396-FF4D-44E4-9CD7-2D396F63A49B}" type="presParOf" srcId="{B477D412-B3E6-478D-A017-62E5244826F9}" destId="{0F705550-5F29-477D-AE92-B41F96027617}" srcOrd="1" destOrd="0" presId="urn:microsoft.com/office/officeart/2005/8/layout/chevron2"/>
    <dgm:cxn modelId="{81844B18-5B52-4E1E-85A1-44989824AAE6}" type="presParOf" srcId="{5679530D-8554-46F1-AF28-6A351583541B}" destId="{CE8303AD-346D-4061-87EF-587D508186BF}" srcOrd="1" destOrd="0" presId="urn:microsoft.com/office/officeart/2005/8/layout/chevron2"/>
    <dgm:cxn modelId="{88D964A8-973F-4F44-AA55-3D4FCAE9DE73}" type="presParOf" srcId="{5679530D-8554-46F1-AF28-6A351583541B}" destId="{B5109D7E-0E8A-4EB6-8847-7961DFE203A0}" srcOrd="2" destOrd="0" presId="urn:microsoft.com/office/officeart/2005/8/layout/chevron2"/>
    <dgm:cxn modelId="{F85AB9A2-9496-435A-84B4-9BBBF899F495}" type="presParOf" srcId="{B5109D7E-0E8A-4EB6-8847-7961DFE203A0}" destId="{13B7297F-B70F-43F6-8B12-B1678BBB6EDA}" srcOrd="0" destOrd="0" presId="urn:microsoft.com/office/officeart/2005/8/layout/chevron2"/>
    <dgm:cxn modelId="{973C02D2-890D-41CE-84D3-2CF08D716FC7}" type="presParOf" srcId="{B5109D7E-0E8A-4EB6-8847-7961DFE203A0}" destId="{F930C39D-E4E3-4D66-AABA-690633BD82F5}" srcOrd="1" destOrd="0" presId="urn:microsoft.com/office/officeart/2005/8/layout/chevron2"/>
    <dgm:cxn modelId="{7027BE62-A6E3-4685-A15F-DFD1EBEC0F1D}" type="presParOf" srcId="{5679530D-8554-46F1-AF28-6A351583541B}" destId="{D79E6089-103D-4CA9-8685-5BD42CAB6D1F}" srcOrd="3" destOrd="0" presId="urn:microsoft.com/office/officeart/2005/8/layout/chevron2"/>
    <dgm:cxn modelId="{5F35F102-1B64-4BF9-8233-6E919F5D79C6}" type="presParOf" srcId="{5679530D-8554-46F1-AF28-6A351583541B}" destId="{412AE41A-948F-4391-8341-ADD4237C3F3C}" srcOrd="4" destOrd="0" presId="urn:microsoft.com/office/officeart/2005/8/layout/chevron2"/>
    <dgm:cxn modelId="{6231D6A6-1E64-4E3D-843B-B3888747F343}" type="presParOf" srcId="{412AE41A-948F-4391-8341-ADD4237C3F3C}" destId="{DF2552C8-810D-40CF-B2AA-84C4AFE5C905}" srcOrd="0" destOrd="0" presId="urn:microsoft.com/office/officeart/2005/8/layout/chevron2"/>
    <dgm:cxn modelId="{4DDF8E94-F71C-40A9-BB29-92E25923A293}" type="presParOf" srcId="{412AE41A-948F-4391-8341-ADD4237C3F3C}" destId="{A384119C-7E41-4ABF-B3EF-C42541D4B34F}" srcOrd="1" destOrd="0" presId="urn:microsoft.com/office/officeart/2005/8/layout/chevron2"/>
    <dgm:cxn modelId="{8D12FB44-AE88-46E6-A17C-BDBDB4B1F5A1}" type="presParOf" srcId="{5679530D-8554-46F1-AF28-6A351583541B}" destId="{9A344DFC-37FA-4DB8-A7DB-CBA58BE7005B}" srcOrd="5" destOrd="0" presId="urn:microsoft.com/office/officeart/2005/8/layout/chevron2"/>
    <dgm:cxn modelId="{13B87355-318B-4506-97A6-CE44A981FD71}" type="presParOf" srcId="{5679530D-8554-46F1-AF28-6A351583541B}" destId="{D46732CF-C5BE-4BBD-A060-E0324538D3C5}" srcOrd="6" destOrd="0" presId="urn:microsoft.com/office/officeart/2005/8/layout/chevron2"/>
    <dgm:cxn modelId="{42BDD8ED-8178-4FD6-8936-D530D41A751C}" type="presParOf" srcId="{D46732CF-C5BE-4BBD-A060-E0324538D3C5}" destId="{C6B33693-2C2B-43B4-8C52-0F4416E2168F}" srcOrd="0" destOrd="0" presId="urn:microsoft.com/office/officeart/2005/8/layout/chevron2"/>
    <dgm:cxn modelId="{A295CDF1-1341-4355-A6AD-794CA890E8B9}" type="presParOf" srcId="{D46732CF-C5BE-4BBD-A060-E0324538D3C5}" destId="{40E63D37-B905-425F-97F5-1BEB62E5C99A}" srcOrd="1" destOrd="0" presId="urn:microsoft.com/office/officeart/2005/8/layout/chevron2"/>
    <dgm:cxn modelId="{FE41663D-FF69-494B-A414-F03F3EA18B96}" type="presParOf" srcId="{5679530D-8554-46F1-AF28-6A351583541B}" destId="{DA1B7011-BE67-4D46-92B0-8CE0A172E936}" srcOrd="7" destOrd="0" presId="urn:microsoft.com/office/officeart/2005/8/layout/chevron2"/>
    <dgm:cxn modelId="{A845D966-6CAE-4FE8-BF60-8868156BA68F}" type="presParOf" srcId="{5679530D-8554-46F1-AF28-6A351583541B}" destId="{6A84EE7D-7194-4B44-81C2-5A86F3C7C036}" srcOrd="8" destOrd="0" presId="urn:microsoft.com/office/officeart/2005/8/layout/chevron2"/>
    <dgm:cxn modelId="{2101985B-2F1A-407E-A10A-9CCFA3F39B4F}" type="presParOf" srcId="{6A84EE7D-7194-4B44-81C2-5A86F3C7C036}" destId="{7BCCA541-E9D8-4E5C-A431-A73E73CF6065}" srcOrd="0" destOrd="0" presId="urn:microsoft.com/office/officeart/2005/8/layout/chevron2"/>
    <dgm:cxn modelId="{31782722-D80F-4659-8401-23304DE59F06}" type="presParOf" srcId="{6A84EE7D-7194-4B44-81C2-5A86F3C7C036}" destId="{66A97E1B-305A-4474-9F76-5CD3982294B8}" srcOrd="1" destOrd="0" presId="urn:microsoft.com/office/officeart/2005/8/layout/chevron2"/>
    <dgm:cxn modelId="{CD23BE0D-EBA4-4D46-BFDE-7B27D7AF43F4}" type="presParOf" srcId="{5679530D-8554-46F1-AF28-6A351583541B}" destId="{9C02C63B-A0F1-4459-82DA-F193A8744EE8}" srcOrd="9" destOrd="0" presId="urn:microsoft.com/office/officeart/2005/8/layout/chevron2"/>
    <dgm:cxn modelId="{985838DA-9E63-43D4-ABDF-2B4942D07DB6}" type="presParOf" srcId="{5679530D-8554-46F1-AF28-6A351583541B}" destId="{01AD430F-7BAF-4439-A4EA-F75DA3C9CA5A}" srcOrd="10" destOrd="0" presId="urn:microsoft.com/office/officeart/2005/8/layout/chevron2"/>
    <dgm:cxn modelId="{69EE2C54-3340-4FC9-BC88-CE7C120B2308}" type="presParOf" srcId="{01AD430F-7BAF-4439-A4EA-F75DA3C9CA5A}" destId="{A2DF3C1E-BEB1-4618-B54D-C07764185279}" srcOrd="0" destOrd="0" presId="urn:microsoft.com/office/officeart/2005/8/layout/chevron2"/>
    <dgm:cxn modelId="{82DAA3ED-9318-4593-9216-058D9279EC48}" type="presParOf" srcId="{01AD430F-7BAF-4439-A4EA-F75DA3C9CA5A}" destId="{9BC217DD-6164-4809-AD23-AEBAAFB50882}" srcOrd="1" destOrd="0" presId="urn:microsoft.com/office/officeart/2005/8/layout/chevron2"/>
    <dgm:cxn modelId="{B03EA715-78F1-4BEC-ACFE-D7E111AB5ABC}" type="presParOf" srcId="{5679530D-8554-46F1-AF28-6A351583541B}" destId="{04C51F2F-2274-400A-BC2A-4F6548CB8FC3}" srcOrd="11" destOrd="0" presId="urn:microsoft.com/office/officeart/2005/8/layout/chevron2"/>
    <dgm:cxn modelId="{B6E65E5F-C5F9-4A93-91D6-39101B2D389C}" type="presParOf" srcId="{5679530D-8554-46F1-AF28-6A351583541B}" destId="{939CCE1D-67E9-4FC0-874A-2D6414601114}" srcOrd="12" destOrd="0" presId="urn:microsoft.com/office/officeart/2005/8/layout/chevron2"/>
    <dgm:cxn modelId="{4FA806A6-ADA0-4694-BA15-4F6979A30F51}" type="presParOf" srcId="{939CCE1D-67E9-4FC0-874A-2D6414601114}" destId="{2A21E34C-BCE8-412F-9C51-E0993016503C}" srcOrd="0" destOrd="0" presId="urn:microsoft.com/office/officeart/2005/8/layout/chevron2"/>
    <dgm:cxn modelId="{405727AC-064E-4C43-BB99-480557A65588}" type="presParOf" srcId="{939CCE1D-67E9-4FC0-874A-2D6414601114}" destId="{0141AA0F-7852-4E04-9555-54B5C7B33D8D}"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2E0BBD-6C30-46B4-A324-BA22EE1510BB}"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36924AD7-90A6-44BF-A014-9CA428416360}">
      <dgm:prSet custT="1"/>
      <dgm:spPr/>
      <dgm:t>
        <a:bodyPr/>
        <a:lstStyle/>
        <a:p>
          <a:r>
            <a:rPr lang="en-US" sz="2800" b="1" i="0" u="sng" baseline="0"/>
            <a:t>Direct Benefits:</a:t>
          </a:r>
          <a:endParaRPr lang="en-US" sz="2800"/>
        </a:p>
      </dgm:t>
    </dgm:pt>
    <dgm:pt modelId="{5ABC8771-28CB-4872-87D5-C4E2AEA58682}" type="parTrans" cxnId="{0C938FFC-492E-4AAA-9746-775ECCEC0AA7}">
      <dgm:prSet/>
      <dgm:spPr/>
      <dgm:t>
        <a:bodyPr/>
        <a:lstStyle/>
        <a:p>
          <a:endParaRPr lang="en-US"/>
        </a:p>
      </dgm:t>
    </dgm:pt>
    <dgm:pt modelId="{D29A7853-8EE7-4FCE-A6F3-829F9FAFF0F2}" type="sibTrans" cxnId="{0C938FFC-492E-4AAA-9746-775ECCEC0AA7}">
      <dgm:prSet/>
      <dgm:spPr/>
      <dgm:t>
        <a:bodyPr/>
        <a:lstStyle/>
        <a:p>
          <a:endParaRPr lang="en-US"/>
        </a:p>
      </dgm:t>
    </dgm:pt>
    <dgm:pt modelId="{1B496878-582F-4CE8-8559-7D184A662B97}">
      <dgm:prSet custT="1"/>
      <dgm:spPr/>
      <dgm:t>
        <a:bodyPr/>
        <a:lstStyle/>
        <a:p>
          <a:r>
            <a:rPr lang="en-US" sz="2000" b="0" i="0" baseline="0"/>
            <a:t>E: </a:t>
          </a:r>
          <a:r>
            <a:rPr lang="en-US" sz="2000" b="0" i="0" baseline="0">
              <a:hlinkClick xmlns:r="http://schemas.openxmlformats.org/officeDocument/2006/relationships" r:id="rId1"/>
            </a:rPr>
            <a:t>agentsupport@directbenefits.com</a:t>
          </a:r>
          <a:endParaRPr lang="en-US" sz="2000"/>
        </a:p>
      </dgm:t>
    </dgm:pt>
    <dgm:pt modelId="{7E54C890-91C9-41C3-A0ED-644CEE1586C1}" type="parTrans" cxnId="{0CBFD471-C47C-4931-9F73-DE595D7C7BB5}">
      <dgm:prSet/>
      <dgm:spPr/>
      <dgm:t>
        <a:bodyPr/>
        <a:lstStyle/>
        <a:p>
          <a:endParaRPr lang="en-US"/>
        </a:p>
      </dgm:t>
    </dgm:pt>
    <dgm:pt modelId="{6FF7FA78-4105-4F7A-9432-EC2BE783523F}" type="sibTrans" cxnId="{0CBFD471-C47C-4931-9F73-DE595D7C7BB5}">
      <dgm:prSet/>
      <dgm:spPr/>
      <dgm:t>
        <a:bodyPr/>
        <a:lstStyle/>
        <a:p>
          <a:endParaRPr lang="en-US"/>
        </a:p>
      </dgm:t>
    </dgm:pt>
    <dgm:pt modelId="{86F1E7FB-5024-4E47-94C1-F14A53AE8F5F}">
      <dgm:prSet custT="1"/>
      <dgm:spPr/>
      <dgm:t>
        <a:bodyPr/>
        <a:lstStyle/>
        <a:p>
          <a:r>
            <a:rPr lang="en-US" sz="2000" b="0" i="0" baseline="0"/>
            <a:t>P: 800-620-5010, Option 5</a:t>
          </a:r>
          <a:endParaRPr lang="en-US" sz="2000"/>
        </a:p>
      </dgm:t>
    </dgm:pt>
    <dgm:pt modelId="{9B6ED4A4-D757-4077-BEC8-DD47FA58B36A}" type="parTrans" cxnId="{3470B59B-7EC6-428B-915F-4E1715369CCB}">
      <dgm:prSet/>
      <dgm:spPr/>
      <dgm:t>
        <a:bodyPr/>
        <a:lstStyle/>
        <a:p>
          <a:endParaRPr lang="en-US"/>
        </a:p>
      </dgm:t>
    </dgm:pt>
    <dgm:pt modelId="{D0A24A1E-EE17-4ABA-93B8-6847539D9A38}" type="sibTrans" cxnId="{3470B59B-7EC6-428B-915F-4E1715369CCB}">
      <dgm:prSet/>
      <dgm:spPr/>
      <dgm:t>
        <a:bodyPr/>
        <a:lstStyle/>
        <a:p>
          <a:endParaRPr lang="en-US"/>
        </a:p>
      </dgm:t>
    </dgm:pt>
    <dgm:pt modelId="{FC7E27A5-9262-4E45-AD05-6131FA35F467}">
      <dgm:prSet custT="1"/>
      <dgm:spPr/>
      <dgm:t>
        <a:bodyPr/>
        <a:lstStyle/>
        <a:p>
          <a:r>
            <a:rPr lang="en-US" sz="2000" i="1" u="sng"/>
            <a:t>Agent Resource Center</a:t>
          </a:r>
          <a:r>
            <a:rPr lang="en-US" sz="2000" i="1"/>
            <a:t>:</a:t>
          </a:r>
          <a:endParaRPr lang="en-US" sz="2000"/>
        </a:p>
      </dgm:t>
    </dgm:pt>
    <dgm:pt modelId="{7E52B8BB-B88A-4E42-A201-437786318C40}" type="parTrans" cxnId="{8CD303C8-ABE7-452F-9676-1459FC4CB3DC}">
      <dgm:prSet/>
      <dgm:spPr/>
      <dgm:t>
        <a:bodyPr/>
        <a:lstStyle/>
        <a:p>
          <a:endParaRPr lang="en-US"/>
        </a:p>
      </dgm:t>
    </dgm:pt>
    <dgm:pt modelId="{37AFB2DC-B6E9-4925-B752-6379D741A749}" type="sibTrans" cxnId="{8CD303C8-ABE7-452F-9676-1459FC4CB3DC}">
      <dgm:prSet/>
      <dgm:spPr/>
      <dgm:t>
        <a:bodyPr/>
        <a:lstStyle/>
        <a:p>
          <a:endParaRPr lang="en-US"/>
        </a:p>
      </dgm:t>
    </dgm:pt>
    <dgm:pt modelId="{50833BAC-407B-4869-8D5E-3694A213DDB9}">
      <dgm:prSet custT="1"/>
      <dgm:spPr/>
      <dgm:t>
        <a:bodyPr/>
        <a:lstStyle/>
        <a:p>
          <a:r>
            <a:rPr lang="en-US" sz="1600" i="1"/>
            <a:t> </a:t>
          </a:r>
          <a:r>
            <a:rPr lang="en-US" sz="1600">
              <a:hlinkClick xmlns:r="http://schemas.openxmlformats.org/officeDocument/2006/relationships" r:id="rId2"/>
            </a:rPr>
            <a:t>https://agent.directbenefits.com/paid-family-medical-leave-minnesota</a:t>
          </a:r>
          <a:endParaRPr lang="en-US" sz="1600"/>
        </a:p>
      </dgm:t>
    </dgm:pt>
    <dgm:pt modelId="{0A9F84D8-1AB0-4D98-B29C-6842E8506B39}" type="parTrans" cxnId="{3E509485-BCBE-4290-852D-B4166C4891B5}">
      <dgm:prSet/>
      <dgm:spPr/>
      <dgm:t>
        <a:bodyPr/>
        <a:lstStyle/>
        <a:p>
          <a:endParaRPr lang="en-US"/>
        </a:p>
      </dgm:t>
    </dgm:pt>
    <dgm:pt modelId="{6F90D139-5047-4FBE-BD2D-9E6E891472C4}" type="sibTrans" cxnId="{3E509485-BCBE-4290-852D-B4166C4891B5}">
      <dgm:prSet/>
      <dgm:spPr/>
      <dgm:t>
        <a:bodyPr/>
        <a:lstStyle/>
        <a:p>
          <a:endParaRPr lang="en-US"/>
        </a:p>
      </dgm:t>
    </dgm:pt>
    <dgm:pt modelId="{D7578EEC-971E-4524-BDDC-2626CFEA7B23}" type="pres">
      <dgm:prSet presAssocID="{152E0BBD-6C30-46B4-A324-BA22EE1510BB}" presName="linear" presStyleCnt="0">
        <dgm:presLayoutVars>
          <dgm:animLvl val="lvl"/>
          <dgm:resizeHandles val="exact"/>
        </dgm:presLayoutVars>
      </dgm:prSet>
      <dgm:spPr/>
    </dgm:pt>
    <dgm:pt modelId="{183CA9ED-E91A-49B5-B13A-AB9C440E1B70}" type="pres">
      <dgm:prSet presAssocID="{36924AD7-90A6-44BF-A014-9CA428416360}" presName="parentText" presStyleLbl="node1" presStyleIdx="0" presStyleCnt="1" custLinFactNeighborY="-57456">
        <dgm:presLayoutVars>
          <dgm:chMax val="0"/>
          <dgm:bulletEnabled val="1"/>
        </dgm:presLayoutVars>
      </dgm:prSet>
      <dgm:spPr/>
    </dgm:pt>
    <dgm:pt modelId="{B6D46232-F581-4F32-BB0C-FEF9033DFB0D}" type="pres">
      <dgm:prSet presAssocID="{36924AD7-90A6-44BF-A014-9CA428416360}" presName="childText" presStyleLbl="revTx" presStyleIdx="0" presStyleCnt="1" custLinFactNeighborY="-47706">
        <dgm:presLayoutVars>
          <dgm:bulletEnabled val="1"/>
        </dgm:presLayoutVars>
      </dgm:prSet>
      <dgm:spPr/>
    </dgm:pt>
  </dgm:ptLst>
  <dgm:cxnLst>
    <dgm:cxn modelId="{4BEC6C2D-C23B-4E64-89DB-1D1E22E571F7}" type="presOf" srcId="{152E0BBD-6C30-46B4-A324-BA22EE1510BB}" destId="{D7578EEC-971E-4524-BDDC-2626CFEA7B23}" srcOrd="0" destOrd="0" presId="urn:microsoft.com/office/officeart/2005/8/layout/vList2"/>
    <dgm:cxn modelId="{BE9B4A43-554B-4274-9C0B-D88DA42AB091}" type="presOf" srcId="{36924AD7-90A6-44BF-A014-9CA428416360}" destId="{183CA9ED-E91A-49B5-B13A-AB9C440E1B70}" srcOrd="0" destOrd="0" presId="urn:microsoft.com/office/officeart/2005/8/layout/vList2"/>
    <dgm:cxn modelId="{0CBFD471-C47C-4931-9F73-DE595D7C7BB5}" srcId="{36924AD7-90A6-44BF-A014-9CA428416360}" destId="{1B496878-582F-4CE8-8559-7D184A662B97}" srcOrd="0" destOrd="0" parTransId="{7E54C890-91C9-41C3-A0ED-644CEE1586C1}" sibTransId="{6FF7FA78-4105-4F7A-9432-EC2BE783523F}"/>
    <dgm:cxn modelId="{D940107D-8F4B-48A0-ADDB-75F9B9A804C9}" type="presOf" srcId="{1B496878-582F-4CE8-8559-7D184A662B97}" destId="{B6D46232-F581-4F32-BB0C-FEF9033DFB0D}" srcOrd="0" destOrd="0" presId="urn:microsoft.com/office/officeart/2005/8/layout/vList2"/>
    <dgm:cxn modelId="{27E7EE7D-069D-4BB5-AB8B-3AFBA445C576}" type="presOf" srcId="{86F1E7FB-5024-4E47-94C1-F14A53AE8F5F}" destId="{B6D46232-F581-4F32-BB0C-FEF9033DFB0D}" srcOrd="0" destOrd="1" presId="urn:microsoft.com/office/officeart/2005/8/layout/vList2"/>
    <dgm:cxn modelId="{3E509485-BCBE-4290-852D-B4166C4891B5}" srcId="{FC7E27A5-9262-4E45-AD05-6131FA35F467}" destId="{50833BAC-407B-4869-8D5E-3694A213DDB9}" srcOrd="0" destOrd="0" parTransId="{0A9F84D8-1AB0-4D98-B29C-6842E8506B39}" sibTransId="{6F90D139-5047-4FBE-BD2D-9E6E891472C4}"/>
    <dgm:cxn modelId="{3470B59B-7EC6-428B-915F-4E1715369CCB}" srcId="{36924AD7-90A6-44BF-A014-9CA428416360}" destId="{86F1E7FB-5024-4E47-94C1-F14A53AE8F5F}" srcOrd="1" destOrd="0" parTransId="{9B6ED4A4-D757-4077-BEC8-DD47FA58B36A}" sibTransId="{D0A24A1E-EE17-4ABA-93B8-6847539D9A38}"/>
    <dgm:cxn modelId="{0206809E-915A-435F-9FCF-EABD4A33B5EB}" type="presOf" srcId="{FC7E27A5-9262-4E45-AD05-6131FA35F467}" destId="{B6D46232-F581-4F32-BB0C-FEF9033DFB0D}" srcOrd="0" destOrd="2" presId="urn:microsoft.com/office/officeart/2005/8/layout/vList2"/>
    <dgm:cxn modelId="{8CD303C8-ABE7-452F-9676-1459FC4CB3DC}" srcId="{36924AD7-90A6-44BF-A014-9CA428416360}" destId="{FC7E27A5-9262-4E45-AD05-6131FA35F467}" srcOrd="2" destOrd="0" parTransId="{7E52B8BB-B88A-4E42-A201-437786318C40}" sibTransId="{37AFB2DC-B6E9-4925-B752-6379D741A749}"/>
    <dgm:cxn modelId="{CDBC32DF-AFF1-4426-9D81-4F497EEC093C}" type="presOf" srcId="{50833BAC-407B-4869-8D5E-3694A213DDB9}" destId="{B6D46232-F581-4F32-BB0C-FEF9033DFB0D}" srcOrd="0" destOrd="3" presId="urn:microsoft.com/office/officeart/2005/8/layout/vList2"/>
    <dgm:cxn modelId="{0C938FFC-492E-4AAA-9746-775ECCEC0AA7}" srcId="{152E0BBD-6C30-46B4-A324-BA22EE1510BB}" destId="{36924AD7-90A6-44BF-A014-9CA428416360}" srcOrd="0" destOrd="0" parTransId="{5ABC8771-28CB-4872-87D5-C4E2AEA58682}" sibTransId="{D29A7853-8EE7-4FCE-A6F3-829F9FAFF0F2}"/>
    <dgm:cxn modelId="{FB0DCE14-333E-4EA9-970B-D235B1D69E56}" type="presParOf" srcId="{D7578EEC-971E-4524-BDDC-2626CFEA7B23}" destId="{183CA9ED-E91A-49B5-B13A-AB9C440E1B70}" srcOrd="0" destOrd="0" presId="urn:microsoft.com/office/officeart/2005/8/layout/vList2"/>
    <dgm:cxn modelId="{CEBAA969-05AF-44AA-BCB1-4A1E84C895AA}" type="presParOf" srcId="{D7578EEC-971E-4524-BDDC-2626CFEA7B23}" destId="{B6D46232-F581-4F32-BB0C-FEF9033DFB0D}"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A8C29-1AD4-4250-8BAA-87DBC93CF467}">
      <dsp:nvSpPr>
        <dsp:cNvPr id="0" name=""/>
        <dsp:cNvSpPr/>
      </dsp:nvSpPr>
      <dsp:spPr>
        <a:xfrm rot="5400000">
          <a:off x="-127192" y="130173"/>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Step 1</a:t>
          </a:r>
        </a:p>
      </dsp:txBody>
      <dsp:txXfrm rot="-5400000">
        <a:off x="1" y="299762"/>
        <a:ext cx="593564" cy="254385"/>
      </dsp:txXfrm>
    </dsp:sp>
    <dsp:sp modelId="{0F705550-5F29-477D-AE92-B41F96027617}">
      <dsp:nvSpPr>
        <dsp:cNvPr id="0" name=""/>
        <dsp:cNvSpPr/>
      </dsp:nvSpPr>
      <dsp:spPr>
        <a:xfrm rot="5400000">
          <a:off x="5245661" y="-4649347"/>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Notify Direct Benefits Agent Support. </a:t>
          </a:r>
        </a:p>
      </dsp:txBody>
      <dsp:txXfrm rot="-5400000">
        <a:off x="593564" y="29656"/>
        <a:ext cx="9828454" cy="497354"/>
      </dsp:txXfrm>
    </dsp:sp>
    <dsp:sp modelId="{13B7297F-B70F-43F6-8B12-B1678BBB6EDA}">
      <dsp:nvSpPr>
        <dsp:cNvPr id="0" name=""/>
        <dsp:cNvSpPr/>
      </dsp:nvSpPr>
      <dsp:spPr>
        <a:xfrm rot="5400000">
          <a:off x="-127192" y="894634"/>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Step 2</a:t>
          </a:r>
        </a:p>
      </dsp:txBody>
      <dsp:txXfrm rot="-5400000">
        <a:off x="1" y="1064223"/>
        <a:ext cx="593564" cy="254385"/>
      </dsp:txXfrm>
    </dsp:sp>
    <dsp:sp modelId="{F930C39D-E4E3-4D66-AABA-690633BD82F5}">
      <dsp:nvSpPr>
        <dsp:cNvPr id="0" name=""/>
        <dsp:cNvSpPr/>
      </dsp:nvSpPr>
      <dsp:spPr>
        <a:xfrm rot="5400000">
          <a:off x="5245661" y="-3884654"/>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Direct Benefits will provide </a:t>
          </a:r>
          <a:r>
            <a:rPr lang="en-US" sz="1400" i="1" u="sng" kern="1200" dirty="0"/>
            <a:t>you</a:t>
          </a:r>
          <a:r>
            <a:rPr lang="en-US" sz="1400" kern="1200" dirty="0"/>
            <a:t> with appropriate Carrier application.  </a:t>
          </a:r>
        </a:p>
      </dsp:txBody>
      <dsp:txXfrm rot="-5400000">
        <a:off x="593564" y="794349"/>
        <a:ext cx="9828454" cy="497354"/>
      </dsp:txXfrm>
    </dsp:sp>
    <dsp:sp modelId="{DF2552C8-810D-40CF-B2AA-84C4AFE5C905}">
      <dsp:nvSpPr>
        <dsp:cNvPr id="0" name=""/>
        <dsp:cNvSpPr/>
      </dsp:nvSpPr>
      <dsp:spPr>
        <a:xfrm rot="5400000">
          <a:off x="-127192" y="1659096"/>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Step 3</a:t>
          </a:r>
        </a:p>
      </dsp:txBody>
      <dsp:txXfrm rot="-5400000">
        <a:off x="1" y="1828685"/>
        <a:ext cx="593564" cy="254385"/>
      </dsp:txXfrm>
    </dsp:sp>
    <dsp:sp modelId="{A384119C-7E41-4ABF-B3EF-C42541D4B34F}">
      <dsp:nvSpPr>
        <dsp:cNvPr id="0" name=""/>
        <dsp:cNvSpPr/>
      </dsp:nvSpPr>
      <dsp:spPr>
        <a:xfrm rot="5400000">
          <a:off x="5245661" y="-3120192"/>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 Completed Carrier application is returned to Direct Benefits Agent Support.</a:t>
          </a:r>
        </a:p>
      </dsp:txBody>
      <dsp:txXfrm rot="-5400000">
        <a:off x="593564" y="1558811"/>
        <a:ext cx="9828454" cy="497354"/>
      </dsp:txXfrm>
    </dsp:sp>
    <dsp:sp modelId="{C6B33693-2C2B-43B4-8C52-0F4416E2168F}">
      <dsp:nvSpPr>
        <dsp:cNvPr id="0" name=""/>
        <dsp:cNvSpPr/>
      </dsp:nvSpPr>
      <dsp:spPr>
        <a:xfrm rot="5400000">
          <a:off x="-127192" y="2423557"/>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Step 4</a:t>
          </a:r>
        </a:p>
      </dsp:txBody>
      <dsp:txXfrm rot="-5400000">
        <a:off x="1" y="2593146"/>
        <a:ext cx="593564" cy="254385"/>
      </dsp:txXfrm>
    </dsp:sp>
    <dsp:sp modelId="{40E63D37-B905-425F-97F5-1BEB62E5C99A}">
      <dsp:nvSpPr>
        <dsp:cNvPr id="0" name=""/>
        <dsp:cNvSpPr/>
      </dsp:nvSpPr>
      <dsp:spPr>
        <a:xfrm rot="5400000">
          <a:off x="5245661" y="-2355731"/>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Direct Benefits will provide </a:t>
          </a:r>
          <a:r>
            <a:rPr lang="en-US" sz="1400" i="1" u="sng" kern="1200" dirty="0"/>
            <a:t>you</a:t>
          </a:r>
          <a:r>
            <a:rPr lang="en-US" sz="1400" kern="1200" dirty="0"/>
            <a:t> with required documentation and instructions for the Employer to file the Equivalent/Private Plan application with the State. </a:t>
          </a:r>
        </a:p>
      </dsp:txBody>
      <dsp:txXfrm rot="-5400000">
        <a:off x="593564" y="2323272"/>
        <a:ext cx="9828454" cy="497354"/>
      </dsp:txXfrm>
    </dsp:sp>
    <dsp:sp modelId="{7BCCA541-E9D8-4E5C-A431-A73E73CF6065}">
      <dsp:nvSpPr>
        <dsp:cNvPr id="0" name=""/>
        <dsp:cNvSpPr/>
      </dsp:nvSpPr>
      <dsp:spPr>
        <a:xfrm rot="5400000">
          <a:off x="-127192" y="3188019"/>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Step 5</a:t>
          </a:r>
        </a:p>
      </dsp:txBody>
      <dsp:txXfrm rot="-5400000">
        <a:off x="1" y="3357608"/>
        <a:ext cx="593564" cy="254385"/>
      </dsp:txXfrm>
    </dsp:sp>
    <dsp:sp modelId="{66A97E1B-305A-4474-9F76-5CD3982294B8}">
      <dsp:nvSpPr>
        <dsp:cNvPr id="0" name=""/>
        <dsp:cNvSpPr/>
      </dsp:nvSpPr>
      <dsp:spPr>
        <a:xfrm rot="5400000">
          <a:off x="5245661" y="-1591269"/>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Employer files Private Plan application with the State, remits application fee, and waits for decision from the State</a:t>
          </a:r>
          <a:r>
            <a:rPr lang="en-US" sz="1100" kern="1200" dirty="0"/>
            <a:t>.</a:t>
          </a:r>
          <a:r>
            <a:rPr lang="en-US" sz="1100" i="1" kern="1200" dirty="0"/>
            <a:t> </a:t>
          </a:r>
          <a:r>
            <a:rPr lang="en-US" sz="1400" b="0" i="0" u="none" kern="1200" dirty="0"/>
            <a:t>Employers wanting a 1/1/2026 effective date must submit their Applications by November 10,2025 </a:t>
          </a:r>
          <a:br>
            <a:rPr lang="en-US" sz="1400" b="0" i="0" u="sng" kern="1200" dirty="0"/>
          </a:br>
          <a:r>
            <a:rPr lang="en-US" sz="1100" kern="1200" dirty="0"/>
            <a:t>(</a:t>
          </a:r>
          <a:r>
            <a:rPr lang="en-US" sz="1100" i="1" kern="1200" dirty="0"/>
            <a:t>Instructions and video links on the next slide)</a:t>
          </a:r>
          <a:endParaRPr lang="en-US" sz="1100" kern="1200" dirty="0">
            <a:highlight>
              <a:srgbClr val="FFFF00"/>
            </a:highlight>
          </a:endParaRPr>
        </a:p>
      </dsp:txBody>
      <dsp:txXfrm rot="-5400000">
        <a:off x="593564" y="3087734"/>
        <a:ext cx="9828454" cy="497354"/>
      </dsp:txXfrm>
    </dsp:sp>
    <dsp:sp modelId="{A2DF3C1E-BEB1-4618-B54D-C07764185279}">
      <dsp:nvSpPr>
        <dsp:cNvPr id="0" name=""/>
        <dsp:cNvSpPr/>
      </dsp:nvSpPr>
      <dsp:spPr>
        <a:xfrm rot="5400000">
          <a:off x="-127192" y="3952480"/>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Step 6</a:t>
          </a:r>
        </a:p>
      </dsp:txBody>
      <dsp:txXfrm rot="-5400000">
        <a:off x="1" y="4122069"/>
        <a:ext cx="593564" cy="254385"/>
      </dsp:txXfrm>
    </dsp:sp>
    <dsp:sp modelId="{9BC217DD-6164-4809-AD23-AEBAAFB50882}">
      <dsp:nvSpPr>
        <dsp:cNvPr id="0" name=""/>
        <dsp:cNvSpPr/>
      </dsp:nvSpPr>
      <dsp:spPr>
        <a:xfrm rot="5400000">
          <a:off x="5245661" y="-826808"/>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Once the State has approved the Private Plan application, approval notice needs to be provided to Direct Benefits and any final policy documents will be provided.</a:t>
          </a:r>
        </a:p>
      </dsp:txBody>
      <dsp:txXfrm rot="-5400000">
        <a:off x="593564" y="3852195"/>
        <a:ext cx="9828454" cy="497354"/>
      </dsp:txXfrm>
    </dsp:sp>
    <dsp:sp modelId="{2A21E34C-BCE8-412F-9C51-E0993016503C}">
      <dsp:nvSpPr>
        <dsp:cNvPr id="0" name=""/>
        <dsp:cNvSpPr/>
      </dsp:nvSpPr>
      <dsp:spPr>
        <a:xfrm rot="5400000">
          <a:off x="-127192" y="4719923"/>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Complete</a:t>
          </a:r>
        </a:p>
      </dsp:txBody>
      <dsp:txXfrm rot="-5400000">
        <a:off x="1" y="4889512"/>
        <a:ext cx="593564" cy="254385"/>
      </dsp:txXfrm>
    </dsp:sp>
    <dsp:sp modelId="{0141AA0F-7852-4E04-9555-54B5C7B33D8D}">
      <dsp:nvSpPr>
        <dsp:cNvPr id="0" name=""/>
        <dsp:cNvSpPr/>
      </dsp:nvSpPr>
      <dsp:spPr>
        <a:xfrm rot="5400000">
          <a:off x="5245661" y="-72945"/>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i="0" u="none" kern="1200" dirty="0"/>
            <a:t>The Equivalent Plan Application process is complete at this point.  Employee notification must be done by 12/1/2025. Claims go live 1/1/2026. </a:t>
          </a:r>
        </a:p>
      </dsp:txBody>
      <dsp:txXfrm rot="-5400000">
        <a:off x="593564" y="4606058"/>
        <a:ext cx="9828454" cy="4973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3D7F6-BABE-4FAF-A540-8CFD064B6409}">
      <dsp:nvSpPr>
        <dsp:cNvPr id="0" name=""/>
        <dsp:cNvSpPr/>
      </dsp:nvSpPr>
      <dsp:spPr>
        <a:xfrm>
          <a:off x="0" y="272942"/>
          <a:ext cx="8639549" cy="1386000"/>
        </a:xfrm>
        <a:prstGeom prst="rect">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525" tIns="333248" rIns="67052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All employers will participate in the MN Paid Leave Plan as the default option, when they register with the state</a:t>
          </a:r>
        </a:p>
        <a:p>
          <a:pPr marL="171450" lvl="1" indent="-171450" algn="l" defTabSz="711200">
            <a:lnSpc>
              <a:spcPct val="90000"/>
            </a:lnSpc>
            <a:spcBef>
              <a:spcPct val="0"/>
            </a:spcBef>
            <a:spcAft>
              <a:spcPct val="15000"/>
            </a:spcAft>
            <a:buChar char="•"/>
          </a:pPr>
          <a:r>
            <a:rPr lang="en-US" sz="1600" kern="1200"/>
            <a:t>Contributions (employer and employee) are set to begin January 1, 2026, with the first quarterly premiums due to the state on April 30, 2026</a:t>
          </a:r>
        </a:p>
      </dsp:txBody>
      <dsp:txXfrm>
        <a:off x="0" y="272942"/>
        <a:ext cx="8639549" cy="1386000"/>
      </dsp:txXfrm>
    </dsp:sp>
    <dsp:sp modelId="{2C040A22-2F01-42B9-87D8-A54793A25C59}">
      <dsp:nvSpPr>
        <dsp:cNvPr id="0" name=""/>
        <dsp:cNvSpPr/>
      </dsp:nvSpPr>
      <dsp:spPr>
        <a:xfrm>
          <a:off x="431977" y="36782"/>
          <a:ext cx="6047684" cy="47232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588" tIns="0" rIns="228588" bIns="0" numCol="1" spcCol="1270" anchor="ctr" anchorCtr="0">
          <a:noAutofit/>
        </a:bodyPr>
        <a:lstStyle/>
        <a:p>
          <a:pPr marL="0" lvl="0" indent="0" algn="l" defTabSz="711200">
            <a:lnSpc>
              <a:spcPct val="90000"/>
            </a:lnSpc>
            <a:spcBef>
              <a:spcPct val="0"/>
            </a:spcBef>
            <a:spcAft>
              <a:spcPct val="35000"/>
            </a:spcAft>
            <a:buNone/>
          </a:pPr>
          <a:r>
            <a:rPr lang="en-US" sz="1600" b="1" kern="1200"/>
            <a:t>State Plan</a:t>
          </a:r>
        </a:p>
      </dsp:txBody>
      <dsp:txXfrm>
        <a:off x="455034" y="59839"/>
        <a:ext cx="6001570" cy="426206"/>
      </dsp:txXfrm>
    </dsp:sp>
    <dsp:sp modelId="{796CCE24-4FBC-42FA-ACD7-2D8F5B5958C9}">
      <dsp:nvSpPr>
        <dsp:cNvPr id="0" name=""/>
        <dsp:cNvSpPr/>
      </dsp:nvSpPr>
      <dsp:spPr>
        <a:xfrm>
          <a:off x="0" y="1981503"/>
          <a:ext cx="8639549" cy="907200"/>
        </a:xfrm>
        <a:prstGeom prst="rect">
          <a:avLst/>
        </a:prstGeom>
        <a:solidFill>
          <a:schemeClr val="lt1">
            <a:alpha val="90000"/>
            <a:hueOff val="0"/>
            <a:satOff val="0"/>
            <a:lumOff val="0"/>
            <a:alphaOff val="0"/>
          </a:schemeClr>
        </a:solidFill>
        <a:ln w="1397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525" tIns="333248" rIns="67052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cs typeface="Calibri" panose="020F0502020204030204" pitchFamily="34" charset="0"/>
            </a:rPr>
            <a:t>Employers can apply for a fully-insured private plan, that is approved by the Division, and insured by an approved carrier </a:t>
          </a:r>
          <a:endParaRPr lang="en-US" sz="1600" kern="1200"/>
        </a:p>
      </dsp:txBody>
      <dsp:txXfrm>
        <a:off x="0" y="1981503"/>
        <a:ext cx="8639549" cy="907200"/>
      </dsp:txXfrm>
    </dsp:sp>
    <dsp:sp modelId="{C80F3D89-FBCC-4052-8497-646FF69FD087}">
      <dsp:nvSpPr>
        <dsp:cNvPr id="0" name=""/>
        <dsp:cNvSpPr/>
      </dsp:nvSpPr>
      <dsp:spPr>
        <a:xfrm>
          <a:off x="431977" y="1745343"/>
          <a:ext cx="6047684" cy="472320"/>
        </a:xfrm>
        <a:prstGeom prst="round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588" tIns="0" rIns="228588" bIns="0" numCol="1" spcCol="1270" anchor="ctr" anchorCtr="0">
          <a:noAutofit/>
        </a:bodyPr>
        <a:lstStyle/>
        <a:p>
          <a:pPr marL="0" lvl="0" indent="0" algn="l" defTabSz="711200">
            <a:lnSpc>
              <a:spcPct val="90000"/>
            </a:lnSpc>
            <a:spcBef>
              <a:spcPct val="0"/>
            </a:spcBef>
            <a:spcAft>
              <a:spcPct val="35000"/>
            </a:spcAft>
            <a:buNone/>
          </a:pPr>
          <a:r>
            <a:rPr lang="en-US" sz="1600" b="1" kern="1200"/>
            <a:t>Private Fully-Insured Plan </a:t>
          </a:r>
        </a:p>
      </dsp:txBody>
      <dsp:txXfrm>
        <a:off x="455034" y="1768400"/>
        <a:ext cx="6001570" cy="426206"/>
      </dsp:txXfrm>
    </dsp:sp>
    <dsp:sp modelId="{7D06813E-8908-4A5D-9AC7-78192B23E39A}">
      <dsp:nvSpPr>
        <dsp:cNvPr id="0" name=""/>
        <dsp:cNvSpPr/>
      </dsp:nvSpPr>
      <dsp:spPr>
        <a:xfrm>
          <a:off x="0" y="3242821"/>
          <a:ext cx="8639549" cy="1108800"/>
        </a:xfrm>
        <a:prstGeom prst="rect">
          <a:avLst/>
        </a:prstGeom>
        <a:solidFill>
          <a:schemeClr val="lt1">
            <a:alpha val="90000"/>
            <a:hueOff val="0"/>
            <a:satOff val="0"/>
            <a:lumOff val="0"/>
            <a:alphaOff val="0"/>
          </a:schemeClr>
        </a:solidFill>
        <a:ln w="1397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0525" tIns="333248" rIns="67052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cs typeface="Calibri" panose="020F0502020204030204" pitchFamily="34" charset="0"/>
            </a:rPr>
            <a:t>Employers can apply for a self-funded private plan, backed by a surety bond, that is approved by the Division and either administered by a TPA or self-administered </a:t>
          </a:r>
          <a:endParaRPr lang="en-US" sz="1600" kern="1200"/>
        </a:p>
      </dsp:txBody>
      <dsp:txXfrm>
        <a:off x="0" y="3242821"/>
        <a:ext cx="8639549" cy="1108800"/>
      </dsp:txXfrm>
    </dsp:sp>
    <dsp:sp modelId="{1F897454-F873-48C9-9A3C-88BF4105CF1C}">
      <dsp:nvSpPr>
        <dsp:cNvPr id="0" name=""/>
        <dsp:cNvSpPr/>
      </dsp:nvSpPr>
      <dsp:spPr>
        <a:xfrm>
          <a:off x="431977" y="2975103"/>
          <a:ext cx="6047684" cy="472320"/>
        </a:xfrm>
        <a:prstGeom prst="roundRect">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588" tIns="0" rIns="228588" bIns="0" numCol="1" spcCol="1270" anchor="ctr" anchorCtr="0">
          <a:noAutofit/>
        </a:bodyPr>
        <a:lstStyle/>
        <a:p>
          <a:pPr marL="0" lvl="0" indent="0" algn="l" defTabSz="711200">
            <a:lnSpc>
              <a:spcPct val="90000"/>
            </a:lnSpc>
            <a:spcBef>
              <a:spcPct val="0"/>
            </a:spcBef>
            <a:spcAft>
              <a:spcPct val="35000"/>
            </a:spcAft>
            <a:buNone/>
          </a:pPr>
          <a:r>
            <a:rPr lang="en-US" sz="1600" b="1" kern="1200">
              <a:cs typeface="Calibri" panose="020F0502020204030204" pitchFamily="34" charset="0"/>
            </a:rPr>
            <a:t>Private Self-Funded Plan</a:t>
          </a:r>
          <a:endParaRPr lang="en-US" sz="1600" b="1" kern="1200"/>
        </a:p>
      </dsp:txBody>
      <dsp:txXfrm>
        <a:off x="455034" y="2998160"/>
        <a:ext cx="6001570"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6707C-91A7-41B2-B122-FCF8AB4A859C}">
      <dsp:nvSpPr>
        <dsp:cNvPr id="0" name=""/>
        <dsp:cNvSpPr/>
      </dsp:nvSpPr>
      <dsp:spPr>
        <a:xfrm>
          <a:off x="0" y="8737"/>
          <a:ext cx="2888892" cy="1178072"/>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b="1" u="sng" kern="1200">
              <a:solidFill>
                <a:srgbClr val="54C0AA"/>
              </a:solidFill>
            </a:rPr>
            <a:t>YOU</a:t>
          </a:r>
          <a:endParaRPr lang="en-US" sz="2000" kern="1200"/>
        </a:p>
      </dsp:txBody>
      <dsp:txXfrm>
        <a:off x="0" y="8737"/>
        <a:ext cx="2888892" cy="785381"/>
      </dsp:txXfrm>
    </dsp:sp>
    <dsp:sp modelId="{083EE902-B499-4C6E-87B9-C2B4252FA467}">
      <dsp:nvSpPr>
        <dsp:cNvPr id="0" name=""/>
        <dsp:cNvSpPr/>
      </dsp:nvSpPr>
      <dsp:spPr>
        <a:xfrm>
          <a:off x="595066" y="788516"/>
          <a:ext cx="2888892" cy="702404"/>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Submit Census to Direct Benefits Agent Support for quoting</a:t>
          </a:r>
        </a:p>
      </dsp:txBody>
      <dsp:txXfrm>
        <a:off x="615639" y="809089"/>
        <a:ext cx="2847746" cy="661258"/>
      </dsp:txXfrm>
    </dsp:sp>
    <dsp:sp modelId="{2EC955EC-C0EB-4CFF-A6DF-45291E7518BD}">
      <dsp:nvSpPr>
        <dsp:cNvPr id="0" name=""/>
        <dsp:cNvSpPr/>
      </dsp:nvSpPr>
      <dsp:spPr>
        <a:xfrm rot="2074">
          <a:off x="3327679" y="43218"/>
          <a:ext cx="930228" cy="7192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27679" y="187003"/>
        <a:ext cx="714453" cy="431550"/>
      </dsp:txXfrm>
    </dsp:sp>
    <dsp:sp modelId="{797BBCCB-8B97-41A8-AF16-EE375D5E5B2F}">
      <dsp:nvSpPr>
        <dsp:cNvPr id="0" name=""/>
        <dsp:cNvSpPr/>
      </dsp:nvSpPr>
      <dsp:spPr>
        <a:xfrm>
          <a:off x="4644040" y="11538"/>
          <a:ext cx="2888892" cy="1178072"/>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a:solidFill>
                <a:srgbClr val="54C0AA"/>
              </a:solidFill>
            </a:rPr>
            <a:t>Minimum census data for quoting</a:t>
          </a:r>
        </a:p>
      </dsp:txBody>
      <dsp:txXfrm>
        <a:off x="4644040" y="11538"/>
        <a:ext cx="2888892" cy="785381"/>
      </dsp:txXfrm>
    </dsp:sp>
    <dsp:sp modelId="{F0C23797-2F32-4EAD-8433-3253E4E1D7CD}">
      <dsp:nvSpPr>
        <dsp:cNvPr id="0" name=""/>
        <dsp:cNvSpPr/>
      </dsp:nvSpPr>
      <dsp:spPr>
        <a:xfrm>
          <a:off x="5235741" y="796919"/>
          <a:ext cx="2888892" cy="691200"/>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Gender, DOB, Salary, Work State - Employer legal name &amp; address</a:t>
          </a:r>
        </a:p>
      </dsp:txBody>
      <dsp:txXfrm>
        <a:off x="5255986" y="817164"/>
        <a:ext cx="2848402" cy="650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080B4-484F-47C1-95EC-15FCBF0481FE}">
      <dsp:nvSpPr>
        <dsp:cNvPr id="0" name=""/>
        <dsp:cNvSpPr/>
      </dsp:nvSpPr>
      <dsp:spPr>
        <a:xfrm>
          <a:off x="283836" y="31478"/>
          <a:ext cx="2841236" cy="1672562"/>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u="sng" kern="1200">
              <a:solidFill>
                <a:srgbClr val="54C0AA"/>
              </a:solidFill>
            </a:rPr>
            <a:t>US</a:t>
          </a:r>
        </a:p>
      </dsp:txBody>
      <dsp:txXfrm>
        <a:off x="283836" y="31478"/>
        <a:ext cx="2841236" cy="1115041"/>
      </dsp:txXfrm>
    </dsp:sp>
    <dsp:sp modelId="{B2C727B5-8181-47A4-BB89-0CD4B0E205FF}">
      <dsp:nvSpPr>
        <dsp:cNvPr id="0" name=""/>
        <dsp:cNvSpPr/>
      </dsp:nvSpPr>
      <dsp:spPr>
        <a:xfrm>
          <a:off x="653617" y="930588"/>
          <a:ext cx="2858253" cy="1117334"/>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Provide you with a timely comparison &amp; recommendation for the standalone quotes</a:t>
          </a:r>
        </a:p>
      </dsp:txBody>
      <dsp:txXfrm>
        <a:off x="686343" y="963314"/>
        <a:ext cx="2792801" cy="1051882"/>
      </dsp:txXfrm>
    </dsp:sp>
    <dsp:sp modelId="{F4A2B87E-119C-4570-9E04-470F01BEC7DD}">
      <dsp:nvSpPr>
        <dsp:cNvPr id="0" name=""/>
        <dsp:cNvSpPr/>
      </dsp:nvSpPr>
      <dsp:spPr>
        <a:xfrm rot="21600000">
          <a:off x="3425894" y="272290"/>
          <a:ext cx="884453" cy="7061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rot="-21600000">
        <a:off x="3425894" y="413516"/>
        <a:ext cx="672615" cy="423676"/>
      </dsp:txXfrm>
    </dsp:sp>
    <dsp:sp modelId="{65BF07BA-DE9D-41B1-A01A-7385F9585290}">
      <dsp:nvSpPr>
        <dsp:cNvPr id="0" name=""/>
        <dsp:cNvSpPr/>
      </dsp:nvSpPr>
      <dsp:spPr>
        <a:xfrm>
          <a:off x="4703455" y="9521"/>
          <a:ext cx="3107667" cy="1513953"/>
        </a:xfrm>
        <a:prstGeom prst="roundRect">
          <a:avLst>
            <a:gd name="adj" fmla="val 10000"/>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54C0AA"/>
              </a:solidFill>
            </a:rPr>
            <a:t>If our quoted plan is selected</a:t>
          </a:r>
        </a:p>
      </dsp:txBody>
      <dsp:txXfrm>
        <a:off x="4703455" y="9521"/>
        <a:ext cx="3107667" cy="1009302"/>
      </dsp:txXfrm>
    </dsp:sp>
    <dsp:sp modelId="{A3CEC05A-6A6C-467A-A8B7-AA07BCB8DD5C}">
      <dsp:nvSpPr>
        <dsp:cNvPr id="0" name=""/>
        <dsp:cNvSpPr/>
      </dsp:nvSpPr>
      <dsp:spPr>
        <a:xfrm>
          <a:off x="5291812" y="963764"/>
          <a:ext cx="2836187" cy="800254"/>
        </a:xfrm>
        <a:prstGeom prst="roundRect">
          <a:avLst>
            <a:gd name="adj" fmla="val 10000"/>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We will direct all required processes through implementation </a:t>
          </a:r>
        </a:p>
      </dsp:txBody>
      <dsp:txXfrm>
        <a:off x="5315251" y="987203"/>
        <a:ext cx="2789309" cy="7533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A8C29-1AD4-4250-8BAA-87DBC93CF467}">
      <dsp:nvSpPr>
        <dsp:cNvPr id="0" name=""/>
        <dsp:cNvSpPr/>
      </dsp:nvSpPr>
      <dsp:spPr>
        <a:xfrm rot="5400000">
          <a:off x="-127192" y="130173"/>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Step 1</a:t>
          </a:r>
        </a:p>
      </dsp:txBody>
      <dsp:txXfrm rot="-5400000">
        <a:off x="1" y="299762"/>
        <a:ext cx="593564" cy="254385"/>
      </dsp:txXfrm>
    </dsp:sp>
    <dsp:sp modelId="{0F705550-5F29-477D-AE92-B41F96027617}">
      <dsp:nvSpPr>
        <dsp:cNvPr id="0" name=""/>
        <dsp:cNvSpPr/>
      </dsp:nvSpPr>
      <dsp:spPr>
        <a:xfrm rot="5400000">
          <a:off x="5245661" y="-4649347"/>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Notify Direct Benefits Agent Support. </a:t>
          </a:r>
        </a:p>
      </dsp:txBody>
      <dsp:txXfrm rot="-5400000">
        <a:off x="593564" y="29656"/>
        <a:ext cx="9828454" cy="497354"/>
      </dsp:txXfrm>
    </dsp:sp>
    <dsp:sp modelId="{13B7297F-B70F-43F6-8B12-B1678BBB6EDA}">
      <dsp:nvSpPr>
        <dsp:cNvPr id="0" name=""/>
        <dsp:cNvSpPr/>
      </dsp:nvSpPr>
      <dsp:spPr>
        <a:xfrm rot="5400000">
          <a:off x="-127192" y="894634"/>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Step 2</a:t>
          </a:r>
        </a:p>
      </dsp:txBody>
      <dsp:txXfrm rot="-5400000">
        <a:off x="1" y="1064223"/>
        <a:ext cx="593564" cy="254385"/>
      </dsp:txXfrm>
    </dsp:sp>
    <dsp:sp modelId="{F930C39D-E4E3-4D66-AABA-690633BD82F5}">
      <dsp:nvSpPr>
        <dsp:cNvPr id="0" name=""/>
        <dsp:cNvSpPr/>
      </dsp:nvSpPr>
      <dsp:spPr>
        <a:xfrm rot="5400000">
          <a:off x="5245661" y="-3884654"/>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Direct Benefits will provide </a:t>
          </a:r>
          <a:r>
            <a:rPr lang="en-US" sz="1400" i="1" u="sng" kern="1200" dirty="0"/>
            <a:t>you</a:t>
          </a:r>
          <a:r>
            <a:rPr lang="en-US" sz="1400" kern="1200" dirty="0"/>
            <a:t> with appropriate Carrier application.  </a:t>
          </a:r>
        </a:p>
      </dsp:txBody>
      <dsp:txXfrm rot="-5400000">
        <a:off x="593564" y="794349"/>
        <a:ext cx="9828454" cy="497354"/>
      </dsp:txXfrm>
    </dsp:sp>
    <dsp:sp modelId="{DF2552C8-810D-40CF-B2AA-84C4AFE5C905}">
      <dsp:nvSpPr>
        <dsp:cNvPr id="0" name=""/>
        <dsp:cNvSpPr/>
      </dsp:nvSpPr>
      <dsp:spPr>
        <a:xfrm rot="5400000">
          <a:off x="-127192" y="1659096"/>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Step 3</a:t>
          </a:r>
        </a:p>
      </dsp:txBody>
      <dsp:txXfrm rot="-5400000">
        <a:off x="1" y="1828685"/>
        <a:ext cx="593564" cy="254385"/>
      </dsp:txXfrm>
    </dsp:sp>
    <dsp:sp modelId="{A384119C-7E41-4ABF-B3EF-C42541D4B34F}">
      <dsp:nvSpPr>
        <dsp:cNvPr id="0" name=""/>
        <dsp:cNvSpPr/>
      </dsp:nvSpPr>
      <dsp:spPr>
        <a:xfrm rot="5400000">
          <a:off x="5245661" y="-3120192"/>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 Completed Carrier application is returned to Direct Benefits Agent Support.</a:t>
          </a:r>
        </a:p>
      </dsp:txBody>
      <dsp:txXfrm rot="-5400000">
        <a:off x="593564" y="1558811"/>
        <a:ext cx="9828454" cy="497354"/>
      </dsp:txXfrm>
    </dsp:sp>
    <dsp:sp modelId="{C6B33693-2C2B-43B4-8C52-0F4416E2168F}">
      <dsp:nvSpPr>
        <dsp:cNvPr id="0" name=""/>
        <dsp:cNvSpPr/>
      </dsp:nvSpPr>
      <dsp:spPr>
        <a:xfrm rot="5400000">
          <a:off x="-127192" y="2423557"/>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Step 4</a:t>
          </a:r>
        </a:p>
      </dsp:txBody>
      <dsp:txXfrm rot="-5400000">
        <a:off x="1" y="2593146"/>
        <a:ext cx="593564" cy="254385"/>
      </dsp:txXfrm>
    </dsp:sp>
    <dsp:sp modelId="{40E63D37-B905-425F-97F5-1BEB62E5C99A}">
      <dsp:nvSpPr>
        <dsp:cNvPr id="0" name=""/>
        <dsp:cNvSpPr/>
      </dsp:nvSpPr>
      <dsp:spPr>
        <a:xfrm rot="5400000">
          <a:off x="5245661" y="-2355731"/>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Direct Benefits will provide </a:t>
          </a:r>
          <a:r>
            <a:rPr lang="en-US" sz="1400" i="1" u="sng" kern="1200" dirty="0"/>
            <a:t>you</a:t>
          </a:r>
          <a:r>
            <a:rPr lang="en-US" sz="1400" kern="1200" dirty="0"/>
            <a:t> with required documentation and instructions for the Employer to file the Equivalent/Private Plan application with the State. </a:t>
          </a:r>
        </a:p>
      </dsp:txBody>
      <dsp:txXfrm rot="-5400000">
        <a:off x="593564" y="2323272"/>
        <a:ext cx="9828454" cy="497354"/>
      </dsp:txXfrm>
    </dsp:sp>
    <dsp:sp modelId="{7BCCA541-E9D8-4E5C-A431-A73E73CF6065}">
      <dsp:nvSpPr>
        <dsp:cNvPr id="0" name=""/>
        <dsp:cNvSpPr/>
      </dsp:nvSpPr>
      <dsp:spPr>
        <a:xfrm rot="5400000">
          <a:off x="-127192" y="3188019"/>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Step 5</a:t>
          </a:r>
        </a:p>
      </dsp:txBody>
      <dsp:txXfrm rot="-5400000">
        <a:off x="1" y="3357608"/>
        <a:ext cx="593564" cy="254385"/>
      </dsp:txXfrm>
    </dsp:sp>
    <dsp:sp modelId="{66A97E1B-305A-4474-9F76-5CD3982294B8}">
      <dsp:nvSpPr>
        <dsp:cNvPr id="0" name=""/>
        <dsp:cNvSpPr/>
      </dsp:nvSpPr>
      <dsp:spPr>
        <a:xfrm rot="5400000">
          <a:off x="5245661" y="-1591269"/>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Employer files Private Plan application with the State, remits application fee, and waits for decision from the State</a:t>
          </a:r>
          <a:r>
            <a:rPr lang="en-US" sz="1100" kern="1200" dirty="0"/>
            <a:t>. (</a:t>
          </a:r>
          <a:r>
            <a:rPr lang="en-US" sz="1100" i="1" kern="1200" dirty="0"/>
            <a:t>Instructions and video links on previous slide)</a:t>
          </a:r>
          <a:endParaRPr lang="en-US" sz="1100" kern="1200" dirty="0"/>
        </a:p>
        <a:p>
          <a:pPr marL="57150" lvl="1" indent="-57150" algn="l" defTabSz="488950">
            <a:lnSpc>
              <a:spcPct val="90000"/>
            </a:lnSpc>
            <a:spcBef>
              <a:spcPct val="0"/>
            </a:spcBef>
            <a:spcAft>
              <a:spcPct val="15000"/>
            </a:spcAft>
            <a:buChar char="•"/>
          </a:pPr>
          <a:endParaRPr lang="en-US" sz="1100" kern="1200" dirty="0"/>
        </a:p>
      </dsp:txBody>
      <dsp:txXfrm rot="-5400000">
        <a:off x="593564" y="3087734"/>
        <a:ext cx="9828454" cy="497354"/>
      </dsp:txXfrm>
    </dsp:sp>
    <dsp:sp modelId="{A2DF3C1E-BEB1-4618-B54D-C07764185279}">
      <dsp:nvSpPr>
        <dsp:cNvPr id="0" name=""/>
        <dsp:cNvSpPr/>
      </dsp:nvSpPr>
      <dsp:spPr>
        <a:xfrm rot="5400000">
          <a:off x="-127192" y="3952480"/>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Step 6</a:t>
          </a:r>
        </a:p>
      </dsp:txBody>
      <dsp:txXfrm rot="-5400000">
        <a:off x="1" y="4122069"/>
        <a:ext cx="593564" cy="254385"/>
      </dsp:txXfrm>
    </dsp:sp>
    <dsp:sp modelId="{9BC217DD-6164-4809-AD23-AEBAAFB50882}">
      <dsp:nvSpPr>
        <dsp:cNvPr id="0" name=""/>
        <dsp:cNvSpPr/>
      </dsp:nvSpPr>
      <dsp:spPr>
        <a:xfrm rot="5400000">
          <a:off x="5245661" y="-826808"/>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t>Once the State has approved the Private Plan application, approval notice needs to be provided to Direct Benefits and any final policy documents will be provided.</a:t>
          </a:r>
        </a:p>
      </dsp:txBody>
      <dsp:txXfrm rot="-5400000">
        <a:off x="593564" y="3852195"/>
        <a:ext cx="9828454" cy="497354"/>
      </dsp:txXfrm>
    </dsp:sp>
    <dsp:sp modelId="{2A21E34C-BCE8-412F-9C51-E0993016503C}">
      <dsp:nvSpPr>
        <dsp:cNvPr id="0" name=""/>
        <dsp:cNvSpPr/>
      </dsp:nvSpPr>
      <dsp:spPr>
        <a:xfrm rot="5400000">
          <a:off x="-127192" y="4719923"/>
          <a:ext cx="847949" cy="593564"/>
        </a:xfrm>
        <a:prstGeom prst="chevron">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Complete</a:t>
          </a:r>
        </a:p>
      </dsp:txBody>
      <dsp:txXfrm rot="-5400000">
        <a:off x="1" y="4889512"/>
        <a:ext cx="593564" cy="254385"/>
      </dsp:txXfrm>
    </dsp:sp>
    <dsp:sp modelId="{0141AA0F-7852-4E04-9555-54B5C7B33D8D}">
      <dsp:nvSpPr>
        <dsp:cNvPr id="0" name=""/>
        <dsp:cNvSpPr/>
      </dsp:nvSpPr>
      <dsp:spPr>
        <a:xfrm rot="5400000">
          <a:off x="5245661" y="-72945"/>
          <a:ext cx="551166" cy="9855360"/>
        </a:xfrm>
        <a:prstGeom prst="round2Same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i="0" u="none" kern="1200" dirty="0"/>
            <a:t>The Equivalent Plan Application process is complete at this point.  Employee notification must be done by 12/1/2025. Claims go live 1/1/2026. </a:t>
          </a:r>
        </a:p>
      </dsp:txBody>
      <dsp:txXfrm rot="-5400000">
        <a:off x="593564" y="4606058"/>
        <a:ext cx="9828454" cy="4973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CA9ED-E91A-49B5-B13A-AB9C440E1B70}">
      <dsp:nvSpPr>
        <dsp:cNvPr id="0" name=""/>
        <dsp:cNvSpPr/>
      </dsp:nvSpPr>
      <dsp:spPr>
        <a:xfrm>
          <a:off x="0" y="82664"/>
          <a:ext cx="9858191" cy="1216800"/>
        </a:xfrm>
        <a:prstGeom prst="round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i="0" u="sng" kern="1200" baseline="0"/>
            <a:t>Direct Benefits:</a:t>
          </a:r>
          <a:endParaRPr lang="en-US" sz="2800" kern="1200"/>
        </a:p>
      </dsp:txBody>
      <dsp:txXfrm>
        <a:off x="59399" y="142063"/>
        <a:ext cx="9739393" cy="1098002"/>
      </dsp:txXfrm>
    </dsp:sp>
    <dsp:sp modelId="{B6D46232-F581-4F32-BB0C-FEF9033DFB0D}">
      <dsp:nvSpPr>
        <dsp:cNvPr id="0" name=""/>
        <dsp:cNvSpPr/>
      </dsp:nvSpPr>
      <dsp:spPr>
        <a:xfrm>
          <a:off x="0" y="1472721"/>
          <a:ext cx="9858191"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9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0" i="0" kern="1200" baseline="0"/>
            <a:t>E: </a:t>
          </a:r>
          <a:r>
            <a:rPr lang="en-US" sz="2000" b="0" i="0" kern="1200" baseline="0">
              <a:hlinkClick xmlns:r="http://schemas.openxmlformats.org/officeDocument/2006/relationships" r:id="rId1"/>
            </a:rPr>
            <a:t>agentsupport@directbenefits.com</a:t>
          </a:r>
          <a:endParaRPr lang="en-US" sz="2000" kern="1200"/>
        </a:p>
        <a:p>
          <a:pPr marL="228600" lvl="1" indent="-228600" algn="l" defTabSz="889000">
            <a:lnSpc>
              <a:spcPct val="90000"/>
            </a:lnSpc>
            <a:spcBef>
              <a:spcPct val="0"/>
            </a:spcBef>
            <a:spcAft>
              <a:spcPct val="20000"/>
            </a:spcAft>
            <a:buChar char="•"/>
          </a:pPr>
          <a:r>
            <a:rPr lang="en-US" sz="2000" b="0" i="0" kern="1200" baseline="0"/>
            <a:t>P: 800-620-5010, Option 5</a:t>
          </a:r>
          <a:endParaRPr lang="en-US" sz="2000" kern="1200"/>
        </a:p>
        <a:p>
          <a:pPr marL="228600" lvl="1" indent="-228600" algn="l" defTabSz="889000">
            <a:lnSpc>
              <a:spcPct val="90000"/>
            </a:lnSpc>
            <a:spcBef>
              <a:spcPct val="0"/>
            </a:spcBef>
            <a:spcAft>
              <a:spcPct val="20000"/>
            </a:spcAft>
            <a:buChar char="•"/>
          </a:pPr>
          <a:r>
            <a:rPr lang="en-US" sz="2000" i="1" u="sng" kern="1200"/>
            <a:t>Agent Resource Center</a:t>
          </a:r>
          <a:r>
            <a:rPr lang="en-US" sz="2000" i="1" kern="1200"/>
            <a:t>:</a:t>
          </a:r>
          <a:endParaRPr lang="en-US" sz="2000" kern="1200"/>
        </a:p>
        <a:p>
          <a:pPr marL="342900" lvl="2" indent="-171450" algn="l" defTabSz="711200">
            <a:lnSpc>
              <a:spcPct val="90000"/>
            </a:lnSpc>
            <a:spcBef>
              <a:spcPct val="0"/>
            </a:spcBef>
            <a:spcAft>
              <a:spcPct val="20000"/>
            </a:spcAft>
            <a:buChar char="•"/>
          </a:pPr>
          <a:r>
            <a:rPr lang="en-US" sz="1600" i="1" kern="1200"/>
            <a:t> </a:t>
          </a:r>
          <a:r>
            <a:rPr lang="en-US" sz="1600" kern="1200">
              <a:hlinkClick xmlns:r="http://schemas.openxmlformats.org/officeDocument/2006/relationships" r:id="rId2"/>
            </a:rPr>
            <a:t>https://agent.directbenefits.com/paid-family-medical-leave-minnesota</a:t>
          </a:r>
          <a:endParaRPr lang="en-US" sz="1600" kern="1200"/>
        </a:p>
      </dsp:txBody>
      <dsp:txXfrm>
        <a:off x="0" y="1472721"/>
        <a:ext cx="9858191" cy="13118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3B23C-A264-456C-A691-5389766EFFD0}"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93BD5-B459-4FC1-BCAA-43DEE97CC261}" type="slidenum">
              <a:rPr lang="en-US" smtClean="0"/>
              <a:t>‹#›</a:t>
            </a:fld>
            <a:endParaRPr lang="en-US"/>
          </a:p>
        </p:txBody>
      </p:sp>
    </p:spTree>
    <p:extLst>
      <p:ext uri="{BB962C8B-B14F-4D97-AF65-F5344CB8AC3E}">
        <p14:creationId xmlns:p14="http://schemas.microsoft.com/office/powerpoint/2010/main" val="246563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nfo.paidleave.mn.gov/employers/equivalent/index.js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F93BD5-B459-4FC1-BCAA-43DEE97CC261}" type="slidenum">
              <a:rPr lang="en-US" smtClean="0"/>
              <a:t>0</a:t>
            </a:fld>
            <a:endParaRPr lang="en-US"/>
          </a:p>
        </p:txBody>
      </p:sp>
    </p:spTree>
    <p:extLst>
      <p:ext uri="{BB962C8B-B14F-4D97-AF65-F5344CB8AC3E}">
        <p14:creationId xmlns:p14="http://schemas.microsoft.com/office/powerpoint/2010/main" val="133628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GG </a:t>
            </a:r>
          </a:p>
          <a:p>
            <a:endParaRPr lang="en-US"/>
          </a:p>
          <a:p>
            <a:r>
              <a:rPr lang="en-US"/>
              <a:t>As we showed on the earlier map, you can see that the landscape is not decreasing in complexity, as more states and localities impose paid and unpaid leave requirements. While all states are subject to federal FMLA and ADA laws, many states also have paid family and medical leave or statutory disability and paid family leave. Employers also need to consider paid sick leave laws, state unpaid FMLA laws, in addition to other types of leave laws that are being introduced, such as for bereavement, prenatal care, or neonatal care. In addition, the number of employers providing their paid family or paid parental leaves is increasing, and employers need to make sure the way in which all leaves are coordinating is compliant and in line with the employer’s goals. </a:t>
            </a:r>
          </a:p>
        </p:txBody>
      </p:sp>
      <p:sp>
        <p:nvSpPr>
          <p:cNvPr id="4" name="Slide Number Placeholder 3"/>
          <p:cNvSpPr>
            <a:spLocks noGrp="1"/>
          </p:cNvSpPr>
          <p:nvPr>
            <p:ph type="sldNum" sz="quarter" idx="5"/>
          </p:nvPr>
        </p:nvSpPr>
        <p:spPr/>
        <p:txBody>
          <a:bodyPr/>
          <a:lstStyle/>
          <a:p>
            <a:fld id="{22F3E3D6-3ACD-454B-BC6A-76ABE415F88D}" type="slidenum">
              <a:rPr lang="en-US" smtClean="0"/>
              <a:t>13</a:t>
            </a:fld>
            <a:endParaRPr lang="en-US"/>
          </a:p>
        </p:txBody>
      </p:sp>
    </p:spTree>
    <p:extLst>
      <p:ext uri="{BB962C8B-B14F-4D97-AF65-F5344CB8AC3E}">
        <p14:creationId xmlns:p14="http://schemas.microsoft.com/office/powerpoint/2010/main" val="250454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a:t>
            </a:r>
          </a:p>
          <a:p>
            <a:endParaRPr lang="en-US"/>
          </a:p>
          <a:p>
            <a:pPr marL="171450" indent="-171450">
              <a:buFont typeface="Arial" panose="020B0604020202020204" pitchFamily="34" charset="0"/>
              <a:buChar char="•"/>
            </a:pPr>
            <a:r>
              <a:rPr lang="en-US"/>
              <a:t>One of the most common questions we get asked when a new state launches a PFML program is do we still need our STD plan? </a:t>
            </a:r>
          </a:p>
          <a:p>
            <a:pPr marL="171450" indent="-171450">
              <a:buFont typeface="Arial" panose="020B0604020202020204" pitchFamily="34" charset="0"/>
              <a:buChar char="•"/>
            </a:pPr>
            <a:r>
              <a:rPr lang="en-US"/>
              <a:t>While it may seem like PFML will cover this benefit, there are some key differences between STD and PFML that are critical to think through before changing your benefit structure</a:t>
            </a:r>
          </a:p>
          <a:p>
            <a:pPr marL="171450" indent="-171450">
              <a:buFont typeface="Arial" panose="020B0604020202020204" pitchFamily="34" charset="0"/>
              <a:buChar char="•"/>
            </a:pPr>
            <a:r>
              <a:rPr lang="en-US"/>
              <a:t>STD provides coverage when someone has their own disabling condition, including pregnancy, while PFML is generally available for an employees own medical condition or for family leave </a:t>
            </a:r>
          </a:p>
          <a:p>
            <a:pPr marL="171450" indent="-171450">
              <a:buFont typeface="Arial" panose="020B0604020202020204" pitchFamily="34" charset="0"/>
              <a:buChar char="•"/>
            </a:pPr>
            <a:r>
              <a:rPr lang="en-US"/>
              <a:t>While it is likely possible an employee who has a disabling condition will qualify for both STD and PFML, the employee will still need to be eligible for both</a:t>
            </a:r>
          </a:p>
          <a:p>
            <a:pPr marL="171450" indent="-171450">
              <a:buFont typeface="Arial" panose="020B0604020202020204" pitchFamily="34" charset="0"/>
              <a:buChar char="•"/>
            </a:pPr>
            <a:r>
              <a:rPr lang="en-US"/>
              <a:t>IF no STD is offered, Think about if someone takes PFML for birth then takes leave for bonding. Under MN PFML, they would exhaust all their time available to them after 20 weeks. If that employee then experiences another disability later in the year, they would have no time available to them. STD provides coverage per qualifying event, not per year</a:t>
            </a:r>
          </a:p>
          <a:p>
            <a:pPr marL="171450" indent="-171450">
              <a:buFont typeface="Arial" panose="020B0604020202020204" pitchFamily="34" charset="0"/>
              <a:buChar char="•"/>
            </a:pPr>
            <a:r>
              <a:rPr lang="en-US"/>
              <a:t>Because there is crossover, we do highly recommend employers review their STD policies and confirm that PFML will pay first, with STD topping up. In addition, employers may be able to reach out to their carriers and ask for a reduction in their STD rate, as their STD benefit payments will be reduced if they are receiving PFML benefits </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23019E83-DBE2-4200-8FE4-7E77B5579E23}" type="slidenum">
              <a:rPr lang="en-US" smtClean="0"/>
              <a:t>14</a:t>
            </a:fld>
            <a:endParaRPr lang="en-US"/>
          </a:p>
        </p:txBody>
      </p:sp>
    </p:spTree>
    <p:extLst>
      <p:ext uri="{BB962C8B-B14F-4D97-AF65-F5344CB8AC3E}">
        <p14:creationId xmlns:p14="http://schemas.microsoft.com/office/powerpoint/2010/main" val="1016966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Contributions will not be paid to the state</a:t>
            </a:r>
          </a:p>
          <a:p>
            <a:pPr lvl="1"/>
            <a:r>
              <a:rPr lang="en-US" sz="1200"/>
              <a:t>Employers may collect employee contributions up to the amount allowed under the state plan to support the cost of the private plan </a:t>
            </a:r>
          </a:p>
          <a:p>
            <a:pPr lvl="1"/>
            <a:r>
              <a:rPr lang="en-US" sz="1200"/>
              <a:t>Carriers or TPAs may determine the employer’s premium or ASO fee based on their leave experience and may be less than or greater than the state premium rate </a:t>
            </a:r>
          </a:p>
          <a:p>
            <a:r>
              <a:rPr lang="en-US" sz="1200"/>
              <a:t>Employers will continue to have reporting and notice requirements if a private plan is offered</a:t>
            </a:r>
          </a:p>
          <a:p>
            <a:pPr lvl="1"/>
            <a:r>
              <a:rPr lang="en-US" sz="1200"/>
              <a:t>Wage and hour reports must be submitted quarterly </a:t>
            </a:r>
          </a:p>
          <a:p>
            <a:pPr lvl="1"/>
            <a:r>
              <a:rPr lang="en-US" sz="1200"/>
              <a:t>Required claims data must also be submitted every quarter; employers should work with their carrier or TPA to determine if this will be submitted on their behalf </a:t>
            </a:r>
          </a:p>
          <a:p>
            <a:r>
              <a:rPr lang="en-US" sz="1200"/>
              <a:t>No annual renewal requirement exists</a:t>
            </a:r>
          </a:p>
          <a:p>
            <a:pPr lvl="1"/>
            <a:r>
              <a:rPr lang="en-US" sz="1200"/>
              <a:t>The private plan will remain active until the employer voluntarily terminates the plan or the DEED involuntarily terminates the plan</a:t>
            </a:r>
          </a:p>
          <a:p>
            <a:pPr lvl="1"/>
            <a:r>
              <a:rPr lang="en-US" sz="1200"/>
              <a:t>To terminate a plan, employers must have a private plan in place for at least 1 year and provide notice to the DEED at least 30 days in advance of the termination effective date at the end of a calendar quarter</a:t>
            </a:r>
          </a:p>
          <a:p>
            <a:pPr lvl="1"/>
            <a:r>
              <a:rPr lang="en-US" sz="1200"/>
              <a:t>State plan will begin at the beginning of the next calendar quarter and no gaps in coverage may exist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MN Paid Leave website provides ongoing updates as the state continues to develop equivalent private plan requirements and releases guidance, accessible here: </a:t>
            </a:r>
            <a:r>
              <a:rPr lang="en-US" sz="1200">
                <a:solidFill>
                  <a:schemeClr val="bg1"/>
                </a:solidFill>
                <a:hlinkClick r:id="rId3">
                  <a:extLst>
                    <a:ext uri="{A12FA001-AC4F-418D-AE19-62706E023703}">
                      <ahyp:hlinkClr xmlns:ahyp="http://schemas.microsoft.com/office/drawing/2018/hyperlinkcolor" val="tx"/>
                    </a:ext>
                  </a:extLst>
                </a:hlinkClick>
              </a:rPr>
              <a:t>https://info.paidleave.mn.gov/employers/equivalent/index.jsp</a:t>
            </a:r>
            <a:r>
              <a:rPr lang="en-US" sz="1200">
                <a:solidFill>
                  <a:schemeClr val="bg1"/>
                </a:solidFill>
              </a:rPr>
              <a:t>  </a:t>
            </a:r>
          </a:p>
          <a:p>
            <a:endParaRPr lang="en-US"/>
          </a:p>
        </p:txBody>
      </p:sp>
      <p:sp>
        <p:nvSpPr>
          <p:cNvPr id="4" name="Slide Number Placeholder 3"/>
          <p:cNvSpPr>
            <a:spLocks noGrp="1"/>
          </p:cNvSpPr>
          <p:nvPr>
            <p:ph type="sldNum" sz="quarter" idx="5"/>
          </p:nvPr>
        </p:nvSpPr>
        <p:spPr/>
        <p:txBody>
          <a:bodyPr/>
          <a:lstStyle/>
          <a:p>
            <a:fld id="{1CF93BD5-B459-4FC1-BCAA-43DEE97CC261}" type="slidenum">
              <a:rPr lang="en-US" smtClean="0"/>
              <a:t>18</a:t>
            </a:fld>
            <a:endParaRPr lang="en-US"/>
          </a:p>
        </p:txBody>
      </p:sp>
    </p:spTree>
    <p:extLst>
      <p:ext uri="{BB962C8B-B14F-4D97-AF65-F5344CB8AC3E}">
        <p14:creationId xmlns:p14="http://schemas.microsoft.com/office/powerpoint/2010/main" val="200810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B7E56-8765-5923-B42F-138E08238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53F19B-B815-92DA-5C95-8B21B91BD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F61F25-D4AF-9D5B-136E-ECE64425BD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77A377-1F53-E82D-460B-D45926C76634}"/>
              </a:ext>
            </a:extLst>
          </p:cNvPr>
          <p:cNvSpPr>
            <a:spLocks noGrp="1"/>
          </p:cNvSpPr>
          <p:nvPr>
            <p:ph type="sldNum" sz="quarter" idx="5"/>
          </p:nvPr>
        </p:nvSpPr>
        <p:spPr/>
        <p:txBody>
          <a:bodyPr/>
          <a:lstStyle/>
          <a:p>
            <a:fld id="{1CF93BD5-B459-4FC1-BCAA-43DEE97CC261}" type="slidenum">
              <a:rPr lang="en-US" smtClean="0"/>
              <a:t>25</a:t>
            </a:fld>
            <a:endParaRPr lang="en-US"/>
          </a:p>
        </p:txBody>
      </p:sp>
    </p:spTree>
    <p:extLst>
      <p:ext uri="{BB962C8B-B14F-4D97-AF65-F5344CB8AC3E}">
        <p14:creationId xmlns:p14="http://schemas.microsoft.com/office/powerpoint/2010/main" val="237986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F93BD5-B459-4FC1-BCAA-43DEE97CC261}" type="slidenum">
              <a:rPr lang="en-US" smtClean="0"/>
              <a:t>26</a:t>
            </a:fld>
            <a:endParaRPr lang="en-US"/>
          </a:p>
        </p:txBody>
      </p:sp>
    </p:spTree>
    <p:extLst>
      <p:ext uri="{BB962C8B-B14F-4D97-AF65-F5344CB8AC3E}">
        <p14:creationId xmlns:p14="http://schemas.microsoft.com/office/powerpoint/2010/main" val="1872747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02C30-EF76-0749-AE23-3B80EFA365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51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Mexico and Virginia are most likely to pass</a:t>
            </a:r>
          </a:p>
          <a:p>
            <a:r>
              <a:rPr lang="en-US"/>
              <a:t>Maryland and Minnesota have proposals to delay implementation </a:t>
            </a:r>
          </a:p>
          <a:p>
            <a:r>
              <a:rPr lang="en-US"/>
              <a:t>Oklahoma has proposal for actuarial study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D8947-5783-4ED2-A268-FD1333826E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45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8F040-E601-C84F-F20A-5991744CEA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9A744-6DCB-4486-0F33-AAA53F29B0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1C8A54-1668-DE5F-FFF6-DA00D4A099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CC62DF-E26C-33AA-A186-18F54881ADE3}"/>
              </a:ext>
            </a:extLst>
          </p:cNvPr>
          <p:cNvSpPr>
            <a:spLocks noGrp="1"/>
          </p:cNvSpPr>
          <p:nvPr>
            <p:ph type="sldNum" sz="quarter" idx="5"/>
          </p:nvPr>
        </p:nvSpPr>
        <p:spPr/>
        <p:txBody>
          <a:bodyPr/>
          <a:lstStyle/>
          <a:p>
            <a:fld id="{1CF93BD5-B459-4FC1-BCAA-43DEE97CC261}" type="slidenum">
              <a:rPr lang="en-US" smtClean="0"/>
              <a:t>4</a:t>
            </a:fld>
            <a:endParaRPr lang="en-US"/>
          </a:p>
        </p:txBody>
      </p:sp>
    </p:spTree>
    <p:extLst>
      <p:ext uri="{BB962C8B-B14F-4D97-AF65-F5344CB8AC3E}">
        <p14:creationId xmlns:p14="http://schemas.microsoft.com/office/powerpoint/2010/main" val="226378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543CE-444C-C6C4-3BAE-A12562EFB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30F74A-DD7D-9823-7B42-A65906279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A60715-794A-5B0A-4645-0656E5F4B1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FF3165-6813-F39C-0613-24E8954F5E02}"/>
              </a:ext>
            </a:extLst>
          </p:cNvPr>
          <p:cNvSpPr>
            <a:spLocks noGrp="1"/>
          </p:cNvSpPr>
          <p:nvPr>
            <p:ph type="sldNum" sz="quarter" idx="5"/>
          </p:nvPr>
        </p:nvSpPr>
        <p:spPr/>
        <p:txBody>
          <a:bodyPr/>
          <a:lstStyle/>
          <a:p>
            <a:fld id="{1CF93BD5-B459-4FC1-BCAA-43DEE97CC261}" type="slidenum">
              <a:rPr lang="en-US" smtClean="0"/>
              <a:t>5</a:t>
            </a:fld>
            <a:endParaRPr lang="en-US"/>
          </a:p>
        </p:txBody>
      </p:sp>
    </p:spTree>
    <p:extLst>
      <p:ext uri="{BB962C8B-B14F-4D97-AF65-F5344CB8AC3E}">
        <p14:creationId xmlns:p14="http://schemas.microsoft.com/office/powerpoint/2010/main" val="34213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55021-494C-D8C6-2121-E80060AE9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191DE-ACD4-745D-7EAC-BD85F949BB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0987E-388F-EE6A-ECE4-22EF4BFE5C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70E869-E8B5-1F9A-3212-60A42108905B}"/>
              </a:ext>
            </a:extLst>
          </p:cNvPr>
          <p:cNvSpPr>
            <a:spLocks noGrp="1"/>
          </p:cNvSpPr>
          <p:nvPr>
            <p:ph type="sldNum" sz="quarter" idx="5"/>
          </p:nvPr>
        </p:nvSpPr>
        <p:spPr/>
        <p:txBody>
          <a:bodyPr/>
          <a:lstStyle/>
          <a:p>
            <a:fld id="{1CF93BD5-B459-4FC1-BCAA-43DEE97CC261}" type="slidenum">
              <a:rPr lang="en-US" smtClean="0"/>
              <a:t>6</a:t>
            </a:fld>
            <a:endParaRPr lang="en-US"/>
          </a:p>
        </p:txBody>
      </p:sp>
    </p:spTree>
    <p:extLst>
      <p:ext uri="{BB962C8B-B14F-4D97-AF65-F5344CB8AC3E}">
        <p14:creationId xmlns:p14="http://schemas.microsoft.com/office/powerpoint/2010/main" val="100975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F93BD5-B459-4FC1-BCAA-43DEE97CC261}" type="slidenum">
              <a:rPr lang="en-US" smtClean="0"/>
              <a:t>8</a:t>
            </a:fld>
            <a:endParaRPr lang="en-US"/>
          </a:p>
        </p:txBody>
      </p:sp>
    </p:spTree>
    <p:extLst>
      <p:ext uri="{BB962C8B-B14F-4D97-AF65-F5344CB8AC3E}">
        <p14:creationId xmlns:p14="http://schemas.microsoft.com/office/powerpoint/2010/main" val="2546453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F93BD5-B459-4FC1-BCAA-43DEE97CC261}" type="slidenum">
              <a:rPr lang="en-US" smtClean="0"/>
              <a:t>9</a:t>
            </a:fld>
            <a:endParaRPr lang="en-US"/>
          </a:p>
        </p:txBody>
      </p:sp>
    </p:spTree>
    <p:extLst>
      <p:ext uri="{BB962C8B-B14F-4D97-AF65-F5344CB8AC3E}">
        <p14:creationId xmlns:p14="http://schemas.microsoft.com/office/powerpoint/2010/main" val="604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F70D0-BF65-FFD0-66D9-B52FE5A58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961CBF-2B67-2923-686B-395EBE61E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A5E9F-6EA6-32DA-DA30-B8ED12D7A0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C64F8E-979C-44BF-E4A3-B5DC7947543E}"/>
              </a:ext>
            </a:extLst>
          </p:cNvPr>
          <p:cNvSpPr>
            <a:spLocks noGrp="1"/>
          </p:cNvSpPr>
          <p:nvPr>
            <p:ph type="sldNum" sz="quarter" idx="5"/>
          </p:nvPr>
        </p:nvSpPr>
        <p:spPr/>
        <p:txBody>
          <a:bodyPr/>
          <a:lstStyle/>
          <a:p>
            <a:fld id="{1631758A-7F37-45F7-817A-7AA4DB1156E2}" type="slidenum">
              <a:rPr lang="en-US" smtClean="0"/>
              <a:t>10</a:t>
            </a:fld>
            <a:endParaRPr lang="en-US"/>
          </a:p>
        </p:txBody>
      </p:sp>
    </p:spTree>
    <p:extLst>
      <p:ext uri="{BB962C8B-B14F-4D97-AF65-F5344CB8AC3E}">
        <p14:creationId xmlns:p14="http://schemas.microsoft.com/office/powerpoint/2010/main" val="4170756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DE61D-B649-4A10-D92F-726B27B69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2817E-622A-1136-DB8A-611803EF51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0B9AD7-C3FD-BBB9-A594-C17693F7D3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3B68A8-9273-C829-616E-4B25549DDADA}"/>
              </a:ext>
            </a:extLst>
          </p:cNvPr>
          <p:cNvSpPr>
            <a:spLocks noGrp="1"/>
          </p:cNvSpPr>
          <p:nvPr>
            <p:ph type="sldNum" sz="quarter" idx="5"/>
          </p:nvPr>
        </p:nvSpPr>
        <p:spPr/>
        <p:txBody>
          <a:bodyPr/>
          <a:lstStyle/>
          <a:p>
            <a:fld id="{1631758A-7F37-45F7-817A-7AA4DB1156E2}" type="slidenum">
              <a:rPr lang="en-US" smtClean="0"/>
              <a:t>11</a:t>
            </a:fld>
            <a:endParaRPr lang="en-US"/>
          </a:p>
        </p:txBody>
      </p:sp>
    </p:spTree>
    <p:extLst>
      <p:ext uri="{BB962C8B-B14F-4D97-AF65-F5344CB8AC3E}">
        <p14:creationId xmlns:p14="http://schemas.microsoft.com/office/powerpoint/2010/main" val="152763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E36636D-D922-432D-A958-524484B5923D}" type="datetimeFigureOut">
              <a:rPr lang="en-US" smtClean="0"/>
              <a:pPr/>
              <a:t>7/8/2025</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F28FB93-0A08-4E7D-8E63-9EFA29F1E093}"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E4ACD1A7-1A25-04D2-A71B-341A00A8C903}"/>
              </a:ext>
            </a:extLst>
          </p:cNvPr>
          <p:cNvSpPr/>
          <p:nvPr userDrawn="1"/>
        </p:nvSpPr>
        <p:spPr bwMode="gray">
          <a:xfrm>
            <a:off x="1524" y="1097280"/>
            <a:ext cx="12188952"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1AAD82-F48E-0647-122E-28DC716333AE}"/>
              </a:ext>
            </a:extLst>
          </p:cNvPr>
          <p:cNvSpPr/>
          <p:nvPr userDrawn="1"/>
        </p:nvSpPr>
        <p:spPr bwMode="gray">
          <a:xfrm>
            <a:off x="0" y="1097280"/>
            <a:ext cx="12188952" cy="3657600"/>
          </a:xfrm>
          <a:prstGeom prst="rect">
            <a:avLst/>
          </a:prstGeom>
          <a:gradFill>
            <a:gsLst>
              <a:gs pos="20000">
                <a:schemeClr val="accent1">
                  <a:alpha val="0"/>
                </a:schemeClr>
              </a:gs>
              <a:gs pos="84000">
                <a:schemeClr val="tx1">
                  <a:alpha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5AE29E-961E-D473-4AFD-40FC2468BF5E}"/>
              </a:ext>
            </a:extLst>
          </p:cNvPr>
          <p:cNvSpPr/>
          <p:nvPr userDrawn="1"/>
        </p:nvSpPr>
        <p:spPr bwMode="gray">
          <a:xfrm>
            <a:off x="3048" y="1097280"/>
            <a:ext cx="12188952" cy="3657600"/>
          </a:xfrm>
          <a:prstGeom prst="rect">
            <a:avLst/>
          </a:prstGeom>
          <a:gradFill flip="none" rotWithShape="1">
            <a:gsLst>
              <a:gs pos="0">
                <a:schemeClr val="accent1"/>
              </a:gs>
              <a:gs pos="100000">
                <a:schemeClr val="accent3"/>
              </a:gs>
              <a:gs pos="50000">
                <a:schemeClr val="accent2"/>
              </a:gs>
            </a:gsLst>
            <a:lin ang="2700000" scaled="1"/>
            <a:tileRect/>
          </a:gradFill>
          <a:ln>
            <a:gradFill flip="none" rotWithShape="1">
              <a:gsLst>
                <a:gs pos="0">
                  <a:schemeClr val="accent1"/>
                </a:gs>
                <a:gs pos="50000">
                  <a:schemeClr val="accent2"/>
                </a:gs>
                <a:gs pos="100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046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6636D-D922-432D-A958-524484B5923D}"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92208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6636D-D922-432D-A958-524484B5923D}"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819399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w/Sub-Title and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36B527-13DB-4F7F-9BAA-D0273ABCDE71}"/>
              </a:ext>
            </a:extLst>
          </p:cNvPr>
          <p:cNvSpPr>
            <a:spLocks noGrp="1"/>
          </p:cNvSpPr>
          <p:nvPr>
            <p:ph type="body" sz="quarter" idx="12" hasCustomPrompt="1"/>
          </p:nvPr>
        </p:nvSpPr>
        <p:spPr bwMode="gray">
          <a:xfrm>
            <a:off x="548639" y="1417320"/>
            <a:ext cx="10972799" cy="548640"/>
          </a:xfrm>
        </p:spPr>
        <p:txBody>
          <a:bodyPr/>
          <a:lstStyle>
            <a:lvl1pPr marL="0" indent="0">
              <a:spcBef>
                <a:spcPts val="0"/>
              </a:spcBef>
              <a:spcAft>
                <a:spcPts val="0"/>
              </a:spcAft>
              <a:buNone/>
              <a:defRPr>
                <a:solidFill>
                  <a:schemeClr val="accent1"/>
                </a:solidFill>
              </a:defRPr>
            </a:lvl1pPr>
          </a:lstStyle>
          <a:p>
            <a:pPr lvl="0"/>
            <a:r>
              <a:rPr lang="en-US"/>
              <a:t>Click to edit master text styles</a:t>
            </a:r>
          </a:p>
        </p:txBody>
      </p:sp>
      <p:sp>
        <p:nvSpPr>
          <p:cNvPr id="2" name="Title 1">
            <a:extLst>
              <a:ext uri="{FF2B5EF4-FFF2-40B4-BE49-F238E27FC236}">
                <a16:creationId xmlns:a16="http://schemas.microsoft.com/office/drawing/2014/main" id="{F82A01CB-410B-4355-8EA1-EA29928F8958}"/>
              </a:ext>
            </a:extLst>
          </p:cNvPr>
          <p:cNvSpPr>
            <a:spLocks noGrp="1"/>
          </p:cNvSpPr>
          <p:nvPr>
            <p:ph type="title" hasCustomPrompt="1"/>
          </p:nvPr>
        </p:nvSpPr>
        <p:spPr bwMode="gray">
          <a:xfrm>
            <a:off x="548640" y="228600"/>
            <a:ext cx="10972800" cy="1097280"/>
          </a:xfrm>
        </p:spPr>
        <p:txBody>
          <a:bodyPr/>
          <a:lstStyle>
            <a:lvl1pPr>
              <a:defRPr/>
            </a:lvl1pPr>
          </a:lstStyle>
          <a:p>
            <a:r>
              <a:rPr lang="en-US"/>
              <a:t>Click to edit master title style</a:t>
            </a:r>
          </a:p>
        </p:txBody>
      </p:sp>
      <p:sp>
        <p:nvSpPr>
          <p:cNvPr id="6" name="Text Placeholder 5">
            <a:extLst>
              <a:ext uri="{FF2B5EF4-FFF2-40B4-BE49-F238E27FC236}">
                <a16:creationId xmlns:a16="http://schemas.microsoft.com/office/drawing/2014/main" id="{EE97B3F3-65AE-439D-8BBB-87E57AAA03C2}"/>
              </a:ext>
            </a:extLst>
          </p:cNvPr>
          <p:cNvSpPr>
            <a:spLocks noGrp="1"/>
          </p:cNvSpPr>
          <p:nvPr>
            <p:ph type="body" sz="quarter" idx="11" hasCustomPrompt="1"/>
          </p:nvPr>
        </p:nvSpPr>
        <p:spPr bwMode="gray">
          <a:xfrm>
            <a:off x="548640" y="205740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429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B0FA-047F-4407-821B-C22BF03B1C7F}"/>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10" name="Text Placeholder 9">
            <a:extLst>
              <a:ext uri="{FF2B5EF4-FFF2-40B4-BE49-F238E27FC236}">
                <a16:creationId xmlns:a16="http://schemas.microsoft.com/office/drawing/2014/main" id="{C434DD49-2F27-4A07-83C6-CA25A04EC865}"/>
              </a:ext>
            </a:extLst>
          </p:cNvPr>
          <p:cNvSpPr>
            <a:spLocks noGrp="1"/>
          </p:cNvSpPr>
          <p:nvPr>
            <p:ph type="body" sz="quarter" idx="10" hasCustomPrompt="1"/>
          </p:nvPr>
        </p:nvSpPr>
        <p:spPr bwMode="gray">
          <a:xfrm>
            <a:off x="548640" y="141732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0405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Stop Slide Deep Oce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427B9-142B-468C-B6DD-20C69CDE72CA}"/>
              </a:ext>
            </a:extLst>
          </p:cNvPr>
          <p:cNvSpPr>
            <a:spLocks noGrp="1"/>
          </p:cNvSpPr>
          <p:nvPr>
            <p:ph type="title" hasCustomPrompt="1"/>
          </p:nvPr>
        </p:nvSpPr>
        <p:spPr bwMode="gray">
          <a:xfrm>
            <a:off x="746760" y="685800"/>
            <a:ext cx="10698480" cy="5486400"/>
          </a:xfrm>
        </p:spPr>
        <p:txBody>
          <a:bodyPr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A3200CDB-5211-C6A7-009E-A9BBC67A9DFF}"/>
              </a:ext>
            </a:extLst>
          </p:cNvPr>
          <p:cNvSpPr/>
          <p:nvPr userDrawn="1"/>
        </p:nvSpPr>
        <p:spPr bwMode="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334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Title w/Lead Lin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A9B4-4F78-4BD3-A9E7-10DBB9BD5AAB}"/>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4" name="Text Placeholder 3">
            <a:extLst>
              <a:ext uri="{FF2B5EF4-FFF2-40B4-BE49-F238E27FC236}">
                <a16:creationId xmlns:a16="http://schemas.microsoft.com/office/drawing/2014/main" id="{FFD43FB4-CFD8-4577-8558-30475385B2E2}"/>
              </a:ext>
            </a:extLst>
          </p:cNvPr>
          <p:cNvSpPr>
            <a:spLocks noGrp="1"/>
          </p:cNvSpPr>
          <p:nvPr>
            <p:ph type="body" sz="quarter" idx="10" hasCustomPrompt="1"/>
          </p:nvPr>
        </p:nvSpPr>
        <p:spPr bwMode="gray">
          <a:xfrm>
            <a:off x="548640" y="1417320"/>
            <a:ext cx="10972800" cy="1737270"/>
          </a:xfrm>
        </p:spPr>
        <p:txBody>
          <a:bodyPr>
            <a:noAutofit/>
          </a:bodyPr>
          <a:lstStyle>
            <a:lvl1pPr marL="0" indent="0">
              <a:buNone/>
              <a:defRPr>
                <a:solidFill>
                  <a:schemeClr val="tx1"/>
                </a:solidFill>
              </a:defRPr>
            </a:lvl1pPr>
            <a:lvl2pPr marL="231775" indent="-231775">
              <a:buFont typeface="Arial" panose="020B0604020202020204" pitchFamily="34" charset="0"/>
              <a:buChar char="•"/>
              <a:defRPr/>
            </a:lvl2pPr>
            <a:lvl3pPr marL="396875" indent="-166688">
              <a:buFont typeface="Montserrat" pitchFamily="2" charset="0"/>
              <a:buChar char="–"/>
              <a:defRPr/>
            </a:lvl3pPr>
            <a:lvl4pPr marL="628650" indent="-231775">
              <a:buFont typeface="Arial" panose="020B0604020202020204" pitchFamily="34" charset="0"/>
              <a:buChar char="•"/>
              <a:defRPr/>
            </a:lvl4pPr>
            <a:lvl5pPr marL="858838" indent="-230188">
              <a:buFont typeface="Montserrat" pitchFamily="2"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831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Stop Slide Peac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163D8-1888-498C-9759-1609791AEA5E}"/>
              </a:ext>
            </a:extLst>
          </p:cNvPr>
          <p:cNvSpPr>
            <a:spLocks noGrp="1"/>
          </p:cNvSpPr>
          <p:nvPr>
            <p:ph type="title" hasCustomPrompt="1"/>
          </p:nvPr>
        </p:nvSpPr>
        <p:spPr bwMode="gray">
          <a:xfrm>
            <a:off x="746760" y="685800"/>
            <a:ext cx="10698480" cy="5486400"/>
          </a:xfrm>
        </p:spPr>
        <p:txBody>
          <a:bodyPr tIns="0" bIns="0"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F69FFB08-3DD8-DC29-E8FA-7324E54F22FC}"/>
              </a:ext>
            </a:extLst>
          </p:cNvPr>
          <p:cNvSpPr/>
          <p:nvPr userDrawn="1"/>
        </p:nvSpPr>
        <p:spPr>
          <a:xfrm>
            <a:off x="1524"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642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B0FA-047F-4407-821B-C22BF03B1C7F}"/>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10" name="Text Placeholder 9">
            <a:extLst>
              <a:ext uri="{FF2B5EF4-FFF2-40B4-BE49-F238E27FC236}">
                <a16:creationId xmlns:a16="http://schemas.microsoft.com/office/drawing/2014/main" id="{C434DD49-2F27-4A07-83C6-CA25A04EC865}"/>
              </a:ext>
            </a:extLst>
          </p:cNvPr>
          <p:cNvSpPr>
            <a:spLocks noGrp="1"/>
          </p:cNvSpPr>
          <p:nvPr>
            <p:ph type="body" sz="quarter" idx="10" hasCustomPrompt="1"/>
          </p:nvPr>
        </p:nvSpPr>
        <p:spPr bwMode="gray">
          <a:xfrm>
            <a:off x="548640" y="141732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1313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w/Lead Lin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A9B4-4F78-4BD3-A9E7-10DBB9BD5AAB}"/>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4" name="Text Placeholder 3">
            <a:extLst>
              <a:ext uri="{FF2B5EF4-FFF2-40B4-BE49-F238E27FC236}">
                <a16:creationId xmlns:a16="http://schemas.microsoft.com/office/drawing/2014/main" id="{FFD43FB4-CFD8-4577-8558-30475385B2E2}"/>
              </a:ext>
            </a:extLst>
          </p:cNvPr>
          <p:cNvSpPr>
            <a:spLocks noGrp="1"/>
          </p:cNvSpPr>
          <p:nvPr>
            <p:ph type="body" sz="quarter" idx="10" hasCustomPrompt="1"/>
          </p:nvPr>
        </p:nvSpPr>
        <p:spPr bwMode="gray">
          <a:xfrm>
            <a:off x="548640" y="1417320"/>
            <a:ext cx="10972800" cy="1737270"/>
          </a:xfrm>
        </p:spPr>
        <p:txBody>
          <a:bodyPr>
            <a:noAutofit/>
          </a:bodyPr>
          <a:lstStyle>
            <a:lvl1pPr marL="0" indent="0">
              <a:buNone/>
              <a:defRPr>
                <a:solidFill>
                  <a:schemeClr val="tx1"/>
                </a:solidFill>
              </a:defRPr>
            </a:lvl1pPr>
            <a:lvl2pPr marL="231775" indent="-231775">
              <a:buFont typeface="Arial" panose="020B0604020202020204" pitchFamily="34" charset="0"/>
              <a:buChar char="•"/>
              <a:defRPr/>
            </a:lvl2pPr>
            <a:lvl3pPr marL="396875" indent="-166688">
              <a:buFont typeface="Montserrat" pitchFamily="2" charset="0"/>
              <a:buChar char="–"/>
              <a:defRPr/>
            </a:lvl3pPr>
            <a:lvl4pPr marL="628650" indent="-231775">
              <a:buFont typeface="Arial" panose="020B0604020202020204" pitchFamily="34" charset="0"/>
              <a:buChar char="•"/>
              <a:defRPr/>
            </a:lvl4pPr>
            <a:lvl5pPr marL="858838" indent="-230188">
              <a:buFont typeface="Montserrat" pitchFamily="2"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919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w/Sub-Title and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36B527-13DB-4F7F-9BAA-D0273ABCDE71}"/>
              </a:ext>
            </a:extLst>
          </p:cNvPr>
          <p:cNvSpPr>
            <a:spLocks noGrp="1"/>
          </p:cNvSpPr>
          <p:nvPr>
            <p:ph type="body" sz="quarter" idx="12" hasCustomPrompt="1"/>
          </p:nvPr>
        </p:nvSpPr>
        <p:spPr bwMode="gray">
          <a:xfrm>
            <a:off x="548639" y="1417320"/>
            <a:ext cx="10972799" cy="548640"/>
          </a:xfrm>
        </p:spPr>
        <p:txBody>
          <a:bodyPr/>
          <a:lstStyle>
            <a:lvl1pPr marL="0" indent="0">
              <a:spcBef>
                <a:spcPts val="0"/>
              </a:spcBef>
              <a:spcAft>
                <a:spcPts val="0"/>
              </a:spcAft>
              <a:buNone/>
              <a:defRPr>
                <a:solidFill>
                  <a:schemeClr val="accent1"/>
                </a:solidFill>
              </a:defRPr>
            </a:lvl1pPr>
          </a:lstStyle>
          <a:p>
            <a:pPr lvl="0"/>
            <a:r>
              <a:rPr lang="en-US"/>
              <a:t>Click to edit master text styles</a:t>
            </a:r>
          </a:p>
        </p:txBody>
      </p:sp>
      <p:sp>
        <p:nvSpPr>
          <p:cNvPr id="2" name="Title 1">
            <a:extLst>
              <a:ext uri="{FF2B5EF4-FFF2-40B4-BE49-F238E27FC236}">
                <a16:creationId xmlns:a16="http://schemas.microsoft.com/office/drawing/2014/main" id="{F82A01CB-410B-4355-8EA1-EA29928F8958}"/>
              </a:ext>
            </a:extLst>
          </p:cNvPr>
          <p:cNvSpPr>
            <a:spLocks noGrp="1"/>
          </p:cNvSpPr>
          <p:nvPr>
            <p:ph type="title" hasCustomPrompt="1"/>
          </p:nvPr>
        </p:nvSpPr>
        <p:spPr bwMode="gray">
          <a:xfrm>
            <a:off x="548640" y="228600"/>
            <a:ext cx="10972800" cy="1097280"/>
          </a:xfrm>
        </p:spPr>
        <p:txBody>
          <a:bodyPr/>
          <a:lstStyle>
            <a:lvl1pPr>
              <a:defRPr/>
            </a:lvl1pPr>
          </a:lstStyle>
          <a:p>
            <a:r>
              <a:rPr lang="en-US"/>
              <a:t>Click to edit master title style</a:t>
            </a:r>
          </a:p>
        </p:txBody>
      </p:sp>
      <p:sp>
        <p:nvSpPr>
          <p:cNvPr id="6" name="Text Placeholder 5">
            <a:extLst>
              <a:ext uri="{FF2B5EF4-FFF2-40B4-BE49-F238E27FC236}">
                <a16:creationId xmlns:a16="http://schemas.microsoft.com/office/drawing/2014/main" id="{EE97B3F3-65AE-439D-8BBB-87E57AAA03C2}"/>
              </a:ext>
            </a:extLst>
          </p:cNvPr>
          <p:cNvSpPr>
            <a:spLocks noGrp="1"/>
          </p:cNvSpPr>
          <p:nvPr>
            <p:ph type="body" sz="quarter" idx="11" hasCustomPrompt="1"/>
          </p:nvPr>
        </p:nvSpPr>
        <p:spPr bwMode="gray">
          <a:xfrm>
            <a:off x="548640" y="205740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84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36636D-D922-432D-A958-524484B5923D}"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066152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Stop Slide Deep Oce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0602CC-3715-4F07-962F-D13E2696B143}"/>
              </a:ext>
            </a:extLst>
          </p:cNvPr>
          <p:cNvSpPr/>
          <p:nvPr userDrawn="1"/>
        </p:nvSpPr>
        <p:spPr bwMode="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427B9-142B-468C-B6DD-20C69CDE72CA}"/>
              </a:ext>
            </a:extLst>
          </p:cNvPr>
          <p:cNvSpPr>
            <a:spLocks noGrp="1"/>
          </p:cNvSpPr>
          <p:nvPr>
            <p:ph type="title" hasCustomPrompt="1"/>
          </p:nvPr>
        </p:nvSpPr>
        <p:spPr bwMode="gray">
          <a:xfrm>
            <a:off x="746760" y="685800"/>
            <a:ext cx="10698480" cy="5486400"/>
          </a:xfrm>
        </p:spPr>
        <p:txBody>
          <a:bodyPr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228005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top Slide Peac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9FEEFF-5395-4182-A27D-EA7A0C19B01F}"/>
              </a:ext>
            </a:extLst>
          </p:cNvPr>
          <p:cNvSpPr/>
          <p:nvPr userDrawn="1"/>
        </p:nvSpPr>
        <p:spPr>
          <a:xfrm>
            <a:off x="1524"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163D8-1888-498C-9759-1609791AEA5E}"/>
              </a:ext>
            </a:extLst>
          </p:cNvPr>
          <p:cNvSpPr>
            <a:spLocks noGrp="1"/>
          </p:cNvSpPr>
          <p:nvPr>
            <p:ph type="title" hasCustomPrompt="1"/>
          </p:nvPr>
        </p:nvSpPr>
        <p:spPr bwMode="gray">
          <a:xfrm>
            <a:off x="746760" y="685800"/>
            <a:ext cx="10698480" cy="5486400"/>
          </a:xfrm>
        </p:spPr>
        <p:txBody>
          <a:bodyPr tIns="0" bIns="0"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45142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top Slide Pe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362F91-0D38-40ED-9CBA-20E89052A14C}"/>
              </a:ext>
            </a:extLst>
          </p:cNvPr>
          <p:cNvSpPr/>
          <p:nvPr userDrawn="1"/>
        </p:nvSpPr>
        <p:spPr bwMode="ltGray">
          <a:xfrm>
            <a:off x="1524" y="0"/>
            <a:ext cx="1218895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FA879-92E8-4ECD-BCC6-D677C1B4D0C2}"/>
              </a:ext>
            </a:extLst>
          </p:cNvPr>
          <p:cNvSpPr>
            <a:spLocks noGrp="1"/>
          </p:cNvSpPr>
          <p:nvPr>
            <p:ph type="title" hasCustomPrompt="1"/>
          </p:nvPr>
        </p:nvSpPr>
        <p:spPr bwMode="gray">
          <a:xfrm>
            <a:off x="746760" y="685800"/>
            <a:ext cx="10698480" cy="5486400"/>
          </a:xfrm>
        </p:spPr>
        <p:txBody>
          <a:bodyPr tIns="0" bIns="0" anchor="ctr" anchorCtr="0">
            <a:normAutofit/>
          </a:bodyPr>
          <a:lstStyle>
            <a:lvl1pPr algn="ctr">
              <a:lnSpc>
                <a:spcPct val="110000"/>
              </a:lnSpc>
              <a:spcAft>
                <a:spcPts val="1200"/>
              </a:spcAft>
              <a:defRPr sz="6000">
                <a:solidFill>
                  <a:schemeClr val="tx1"/>
                </a:solidFill>
              </a:defRPr>
            </a:lvl1pPr>
          </a:lstStyle>
          <a:p>
            <a:r>
              <a:rPr lang="en-US"/>
              <a:t>Click to edit master title style</a:t>
            </a:r>
          </a:p>
        </p:txBody>
      </p:sp>
    </p:spTree>
    <p:extLst>
      <p:ext uri="{BB962C8B-B14F-4D97-AF65-F5344CB8AC3E}">
        <p14:creationId xmlns:p14="http://schemas.microsoft.com/office/powerpoint/2010/main" val="3070268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Navigation w/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6D8B-1C87-44F7-B24D-3B8C1400F843}"/>
              </a:ext>
            </a:extLst>
          </p:cNvPr>
          <p:cNvSpPr>
            <a:spLocks noGrp="1"/>
          </p:cNvSpPr>
          <p:nvPr>
            <p:ph type="title" hasCustomPrompt="1"/>
          </p:nvPr>
        </p:nvSpPr>
        <p:spPr bwMode="gray">
          <a:xfrm>
            <a:off x="548640" y="502920"/>
            <a:ext cx="109728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D22CFC67-10F0-4413-A377-C2F301E647CE}"/>
              </a:ext>
            </a:extLst>
          </p:cNvPr>
          <p:cNvSpPr>
            <a:spLocks noGrp="1"/>
          </p:cNvSpPr>
          <p:nvPr>
            <p:ph type="body" sz="quarter" idx="10" hasCustomPrompt="1"/>
          </p:nvPr>
        </p:nvSpPr>
        <p:spPr bwMode="gray">
          <a:xfrm>
            <a:off x="548639" y="1417320"/>
            <a:ext cx="10972799"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11935B8D-30D2-4F78-BADD-2CB2839AE355}"/>
              </a:ext>
            </a:extLst>
          </p:cNvPr>
          <p:cNvSpPr>
            <a:spLocks noGrp="1"/>
          </p:cNvSpPr>
          <p:nvPr>
            <p:ph type="body" sz="quarter" idx="11" hasCustomPrompt="1"/>
          </p:nvPr>
        </p:nvSpPr>
        <p:spPr bwMode="gray">
          <a:xfrm>
            <a:off x="548639" y="182880"/>
            <a:ext cx="5486400" cy="274320"/>
          </a:xfrm>
        </p:spPr>
        <p:txBody>
          <a:bodyPr anchor="ctr">
            <a:noAutofit/>
          </a:bodyPr>
          <a:lstStyle>
            <a:lvl1pPr marL="0" indent="0">
              <a:lnSpc>
                <a:spcPct val="100000"/>
              </a:lnSpc>
              <a:spcBef>
                <a:spcPts val="0"/>
              </a:spcBef>
              <a:spcAft>
                <a:spcPts val="0"/>
              </a:spcAft>
              <a:buNone/>
              <a:defRPr sz="1000" b="1" i="0" cap="none"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236572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Navigation Sub-title w/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E419-EFE5-49E0-9A84-0EC6DD5908D2}"/>
              </a:ext>
            </a:extLst>
          </p:cNvPr>
          <p:cNvSpPr>
            <a:spLocks noGrp="1"/>
          </p:cNvSpPr>
          <p:nvPr>
            <p:ph type="title" hasCustomPrompt="1"/>
          </p:nvPr>
        </p:nvSpPr>
        <p:spPr bwMode="gray">
          <a:xfrm>
            <a:off x="548640" y="500932"/>
            <a:ext cx="10972800" cy="824947"/>
          </a:xfrm>
        </p:spPr>
        <p:txBody>
          <a:bodyPr/>
          <a:lstStyle/>
          <a:p>
            <a:r>
              <a:rPr lang="en-US"/>
              <a:t>Click to edit master title style</a:t>
            </a:r>
          </a:p>
        </p:txBody>
      </p:sp>
      <p:sp>
        <p:nvSpPr>
          <p:cNvPr id="4" name="Text Placeholder 3">
            <a:extLst>
              <a:ext uri="{FF2B5EF4-FFF2-40B4-BE49-F238E27FC236}">
                <a16:creationId xmlns:a16="http://schemas.microsoft.com/office/drawing/2014/main" id="{686AD0FF-A216-436F-B051-B1BE8ADE1764}"/>
              </a:ext>
            </a:extLst>
          </p:cNvPr>
          <p:cNvSpPr>
            <a:spLocks noGrp="1"/>
          </p:cNvSpPr>
          <p:nvPr>
            <p:ph type="body" sz="quarter" idx="10" hasCustomPrompt="1"/>
          </p:nvPr>
        </p:nvSpPr>
        <p:spPr bwMode="gray">
          <a:xfrm>
            <a:off x="548640" y="2057400"/>
            <a:ext cx="10972799"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4DE053B-7AB7-4879-9C1E-CC724EEF94D0}"/>
              </a:ext>
            </a:extLst>
          </p:cNvPr>
          <p:cNvSpPr>
            <a:spLocks noGrp="1"/>
          </p:cNvSpPr>
          <p:nvPr>
            <p:ph type="body" sz="quarter" idx="11" hasCustomPrompt="1"/>
          </p:nvPr>
        </p:nvSpPr>
        <p:spPr bwMode="gray">
          <a:xfrm>
            <a:off x="548639" y="1417320"/>
            <a:ext cx="10972799" cy="548640"/>
          </a:xfrm>
        </p:spPr>
        <p:txBody>
          <a:bodyPr/>
          <a:lstStyle>
            <a:lvl1pPr marL="0" indent="0">
              <a:spcBef>
                <a:spcPts val="0"/>
              </a:spcBef>
              <a:spcAft>
                <a:spcPts val="0"/>
              </a:spcAft>
              <a:buNone/>
              <a:defRPr b="0">
                <a:solidFill>
                  <a:schemeClr val="accent1"/>
                </a:solidFill>
              </a:defRPr>
            </a:lvl1pPr>
            <a:lvl2pPr marL="230188"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D684BF77-45AD-491E-AE63-A8F054890055}"/>
              </a:ext>
            </a:extLst>
          </p:cNvPr>
          <p:cNvSpPr>
            <a:spLocks noGrp="1"/>
          </p:cNvSpPr>
          <p:nvPr>
            <p:ph type="body" sz="quarter" idx="12" hasCustomPrompt="1"/>
          </p:nvPr>
        </p:nvSpPr>
        <p:spPr bwMode="gray">
          <a:xfrm>
            <a:off x="548639" y="182880"/>
            <a:ext cx="5486400" cy="274320"/>
          </a:xfrm>
        </p:spPr>
        <p:txBody>
          <a:bodyPr anchor="ctr"/>
          <a:lstStyle>
            <a:lvl1pPr marL="0" indent="0">
              <a:lnSpc>
                <a:spcPct val="100000"/>
              </a:lnSpc>
              <a:spcBef>
                <a:spcPts val="0"/>
              </a:spcBef>
              <a:spcAft>
                <a:spcPts val="0"/>
              </a:spcAft>
              <a:buNone/>
              <a:defRPr sz="1000" b="1" cap="small" baseline="0">
                <a:solidFill>
                  <a:schemeClr val="tx2"/>
                </a:solidFill>
              </a:defRPr>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584840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Navigation Case Study w/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88D6E-7B11-45B8-A194-654C73036A8C}"/>
              </a:ext>
            </a:extLst>
          </p:cNvPr>
          <p:cNvSpPr/>
          <p:nvPr userDrawn="1"/>
        </p:nvSpPr>
        <p:spPr bwMode="gray">
          <a:xfrm>
            <a:off x="8488680" y="0"/>
            <a:ext cx="3703320"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3C874-B3F9-48CA-AFAC-4A9DF9583137}"/>
              </a:ext>
            </a:extLst>
          </p:cNvPr>
          <p:cNvSpPr>
            <a:spLocks noGrp="1"/>
          </p:cNvSpPr>
          <p:nvPr>
            <p:ph type="title" hasCustomPrompt="1"/>
          </p:nvPr>
        </p:nvSpPr>
        <p:spPr bwMode="gray">
          <a:xfrm>
            <a:off x="548640" y="502920"/>
            <a:ext cx="77724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EB7DAC86-8D10-440C-A9DD-09F343CE260F}"/>
              </a:ext>
            </a:extLst>
          </p:cNvPr>
          <p:cNvSpPr>
            <a:spLocks noGrp="1"/>
          </p:cNvSpPr>
          <p:nvPr>
            <p:ph type="body" sz="quarter" idx="10"/>
          </p:nvPr>
        </p:nvSpPr>
        <p:spPr bwMode="gray">
          <a:xfrm>
            <a:off x="548640" y="182880"/>
            <a:ext cx="5486400" cy="274320"/>
          </a:xfrm>
        </p:spPr>
        <p:txBody>
          <a:bodyPr anchor="ctr"/>
          <a:lstStyle>
            <a:lvl1pPr marL="0" indent="0">
              <a:lnSpc>
                <a:spcPct val="100000"/>
              </a:lnSpc>
              <a:spcBef>
                <a:spcPts val="0"/>
              </a:spcBef>
              <a:spcAft>
                <a:spcPts val="0"/>
              </a:spcAft>
              <a:buNone/>
              <a:defRPr sz="1000" b="1" i="0" cap="all" baseline="0">
                <a:solidFill>
                  <a:schemeClr val="tx2"/>
                </a:solidFill>
              </a:defRPr>
            </a:lvl1pPr>
            <a:lvl2pPr marL="230188"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4CED11C-7442-4305-845D-65226388258F}"/>
              </a:ext>
            </a:extLst>
          </p:cNvPr>
          <p:cNvSpPr>
            <a:spLocks noGrp="1"/>
          </p:cNvSpPr>
          <p:nvPr>
            <p:ph type="body" sz="quarter" idx="11" hasCustomPrompt="1"/>
          </p:nvPr>
        </p:nvSpPr>
        <p:spPr bwMode="gray">
          <a:xfrm>
            <a:off x="548640" y="1417320"/>
            <a:ext cx="7772400"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5992B9C-CDF1-4F94-A687-0C9FC67258DB}"/>
              </a:ext>
            </a:extLst>
          </p:cNvPr>
          <p:cNvSpPr>
            <a:spLocks noGrp="1"/>
          </p:cNvSpPr>
          <p:nvPr>
            <p:ph type="body" sz="quarter" idx="12" hasCustomPrompt="1"/>
          </p:nvPr>
        </p:nvSpPr>
        <p:spPr bwMode="gray">
          <a:xfrm>
            <a:off x="8717280" y="777240"/>
            <a:ext cx="3291840" cy="548640"/>
          </a:xfrm>
        </p:spPr>
        <p:txBody>
          <a:bodyPr anchor="b"/>
          <a:lstStyle>
            <a:lvl1pPr marL="0" indent="0">
              <a:buNone/>
              <a:defRPr sz="1600" b="1">
                <a:solidFill>
                  <a:schemeClr val="accent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9A2EB62-007D-4BC4-B728-5B4F01EBA88E}"/>
              </a:ext>
            </a:extLst>
          </p:cNvPr>
          <p:cNvSpPr>
            <a:spLocks noGrp="1"/>
          </p:cNvSpPr>
          <p:nvPr>
            <p:ph type="body" sz="quarter" idx="13" hasCustomPrompt="1"/>
          </p:nvPr>
        </p:nvSpPr>
        <p:spPr bwMode="gray">
          <a:xfrm>
            <a:off x="8717281" y="1417320"/>
            <a:ext cx="3291839" cy="1737270"/>
          </a:xfrm>
        </p:spPr>
        <p:txBody>
          <a:bodyPr>
            <a:spAutoFit/>
          </a:bodyPr>
          <a:lstStyle>
            <a:lvl1pPr>
              <a:defRPr>
                <a:solidFill>
                  <a:schemeClr val="tx1"/>
                </a:solidFill>
              </a:defRPr>
            </a:lvl1pPr>
            <a:lvl2pPr>
              <a:buClrTx/>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AC9FE11-2ACD-4DB9-9774-2412EE78853C}"/>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13" name="Straight Connector 12">
            <a:extLst>
              <a:ext uri="{FF2B5EF4-FFF2-40B4-BE49-F238E27FC236}">
                <a16:creationId xmlns:a16="http://schemas.microsoft.com/office/drawing/2014/main" id="{3FCE1313-EC6D-4C13-9E35-FAB5139E933E}"/>
              </a:ext>
            </a:extLst>
          </p:cNvPr>
          <p:cNvCxnSpPr>
            <a:cxnSpLocks/>
          </p:cNvCxnSpPr>
          <p:nvPr userDrawn="1"/>
        </p:nvCxnSpPr>
        <p:spPr bwMode="gray">
          <a:xfrm>
            <a:off x="11536680" y="6537960"/>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592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ontent w/ 2/3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E920-2126-47A3-ADC5-1ADCCCB7C0EE}"/>
              </a:ext>
            </a:extLst>
          </p:cNvPr>
          <p:cNvSpPr>
            <a:spLocks noGrp="1"/>
          </p:cNvSpPr>
          <p:nvPr>
            <p:ph type="title" hasCustomPrompt="1"/>
          </p:nvPr>
        </p:nvSpPr>
        <p:spPr bwMode="gray">
          <a:xfrm>
            <a:off x="8252694" y="228600"/>
            <a:ext cx="3390665" cy="1097280"/>
          </a:xfrm>
        </p:spPr>
        <p:txBody>
          <a:bodyPr>
            <a:noAutofit/>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2A6DF547-40DB-49AE-8AC3-96AB6388B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9" name="Text Placeholder 8">
            <a:extLst>
              <a:ext uri="{FF2B5EF4-FFF2-40B4-BE49-F238E27FC236}">
                <a16:creationId xmlns:a16="http://schemas.microsoft.com/office/drawing/2014/main" id="{BE9AECD6-4623-4512-9EF5-8032BB801B36}"/>
              </a:ext>
            </a:extLst>
          </p:cNvPr>
          <p:cNvSpPr>
            <a:spLocks noGrp="1"/>
          </p:cNvSpPr>
          <p:nvPr>
            <p:ph type="body" sz="quarter" idx="11" hasCustomPrompt="1"/>
          </p:nvPr>
        </p:nvSpPr>
        <p:spPr bwMode="gray">
          <a:xfrm>
            <a:off x="8252694" y="1417320"/>
            <a:ext cx="3390665"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3517C140-D8A5-4568-93F7-B91A49DFEDD9}"/>
              </a:ext>
            </a:extLst>
          </p:cNvPr>
          <p:cNvSpPr/>
          <p:nvPr userDrawn="1"/>
        </p:nvSpPr>
        <p:spPr bwMode="ltGray">
          <a:xfrm>
            <a:off x="0" y="0"/>
            <a:ext cx="804672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26554B-ECE3-4970-B504-22DBAB4598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7" name="Content Placeholder 6">
            <a:extLst>
              <a:ext uri="{FF2B5EF4-FFF2-40B4-BE49-F238E27FC236}">
                <a16:creationId xmlns:a16="http://schemas.microsoft.com/office/drawing/2014/main" id="{69D48BE8-EA6C-45EC-A925-170EDAB99974}"/>
              </a:ext>
            </a:extLst>
          </p:cNvPr>
          <p:cNvSpPr>
            <a:spLocks noGrp="1"/>
          </p:cNvSpPr>
          <p:nvPr>
            <p:ph sz="quarter" idx="10" hasCustomPrompt="1"/>
          </p:nvPr>
        </p:nvSpPr>
        <p:spPr bwMode="gray">
          <a:xfrm>
            <a:off x="548640" y="228600"/>
            <a:ext cx="7275442" cy="612648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D7E15832-AE7D-4BDA-9F1B-29A564F369D9}"/>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2947908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50/50 Spli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E6877D-B0E1-41CC-90AD-DC84E1739705}"/>
              </a:ext>
            </a:extLst>
          </p:cNvPr>
          <p:cNvSpPr/>
          <p:nvPr userDrawn="1"/>
        </p:nvSpPr>
        <p:spPr bwMode="ltGray">
          <a:xfrm>
            <a:off x="6111240" y="0"/>
            <a:ext cx="60807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59778-229D-4DAC-A927-F65DC6617778}"/>
              </a:ext>
            </a:extLst>
          </p:cNvPr>
          <p:cNvSpPr>
            <a:spLocks noGrp="1"/>
          </p:cNvSpPr>
          <p:nvPr>
            <p:ph type="title" hasCustomPrompt="1"/>
          </p:nvPr>
        </p:nvSpPr>
        <p:spPr bwMode="gray">
          <a:xfrm>
            <a:off x="548640" y="228600"/>
            <a:ext cx="5486400" cy="1097280"/>
          </a:xfrm>
        </p:spPr>
        <p:txBody>
          <a:bodyPr>
            <a:noAutofit/>
          </a:bodyPr>
          <a:lstStyle/>
          <a:p>
            <a:r>
              <a:rPr lang="en-US"/>
              <a:t>Click to edit master title style</a:t>
            </a:r>
          </a:p>
        </p:txBody>
      </p:sp>
      <p:sp>
        <p:nvSpPr>
          <p:cNvPr id="5" name="Content Placeholder 4">
            <a:extLst>
              <a:ext uri="{FF2B5EF4-FFF2-40B4-BE49-F238E27FC236}">
                <a16:creationId xmlns:a16="http://schemas.microsoft.com/office/drawing/2014/main" id="{9881C532-3EC7-40FF-BE62-836D7A1E7915}"/>
              </a:ext>
            </a:extLst>
          </p:cNvPr>
          <p:cNvSpPr>
            <a:spLocks noGrp="1"/>
          </p:cNvSpPr>
          <p:nvPr>
            <p:ph sz="quarter" idx="10" hasCustomPrompt="1"/>
          </p:nvPr>
        </p:nvSpPr>
        <p:spPr bwMode="gray">
          <a:xfrm>
            <a:off x="548640" y="1417320"/>
            <a:ext cx="54864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1C5AA40-B5E6-43C7-A010-D4FFCD9BF1ED}"/>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1"/>
                </a:solidFill>
              </a:rPr>
              <a:pPr algn="r"/>
              <a:t>‹#›</a:t>
            </a:fld>
            <a:endParaRPr lang="en-US" sz="800">
              <a:solidFill>
                <a:schemeClr val="bg1"/>
              </a:solidFill>
            </a:endParaRPr>
          </a:p>
        </p:txBody>
      </p:sp>
      <p:cxnSp>
        <p:nvCxnSpPr>
          <p:cNvPr id="7" name="Straight Connector 6">
            <a:extLst>
              <a:ext uri="{FF2B5EF4-FFF2-40B4-BE49-F238E27FC236}">
                <a16:creationId xmlns:a16="http://schemas.microsoft.com/office/drawing/2014/main" id="{1F5D7311-155D-4D0B-B3BF-F4C0EF98CCF4}"/>
              </a:ext>
            </a:extLst>
          </p:cNvPr>
          <p:cNvCxnSpPr>
            <a:cxnSpLocks/>
          </p:cNvCxnSpPr>
          <p:nvPr userDrawn="1"/>
        </p:nvCxnSpPr>
        <p:spPr bwMode="gray">
          <a:xfrm>
            <a:off x="11536680" y="6537960"/>
            <a:ext cx="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0F8A3B8A-0B33-4487-B69B-F0CDCCF6A5F1}"/>
              </a:ext>
            </a:extLst>
          </p:cNvPr>
          <p:cNvSpPr>
            <a:spLocks noGrp="1"/>
          </p:cNvSpPr>
          <p:nvPr>
            <p:ph sz="quarter" idx="11" hasCustomPrompt="1"/>
          </p:nvPr>
        </p:nvSpPr>
        <p:spPr bwMode="gray">
          <a:xfrm>
            <a:off x="6431280" y="1417320"/>
            <a:ext cx="5486400" cy="173727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A903CE24-481A-442F-86A7-2F1F81597254}"/>
              </a:ext>
            </a:extLst>
          </p:cNvPr>
          <p:cNvSpPr>
            <a:spLocks noGrp="1"/>
          </p:cNvSpPr>
          <p:nvPr>
            <p:ph type="body" sz="quarter" idx="12" hasCustomPrompt="1"/>
          </p:nvPr>
        </p:nvSpPr>
        <p:spPr bwMode="gray">
          <a:xfrm>
            <a:off x="6431280" y="228600"/>
            <a:ext cx="5486400" cy="1097280"/>
          </a:xfrm>
        </p:spPr>
        <p:txBody>
          <a:bodyPr anchor="b" anchorCtr="0"/>
          <a:lstStyle>
            <a:lvl1pPr marL="0" indent="0">
              <a:buNone/>
              <a:defRPr sz="3600">
                <a:solidFill>
                  <a:schemeClr val="bg1"/>
                </a:solidFill>
                <a:latin typeface="+mj-lt"/>
              </a:defRPr>
            </a:lvl1pPr>
            <a:lvl2pPr marL="230188" indent="0">
              <a:buNone/>
              <a:defRPr sz="1100">
                <a:latin typeface="+mj-lt"/>
              </a:defRPr>
            </a:lvl2pPr>
            <a:lvl3pPr marL="461963" indent="0">
              <a:buNone/>
              <a:defRPr sz="1100">
                <a:latin typeface="+mj-lt"/>
              </a:defRPr>
            </a:lvl3pPr>
            <a:lvl4pPr marL="684212" indent="0">
              <a:buNone/>
              <a:defRPr sz="1100">
                <a:latin typeface="+mj-lt"/>
              </a:defRPr>
            </a:lvl4pPr>
            <a:lvl5pPr marL="914400" indent="0">
              <a:buNone/>
              <a:defRPr sz="1100">
                <a:latin typeface="+mj-lt"/>
              </a:defRPr>
            </a:lvl5pPr>
          </a:lstStyle>
          <a:p>
            <a:pPr lvl="0"/>
            <a:r>
              <a:rPr lang="en-US"/>
              <a:t>Click to edit master text styles</a:t>
            </a:r>
          </a:p>
        </p:txBody>
      </p:sp>
      <p:sp>
        <p:nvSpPr>
          <p:cNvPr id="15" name="TextBox 14">
            <a:extLst>
              <a:ext uri="{FF2B5EF4-FFF2-40B4-BE49-F238E27FC236}">
                <a16:creationId xmlns:a16="http://schemas.microsoft.com/office/drawing/2014/main" id="{F938BB34-97D8-420E-8BDB-7D59C3BC8B9F}"/>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2453146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hart w/Bullet Lis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D10B7B8-37AA-40E1-AB4E-AFB649DB9764}"/>
              </a:ext>
            </a:extLst>
          </p:cNvPr>
          <p:cNvSpPr/>
          <p:nvPr userDrawn="1"/>
        </p:nvSpPr>
        <p:spPr bwMode="gray">
          <a:xfrm>
            <a:off x="1524" y="1371600"/>
            <a:ext cx="12188952" cy="4937760"/>
          </a:xfrm>
          <a:prstGeom prst="rect">
            <a:avLst/>
          </a:prstGeom>
          <a:solidFill>
            <a:schemeClr val="tx2">
              <a:lumMod val="20000"/>
              <a:lumOff val="8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0F9EC-0EAB-4727-9799-29ED998A3516}"/>
              </a:ext>
            </a:extLst>
          </p:cNvPr>
          <p:cNvSpPr>
            <a:spLocks noGrp="1"/>
          </p:cNvSpPr>
          <p:nvPr>
            <p:ph type="title" hasCustomPrompt="1"/>
          </p:nvPr>
        </p:nvSpPr>
        <p:spPr bwMode="gray">
          <a:xfrm>
            <a:off x="548640" y="228600"/>
            <a:ext cx="10972800" cy="1097280"/>
          </a:xfrm>
        </p:spPr>
        <p:txBody>
          <a:bodyPr anchor="b">
            <a:noAutofit/>
          </a:bodyPr>
          <a:lstStyle>
            <a:lvl1pPr>
              <a:defRPr sz="3600"/>
            </a:lvl1pPr>
          </a:lstStyle>
          <a:p>
            <a:r>
              <a:rPr lang="en-US"/>
              <a:t>Click to edit master title style</a:t>
            </a:r>
          </a:p>
        </p:txBody>
      </p:sp>
      <p:sp>
        <p:nvSpPr>
          <p:cNvPr id="9" name="Text Placeholder 8">
            <a:extLst>
              <a:ext uri="{FF2B5EF4-FFF2-40B4-BE49-F238E27FC236}">
                <a16:creationId xmlns:a16="http://schemas.microsoft.com/office/drawing/2014/main" id="{099AEA91-0E64-414D-AB9C-BFADC08C13D6}"/>
              </a:ext>
            </a:extLst>
          </p:cNvPr>
          <p:cNvSpPr>
            <a:spLocks noGrp="1"/>
          </p:cNvSpPr>
          <p:nvPr>
            <p:ph type="body" sz="quarter" idx="10" hasCustomPrompt="1"/>
          </p:nvPr>
        </p:nvSpPr>
        <p:spPr bwMode="gray">
          <a:xfrm>
            <a:off x="548640" y="1417320"/>
            <a:ext cx="329184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4B3F9836-81FE-412A-B3B8-FB616DCF9ED3}"/>
              </a:ext>
            </a:extLst>
          </p:cNvPr>
          <p:cNvSpPr>
            <a:spLocks noGrp="1"/>
          </p:cNvSpPr>
          <p:nvPr>
            <p:ph type="body" sz="quarter" idx="11" hasCustomPrompt="1"/>
          </p:nvPr>
        </p:nvSpPr>
        <p:spPr bwMode="gray">
          <a:xfrm>
            <a:off x="4389120" y="1463040"/>
            <a:ext cx="7132320" cy="365760"/>
          </a:xfrm>
          <a:solidFill>
            <a:schemeClr val="bg1"/>
          </a:solidFill>
        </p:spPr>
        <p:txBody>
          <a:bodyPr lIns="91440" rIns="91440" anchor="ctr"/>
          <a:lstStyle>
            <a:lvl1pPr marL="0" indent="0">
              <a:lnSpc>
                <a:spcPct val="100000"/>
              </a:lnSpc>
              <a:spcBef>
                <a:spcPts val="0"/>
              </a:spcBef>
              <a:spcAft>
                <a:spcPts val="0"/>
              </a:spcAft>
              <a:buNone/>
              <a:defRPr sz="1200" b="1" i="0" cap="all" baseline="0">
                <a:solidFill>
                  <a:schemeClr val="accent1"/>
                </a:solidFill>
              </a:defRPr>
            </a:lvl1pPr>
            <a:lvl2pPr marL="230188" indent="0">
              <a:buNone/>
              <a:defRPr/>
            </a:lvl2pPr>
          </a:lstStyle>
          <a:p>
            <a:pPr lvl="0"/>
            <a:r>
              <a:rPr lang="en-US"/>
              <a:t>Click to edit master text styles</a:t>
            </a:r>
          </a:p>
        </p:txBody>
      </p:sp>
      <p:sp>
        <p:nvSpPr>
          <p:cNvPr id="13" name="Content Placeholder 12">
            <a:extLst>
              <a:ext uri="{FF2B5EF4-FFF2-40B4-BE49-F238E27FC236}">
                <a16:creationId xmlns:a16="http://schemas.microsoft.com/office/drawing/2014/main" id="{4E48653B-8945-46CA-A1C3-B4E4C060CE3E}"/>
              </a:ext>
            </a:extLst>
          </p:cNvPr>
          <p:cNvSpPr>
            <a:spLocks noGrp="1" noChangeAspect="1"/>
          </p:cNvSpPr>
          <p:nvPr>
            <p:ph sz="quarter" idx="12"/>
          </p:nvPr>
        </p:nvSpPr>
        <p:spPr bwMode="gray">
          <a:xfrm>
            <a:off x="4389120" y="1874520"/>
            <a:ext cx="7132320" cy="4297680"/>
          </a:xfrm>
          <a:solidFill>
            <a:schemeClr val="bg1"/>
          </a:solidFill>
        </p:spPr>
        <p:txBody>
          <a:bodyPr wrap="none" lIns="0" tIns="0" rIns="0" bIns="0"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2676538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hart, Table, Video or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E158-87A9-49B9-8665-06169502C22F}"/>
              </a:ext>
            </a:extLst>
          </p:cNvPr>
          <p:cNvSpPr>
            <a:spLocks noGrp="1"/>
          </p:cNvSpPr>
          <p:nvPr>
            <p:ph type="title" hasCustomPrompt="1"/>
          </p:nvPr>
        </p:nvSpPr>
        <p:spPr bwMode="gray"/>
        <p:txBody>
          <a:bodyPr>
            <a:noAutofit/>
          </a:bodyPr>
          <a:lstStyle/>
          <a:p>
            <a:r>
              <a:rPr lang="en-US"/>
              <a:t>Click to edit master title style</a:t>
            </a:r>
          </a:p>
        </p:txBody>
      </p:sp>
      <p:sp>
        <p:nvSpPr>
          <p:cNvPr id="4" name="Text Placeholder 3">
            <a:extLst>
              <a:ext uri="{FF2B5EF4-FFF2-40B4-BE49-F238E27FC236}">
                <a16:creationId xmlns:a16="http://schemas.microsoft.com/office/drawing/2014/main" id="{05C83D87-15DF-4870-9314-FB061E93EBC0}"/>
              </a:ext>
            </a:extLst>
          </p:cNvPr>
          <p:cNvSpPr>
            <a:spLocks noGrp="1"/>
          </p:cNvSpPr>
          <p:nvPr>
            <p:ph type="body" sz="quarter" idx="10"/>
          </p:nvPr>
        </p:nvSpPr>
        <p:spPr bwMode="gray">
          <a:xfrm>
            <a:off x="548640" y="1371600"/>
            <a:ext cx="10972800" cy="365760"/>
          </a:xfrm>
        </p:spPr>
        <p:txBody>
          <a:bodyPr anchor="ctr"/>
          <a:lstStyle>
            <a:lvl1pPr marL="0" indent="0">
              <a:buNone/>
              <a:defRPr sz="1200" b="1" i="0" cap="all" baseline="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1F1E72A9-6195-42CA-9CFB-21A9BC70B486}"/>
              </a:ext>
            </a:extLst>
          </p:cNvPr>
          <p:cNvSpPr>
            <a:spLocks noGrp="1"/>
          </p:cNvSpPr>
          <p:nvPr>
            <p:ph sz="quarter" idx="11"/>
          </p:nvPr>
        </p:nvSpPr>
        <p:spPr bwMode="gray">
          <a:xfrm>
            <a:off x="548640" y="1783080"/>
            <a:ext cx="10972800" cy="4480560"/>
          </a:xfrm>
        </p:spPr>
        <p:txBody>
          <a:bodyPr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86200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B41F1183-2D47-6ED6-A42D-0C32C658132B}"/>
              </a:ext>
            </a:extLst>
          </p:cNvPr>
          <p:cNvSpPr/>
          <p:nvPr userDrawn="1"/>
        </p:nvSpPr>
        <p:spPr bwMode="gray">
          <a:xfrm>
            <a:off x="0" y="4297680"/>
            <a:ext cx="12188952" cy="54864"/>
          </a:xfrm>
          <a:prstGeom prst="rect">
            <a:avLst/>
          </a:prstGeom>
          <a:gradFill flip="none" rotWithShape="1">
            <a:gsLst>
              <a:gs pos="0">
                <a:schemeClr val="accent1"/>
              </a:gs>
              <a:gs pos="100000">
                <a:schemeClr val="accent3"/>
              </a:gs>
              <a:gs pos="5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561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iograp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DB8C-1020-4056-B923-F94F287281F7}"/>
              </a:ext>
            </a:extLst>
          </p:cNvPr>
          <p:cNvSpPr>
            <a:spLocks noGrp="1"/>
          </p:cNvSpPr>
          <p:nvPr>
            <p:ph type="title" hasCustomPrompt="1"/>
          </p:nvPr>
        </p:nvSpPr>
        <p:spPr bwMode="gray"/>
        <p:txBody>
          <a:bodyPr>
            <a:noAutofit/>
          </a:bodyPr>
          <a:lstStyle/>
          <a:p>
            <a:r>
              <a:rPr lang="en-US"/>
              <a:t>Click to edit master title style</a:t>
            </a:r>
          </a:p>
        </p:txBody>
      </p:sp>
      <p:sp>
        <p:nvSpPr>
          <p:cNvPr id="4" name="Picture Placeholder 3">
            <a:extLst>
              <a:ext uri="{FF2B5EF4-FFF2-40B4-BE49-F238E27FC236}">
                <a16:creationId xmlns:a16="http://schemas.microsoft.com/office/drawing/2014/main" id="{1998054E-4F18-4B5D-8169-EB6F5B85092F}"/>
              </a:ext>
            </a:extLst>
          </p:cNvPr>
          <p:cNvSpPr>
            <a:spLocks noGrp="1" noChangeAspect="1"/>
          </p:cNvSpPr>
          <p:nvPr>
            <p:ph type="pic" sz="quarter" idx="10"/>
          </p:nvPr>
        </p:nvSpPr>
        <p:spPr bwMode="gray">
          <a:xfrm>
            <a:off x="548640" y="1463564"/>
            <a:ext cx="1188720" cy="1188720"/>
          </a:xfrm>
          <a:solidFill>
            <a:schemeClr val="tx2">
              <a:lumMod val="20000"/>
              <a:lumOff val="80000"/>
            </a:schemeClr>
          </a:solidFill>
        </p:spPr>
        <p:txBody>
          <a:bodyPr tIns="0" bIns="0" anchor="ctr"/>
          <a:lstStyle>
            <a:lvl1pPr marL="0" indent="0" algn="ctr">
              <a:buNone/>
              <a:defRPr>
                <a:solidFill>
                  <a:schemeClr val="tx2"/>
                </a:solidFill>
              </a:defRPr>
            </a:lvl1pPr>
          </a:lstStyle>
          <a:p>
            <a:r>
              <a:rPr lang="en-US"/>
              <a:t>Click icon to add picture</a:t>
            </a:r>
          </a:p>
        </p:txBody>
      </p:sp>
      <p:sp>
        <p:nvSpPr>
          <p:cNvPr id="6" name="Text Placeholder 5">
            <a:extLst>
              <a:ext uri="{FF2B5EF4-FFF2-40B4-BE49-F238E27FC236}">
                <a16:creationId xmlns:a16="http://schemas.microsoft.com/office/drawing/2014/main" id="{50EADCA0-1709-4CF8-82EA-67DEA0A2DAE9}"/>
              </a:ext>
            </a:extLst>
          </p:cNvPr>
          <p:cNvSpPr>
            <a:spLocks noGrp="1"/>
          </p:cNvSpPr>
          <p:nvPr>
            <p:ph type="body" sz="quarter" idx="11" hasCustomPrompt="1"/>
          </p:nvPr>
        </p:nvSpPr>
        <p:spPr bwMode="gray">
          <a:xfrm>
            <a:off x="1971675" y="1463674"/>
            <a:ext cx="9601200" cy="3887553"/>
          </a:xfrm>
        </p:spPr>
        <p:txBody>
          <a:bodyPr>
            <a:noAutofit/>
          </a:bodyPr>
          <a:lstStyle>
            <a:lvl1pPr marL="0" indent="0">
              <a:buFontTx/>
              <a:buNone/>
              <a:defRPr sz="1400">
                <a:solidFill>
                  <a:schemeClr val="tx1"/>
                </a:solidFill>
              </a:defRPr>
            </a:lvl1pPr>
            <a:lvl2pPr marL="231775" indent="-231775">
              <a:buFont typeface="Arial" panose="020B0604020202020204" pitchFamily="34" charset="0"/>
              <a:buChar char="•"/>
              <a:defRPr sz="1400"/>
            </a:lvl2pPr>
            <a:lvl3pPr marL="461963" indent="-231775">
              <a:buFont typeface="Montserrat" pitchFamily="2" charset="0"/>
              <a:buChar char="–"/>
              <a:defRPr sz="1400"/>
            </a:lvl3pPr>
            <a:lvl4pPr marL="684213" indent="-222250">
              <a:buFont typeface="Arial" panose="020B0604020202020204" pitchFamily="34" charset="0"/>
              <a:buChar char="•"/>
              <a:defRPr sz="1400"/>
            </a:lvl4pPr>
            <a:lvl5pPr marL="914400" indent="-230188">
              <a:buFont typeface="Montserrat" pitchFamily="2"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C89915E-15C2-40D3-A464-3F45356D9620}"/>
              </a:ext>
            </a:extLst>
          </p:cNvPr>
          <p:cNvSpPr>
            <a:spLocks noGrp="1"/>
          </p:cNvSpPr>
          <p:nvPr>
            <p:ph type="body" sz="quarter" idx="12" hasCustomPrompt="1"/>
          </p:nvPr>
        </p:nvSpPr>
        <p:spPr bwMode="gray">
          <a:xfrm>
            <a:off x="1971675" y="5493964"/>
            <a:ext cx="3657600" cy="914400"/>
          </a:xfrm>
        </p:spPr>
        <p:txBody>
          <a:bodyPr/>
          <a:lstStyle>
            <a:lvl1pPr marL="0" indent="0">
              <a:spcBef>
                <a:spcPts val="0"/>
              </a:spcBef>
              <a:spcAft>
                <a:spcPts val="0"/>
              </a:spcAft>
              <a:buNone/>
              <a:defRPr sz="1200"/>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970622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Agenda or Cont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BFCA46-3FC8-4333-B32A-2787D1B2405E}"/>
              </a:ext>
            </a:extLst>
          </p:cNvPr>
          <p:cNvSpPr/>
          <p:nvPr userDrawn="1"/>
        </p:nvSpPr>
        <p:spPr bwMode="gray">
          <a:xfrm>
            <a:off x="3048" y="1467853"/>
            <a:ext cx="12188952" cy="4802318"/>
          </a:xfrm>
          <a:prstGeom prst="rect">
            <a:avLst/>
          </a:prstGeom>
          <a:solidFill>
            <a:schemeClr val="tx2">
              <a:lumMod val="20000"/>
              <a:lumOff val="80000"/>
            </a:schemeClr>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AFCE8-5382-4D35-ACF3-41C4DD47D71C}"/>
              </a:ext>
            </a:extLst>
          </p:cNvPr>
          <p:cNvSpPr>
            <a:spLocks noGrp="1"/>
          </p:cNvSpPr>
          <p:nvPr>
            <p:ph type="title"/>
          </p:nvPr>
        </p:nvSpPr>
        <p:spPr bwMode="gray"/>
        <p:txBody>
          <a:bodyPr/>
          <a:lstStyle>
            <a:lvl1pPr>
              <a:defRPr>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3FFA2B5B-9938-4C3D-9CEB-1CAA9A3B0613}"/>
              </a:ext>
            </a:extLst>
          </p:cNvPr>
          <p:cNvSpPr>
            <a:spLocks noGrp="1"/>
          </p:cNvSpPr>
          <p:nvPr>
            <p:ph sz="quarter" idx="10"/>
          </p:nvPr>
        </p:nvSpPr>
        <p:spPr bwMode="gray">
          <a:xfrm>
            <a:off x="548638"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852CF6E-AAD1-4716-AFBC-CF518D0E7A36}"/>
              </a:ext>
            </a:extLst>
          </p:cNvPr>
          <p:cNvSpPr>
            <a:spLocks noGrp="1"/>
          </p:cNvSpPr>
          <p:nvPr>
            <p:ph sz="quarter" idx="11"/>
          </p:nvPr>
        </p:nvSpPr>
        <p:spPr bwMode="gray">
          <a:xfrm>
            <a:off x="6156960"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9644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End Slide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3C5AC-1382-43C6-AAFE-6377BA615A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spTree>
    <p:extLst>
      <p:ext uri="{BB962C8B-B14F-4D97-AF65-F5344CB8AC3E}">
        <p14:creationId xmlns:p14="http://schemas.microsoft.com/office/powerpoint/2010/main" val="15987794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 Column Bullet Slid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AB326DC-7ABF-4489-B0DA-0CB57083633F}"/>
              </a:ext>
            </a:extLst>
          </p:cNvPr>
          <p:cNvSpPr>
            <a:spLocks noGrp="1"/>
          </p:cNvSpPr>
          <p:nvPr>
            <p:ph idx="1"/>
          </p:nvPr>
        </p:nvSpPr>
        <p:spPr>
          <a:xfrm>
            <a:off x="577757" y="1714942"/>
            <a:ext cx="5352567" cy="4290609"/>
          </a:xfrm>
        </p:spPr>
        <p:txBody>
          <a:bodyPr>
            <a:normAutofit/>
          </a:bodyPr>
          <a:lstStyle>
            <a:lvl1pPr marL="228594" indent="-228594">
              <a:lnSpc>
                <a:spcPct val="100000"/>
              </a:lnSpc>
              <a:buFontTx/>
              <a:buBlip>
                <a:blip r:embed="rId2"/>
              </a:buBlip>
              <a:defRPr sz="2400"/>
            </a:lvl1pPr>
            <a:lvl2pPr marL="685783" indent="-228594">
              <a:lnSpc>
                <a:spcPct val="100000"/>
              </a:lnSpc>
              <a:spcBef>
                <a:spcPts val="0"/>
              </a:spcBef>
              <a:buFont typeface="Arial" panose="020B0604020202020204" pitchFamily="34" charset="0"/>
              <a:buChar char="-"/>
              <a:defRPr sz="2000"/>
            </a:lvl2pPr>
            <a:lvl3pPr>
              <a:lnSpc>
                <a:spcPct val="100000"/>
              </a:lnSpc>
              <a:spcBef>
                <a:spcPts val="0"/>
              </a:spcBef>
              <a:defRPr sz="1800"/>
            </a:lvl3pPr>
            <a:lvl4pPr marL="1600160" indent="-228594">
              <a:lnSpc>
                <a:spcPct val="100000"/>
              </a:lnSpc>
              <a:spcBef>
                <a:spcPts val="0"/>
              </a:spcBef>
              <a:buFont typeface="Courier New" panose="02070309020205020404" pitchFamily="49" charset="0"/>
              <a:buChar char="o"/>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D407165B-D8A7-4293-9E7A-5D366A1A088B}"/>
              </a:ext>
            </a:extLst>
          </p:cNvPr>
          <p:cNvSpPr>
            <a:spLocks noGrp="1"/>
          </p:cNvSpPr>
          <p:nvPr>
            <p:ph idx="13"/>
          </p:nvPr>
        </p:nvSpPr>
        <p:spPr>
          <a:xfrm>
            <a:off x="6209739" y="1722264"/>
            <a:ext cx="5352567" cy="4290609"/>
          </a:xfrm>
        </p:spPr>
        <p:txBody>
          <a:bodyPr>
            <a:normAutofit/>
          </a:bodyPr>
          <a:lstStyle>
            <a:lvl1pPr marL="228594" indent="-228594">
              <a:lnSpc>
                <a:spcPct val="100000"/>
              </a:lnSpc>
              <a:buFontTx/>
              <a:buBlip>
                <a:blip r:embed="rId2"/>
              </a:buBlip>
              <a:defRPr sz="2400"/>
            </a:lvl1pPr>
            <a:lvl2pPr marL="685783" indent="-228594">
              <a:lnSpc>
                <a:spcPct val="100000"/>
              </a:lnSpc>
              <a:spcBef>
                <a:spcPts val="0"/>
              </a:spcBef>
              <a:buFont typeface="Arial" panose="020B0604020202020204" pitchFamily="34" charset="0"/>
              <a:buChar char="-"/>
              <a:defRPr sz="2000"/>
            </a:lvl2pPr>
            <a:lvl3pPr>
              <a:lnSpc>
                <a:spcPct val="100000"/>
              </a:lnSpc>
              <a:spcBef>
                <a:spcPts val="0"/>
              </a:spcBef>
              <a:defRPr sz="1800"/>
            </a:lvl3pPr>
            <a:lvl4pPr marL="1600160" indent="-228594">
              <a:lnSpc>
                <a:spcPct val="100000"/>
              </a:lnSpc>
              <a:spcBef>
                <a:spcPts val="0"/>
              </a:spcBef>
              <a:buFont typeface="Courier New" panose="02070309020205020404" pitchFamily="49" charset="0"/>
              <a:buChar char="o"/>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24CBD60E-5536-45E9-A19C-87B055CE91E2}"/>
              </a:ext>
            </a:extLst>
          </p:cNvPr>
          <p:cNvSpPr>
            <a:spLocks noGrp="1"/>
          </p:cNvSpPr>
          <p:nvPr>
            <p:ph type="sldNum" sz="quarter" idx="12"/>
          </p:nvPr>
        </p:nvSpPr>
        <p:spPr>
          <a:xfrm>
            <a:off x="-18197" y="6360288"/>
            <a:ext cx="982639" cy="365125"/>
          </a:xfrm>
        </p:spPr>
        <p:txBody>
          <a:bodyPr/>
          <a:lstStyle>
            <a:lvl1pPr>
              <a:defRPr>
                <a:solidFill>
                  <a:schemeClr val="tx1"/>
                </a:solidFill>
              </a:defRPr>
            </a:lvl1pPr>
          </a:lstStyle>
          <a:p>
            <a:fld id="{0308A9BF-39D2-4BB5-AD29-83697C8E64B9}" type="slidenum">
              <a:rPr lang="en-US" smtClean="0"/>
              <a:pPr/>
              <a:t>‹#›</a:t>
            </a:fld>
            <a:r>
              <a:rPr lang="en-US"/>
              <a:t>  </a:t>
            </a:r>
            <a:endParaRPr lang="en-US" b="1">
              <a:solidFill>
                <a:schemeClr val="tx2"/>
              </a:solidFill>
            </a:endParaRPr>
          </a:p>
        </p:txBody>
      </p:sp>
      <p:sp>
        <p:nvSpPr>
          <p:cNvPr id="11" name="Title 1">
            <a:extLst>
              <a:ext uri="{FF2B5EF4-FFF2-40B4-BE49-F238E27FC236}">
                <a16:creationId xmlns:a16="http://schemas.microsoft.com/office/drawing/2014/main" id="{6791D0D9-D78C-4D4E-BA2E-D515DB835514}"/>
              </a:ext>
            </a:extLst>
          </p:cNvPr>
          <p:cNvSpPr>
            <a:spLocks noGrp="1"/>
          </p:cNvSpPr>
          <p:nvPr>
            <p:ph type="title"/>
          </p:nvPr>
        </p:nvSpPr>
        <p:spPr>
          <a:xfrm>
            <a:off x="577755" y="576775"/>
            <a:ext cx="10984549" cy="567815"/>
          </a:xfrm>
        </p:spPr>
        <p:txBody>
          <a:bodyPr>
            <a:normAutofit/>
          </a:bodyPr>
          <a:lstStyle>
            <a:lvl1pPr>
              <a:defRPr sz="4000" b="1"/>
            </a:lvl1pPr>
          </a:lstStyle>
          <a:p>
            <a:r>
              <a:rPr lang="en-US"/>
              <a:t>Click to edit Master title style</a:t>
            </a:r>
          </a:p>
        </p:txBody>
      </p:sp>
    </p:spTree>
    <p:extLst>
      <p:ext uri="{BB962C8B-B14F-4D97-AF65-F5344CB8AC3E}">
        <p14:creationId xmlns:p14="http://schemas.microsoft.com/office/powerpoint/2010/main" val="4043651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Single Column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a:t>Click to edit title</a:t>
            </a:r>
          </a:p>
        </p:txBody>
      </p:sp>
      <p:sp>
        <p:nvSpPr>
          <p:cNvPr id="7" name="Slide Number Placeholder 19">
            <a:extLst>
              <a:ext uri="{FF2B5EF4-FFF2-40B4-BE49-F238E27FC236}">
                <a16:creationId xmlns:a16="http://schemas.microsoft.com/office/drawing/2014/main" id="{A1E67060-C16C-E040-B829-4F86759EC206}"/>
              </a:ext>
            </a:extLst>
          </p:cNvPr>
          <p:cNvSpPr>
            <a:spLocks noGrp="1"/>
          </p:cNvSpPr>
          <p:nvPr>
            <p:ph type="sldNum" sz="quarter" idx="4"/>
          </p:nvPr>
        </p:nvSpPr>
        <p:spPr>
          <a:xfrm>
            <a:off x="11125200" y="5989640"/>
            <a:ext cx="473456"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609601" y="1714502"/>
            <a:ext cx="10972799" cy="411480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609600" y="964373"/>
            <a:ext cx="10972800" cy="457200"/>
          </a:xfrm>
        </p:spPr>
        <p:txBody>
          <a:bodyPr>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sz="2400">
                <a:solidFill>
                  <a:schemeClr val="accent3"/>
                </a:solidFill>
              </a:defRPr>
            </a:lvl1pPr>
          </a:lstStyle>
          <a:p>
            <a:pPr marL="0" marR="0" lvl="0" indent="0" algn="l" defTabSz="914400" rtl="0" eaLnBrk="1" fontAlgn="auto" latinLnBrk="0" hangingPunct="1">
              <a:lnSpc>
                <a:spcPct val="100000"/>
              </a:lnSpc>
              <a:spcBef>
                <a:spcPts val="1000"/>
              </a:spcBef>
              <a:spcAft>
                <a:spcPts val="0"/>
              </a:spcAft>
              <a:buClr>
                <a:schemeClr val="accent2"/>
              </a:buClr>
              <a:buSzTx/>
              <a:buFontTx/>
              <a:buNone/>
              <a:tabLst/>
              <a:defRPr/>
            </a:pPr>
            <a:r>
              <a:rPr lang="en-US"/>
              <a:t>Click to edit subtitle</a:t>
            </a:r>
          </a:p>
          <a:p>
            <a:pPr lvl="0"/>
            <a:endParaRPr lang="en-US"/>
          </a:p>
        </p:txBody>
      </p:sp>
      <p:pic>
        <p:nvPicPr>
          <p:cNvPr id="14" name="Picture 13">
            <a:extLst>
              <a:ext uri="{FF2B5EF4-FFF2-40B4-BE49-F238E27FC236}">
                <a16:creationId xmlns:a16="http://schemas.microsoft.com/office/drawing/2014/main" id="{7B8EEDF8-FE2F-440F-69E9-242D08884EE8}"/>
              </a:ext>
            </a:extLst>
          </p:cNvPr>
          <p:cNvPicPr>
            <a:picLocks noChangeAspect="1"/>
          </p:cNvPicPr>
          <p:nvPr userDrawn="1"/>
        </p:nvPicPr>
        <p:blipFill>
          <a:blip r:embed="rId2"/>
          <a:srcRect/>
          <a:stretch/>
        </p:blipFill>
        <p:spPr>
          <a:xfrm>
            <a:off x="609600" y="6282631"/>
            <a:ext cx="2642181" cy="392824"/>
          </a:xfrm>
          <a:prstGeom prst="rect">
            <a:avLst/>
          </a:prstGeom>
        </p:spPr>
      </p:pic>
    </p:spTree>
    <p:extLst>
      <p:ext uri="{BB962C8B-B14F-4D97-AF65-F5344CB8AC3E}">
        <p14:creationId xmlns:p14="http://schemas.microsoft.com/office/powerpoint/2010/main" val="3357916834"/>
      </p:ext>
    </p:extLst>
  </p:cSld>
  <p:clrMapOvr>
    <a:masterClrMapping/>
  </p:clrMapOvr>
  <p:extLst>
    <p:ext uri="{DCECCB84-F9BA-43D5-87BE-67443E8EF086}">
      <p15:sldGuideLst xmlns:p15="http://schemas.microsoft.com/office/powerpoint/2012/main">
        <p15:guide id="1" orient="horz" pos="1080">
          <p15:clr>
            <a:srgbClr val="C35EA4"/>
          </p15:clr>
        </p15:guide>
        <p15:guide id="2" orient="horz" pos="504">
          <p15:clr>
            <a:srgbClr val="A4A3A4"/>
          </p15:clr>
        </p15:guide>
        <p15:guide id="3" orient="horz" pos="792">
          <p15:clr>
            <a:srgbClr val="A4A3A4"/>
          </p15:clr>
        </p15:guide>
        <p15:guide id="4" orient="horz" pos="3672">
          <p15:clr>
            <a:srgbClr val="C35EA4"/>
          </p15:clr>
        </p15:guide>
        <p15:guide id="5" orient="horz" pos="2448">
          <p15:clr>
            <a:srgbClr val="C35EA4"/>
          </p15:clr>
        </p15:guide>
        <p15:guide id="6" orient="horz" pos="23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3AA6A6-F0CB-497A-8EC9-FCF7C5F754B2}"/>
              </a:ext>
            </a:extLst>
          </p:cNvPr>
          <p:cNvSpPr/>
          <p:nvPr/>
        </p:nvSpPr>
        <p:spPr bwMode="gray">
          <a:xfrm>
            <a:off x="1524" y="1097280"/>
            <a:ext cx="12188952"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C4411D-C2A2-48CE-8D28-29A12F0A36AC}"/>
              </a:ext>
            </a:extLst>
          </p:cNvPr>
          <p:cNvSpPr/>
          <p:nvPr/>
        </p:nvSpPr>
        <p:spPr bwMode="gray">
          <a:xfrm>
            <a:off x="0" y="1097280"/>
            <a:ext cx="12188952" cy="3657600"/>
          </a:xfrm>
          <a:prstGeom prst="rect">
            <a:avLst/>
          </a:prstGeom>
          <a:gradFill>
            <a:gsLst>
              <a:gs pos="20000">
                <a:schemeClr val="accent1">
                  <a:alpha val="0"/>
                </a:schemeClr>
              </a:gs>
              <a:gs pos="84000">
                <a:schemeClr val="tx1">
                  <a:alpha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5218A9-658B-409F-95C6-A9D1475BC318}"/>
              </a:ext>
            </a:extLst>
          </p:cNvPr>
          <p:cNvSpPr/>
          <p:nvPr/>
        </p:nvSpPr>
        <p:spPr bwMode="gray">
          <a:xfrm>
            <a:off x="3048" y="1097280"/>
            <a:ext cx="12188952" cy="3657600"/>
          </a:xfrm>
          <a:prstGeom prst="rect">
            <a:avLst/>
          </a:prstGeom>
          <a:gradFill flip="none" rotWithShape="1">
            <a:gsLst>
              <a:gs pos="0">
                <a:schemeClr val="accent1"/>
              </a:gs>
              <a:gs pos="50000">
                <a:schemeClr val="accent3"/>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1B41D8-19F8-49BC-9785-43C2B02B131A}"/>
              </a:ext>
            </a:extLst>
          </p:cNvPr>
          <p:cNvSpPr>
            <a:spLocks noGrp="1"/>
          </p:cNvSpPr>
          <p:nvPr>
            <p:ph type="ctrTitle"/>
          </p:nvPr>
        </p:nvSpPr>
        <p:spPr bwMode="gray">
          <a:xfrm>
            <a:off x="914400" y="2468880"/>
            <a:ext cx="10058400" cy="2194560"/>
          </a:xfrm>
          <a:ln>
            <a:noFill/>
          </a:ln>
        </p:spPr>
        <p:txBody>
          <a:bodyPr tIns="0" bIns="0" anchor="b">
            <a:noAutofit/>
          </a:bodyPr>
          <a:lstStyle>
            <a:lvl1pPr algn="l">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AC12944-CC51-41C9-AE61-B6B4E78EAA8C}"/>
              </a:ext>
            </a:extLst>
          </p:cNvPr>
          <p:cNvSpPr>
            <a:spLocks noGrp="1"/>
          </p:cNvSpPr>
          <p:nvPr>
            <p:ph type="subTitle" idx="1"/>
          </p:nvPr>
        </p:nvSpPr>
        <p:spPr bwMode="gray">
          <a:xfrm>
            <a:off x="914400" y="4846320"/>
            <a:ext cx="10058400" cy="914400"/>
          </a:xfrm>
        </p:spPr>
        <p:txBody>
          <a:bodyPr/>
          <a:lstStyle>
            <a:lvl1pPr marL="0" indent="0" algn="l">
              <a:spcBef>
                <a:spcPts val="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DD6182D0-46C2-4931-A870-93245E358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65760" y="365760"/>
            <a:ext cx="2743200" cy="308859"/>
          </a:xfrm>
          <a:prstGeom prst="rect">
            <a:avLst/>
          </a:prstGeom>
        </p:spPr>
      </p:pic>
      <p:sp>
        <p:nvSpPr>
          <p:cNvPr id="4" name="Rectangle 3">
            <a:extLst>
              <a:ext uri="{FF2B5EF4-FFF2-40B4-BE49-F238E27FC236}">
                <a16:creationId xmlns:a16="http://schemas.microsoft.com/office/drawing/2014/main" id="{B9DCE697-0639-E745-06CC-F83370F1EF44}"/>
              </a:ext>
            </a:extLst>
          </p:cNvPr>
          <p:cNvSpPr/>
          <p:nvPr userDrawn="1"/>
        </p:nvSpPr>
        <p:spPr bwMode="gray">
          <a:xfrm>
            <a:off x="1524" y="1097280"/>
            <a:ext cx="12188952"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6BD3240-89B9-BA94-E943-167F635F42DB}"/>
              </a:ext>
            </a:extLst>
          </p:cNvPr>
          <p:cNvSpPr/>
          <p:nvPr userDrawn="1"/>
        </p:nvSpPr>
        <p:spPr bwMode="gray">
          <a:xfrm>
            <a:off x="0" y="1097280"/>
            <a:ext cx="12188952" cy="3657600"/>
          </a:xfrm>
          <a:prstGeom prst="rect">
            <a:avLst/>
          </a:prstGeom>
          <a:gradFill>
            <a:gsLst>
              <a:gs pos="20000">
                <a:schemeClr val="accent1">
                  <a:alpha val="0"/>
                </a:schemeClr>
              </a:gs>
              <a:gs pos="84000">
                <a:schemeClr val="tx1">
                  <a:alpha val="6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9A6D84C-AD69-64BD-9F07-E7EDD2D2AADA}"/>
              </a:ext>
            </a:extLst>
          </p:cNvPr>
          <p:cNvSpPr/>
          <p:nvPr userDrawn="1"/>
        </p:nvSpPr>
        <p:spPr bwMode="gray">
          <a:xfrm>
            <a:off x="3048" y="1097280"/>
            <a:ext cx="12188952" cy="3657600"/>
          </a:xfrm>
          <a:prstGeom prst="rect">
            <a:avLst/>
          </a:prstGeom>
          <a:gradFill flip="none" rotWithShape="1">
            <a:gsLst>
              <a:gs pos="0">
                <a:schemeClr val="accent1"/>
              </a:gs>
              <a:gs pos="100000">
                <a:schemeClr val="accent3"/>
              </a:gs>
              <a:gs pos="50000">
                <a:schemeClr val="accent2"/>
              </a:gs>
            </a:gsLst>
            <a:lin ang="2700000" scaled="1"/>
            <a:tileRect/>
          </a:gradFill>
          <a:ln>
            <a:gradFill flip="none" rotWithShape="1">
              <a:gsLst>
                <a:gs pos="0">
                  <a:schemeClr val="accent1"/>
                </a:gs>
                <a:gs pos="50000">
                  <a:schemeClr val="accent2"/>
                </a:gs>
                <a:gs pos="100000">
                  <a:schemeClr val="accent3"/>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7FE491C-395C-622B-9ECC-C2E7417D3D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65760" y="365760"/>
            <a:ext cx="2743200" cy="308859"/>
          </a:xfrm>
          <a:prstGeom prst="rect">
            <a:avLst/>
          </a:prstGeom>
        </p:spPr>
      </p:pic>
    </p:spTree>
    <p:extLst>
      <p:ext uri="{BB962C8B-B14F-4D97-AF65-F5344CB8AC3E}">
        <p14:creationId xmlns:p14="http://schemas.microsoft.com/office/powerpoint/2010/main" val="339628710"/>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B0FA-047F-4407-821B-C22BF03B1C7F}"/>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10" name="Text Placeholder 9">
            <a:extLst>
              <a:ext uri="{FF2B5EF4-FFF2-40B4-BE49-F238E27FC236}">
                <a16:creationId xmlns:a16="http://schemas.microsoft.com/office/drawing/2014/main" id="{C434DD49-2F27-4A07-83C6-CA25A04EC865}"/>
              </a:ext>
            </a:extLst>
          </p:cNvPr>
          <p:cNvSpPr>
            <a:spLocks noGrp="1"/>
          </p:cNvSpPr>
          <p:nvPr>
            <p:ph type="body" sz="quarter" idx="10" hasCustomPrompt="1"/>
          </p:nvPr>
        </p:nvSpPr>
        <p:spPr bwMode="gray">
          <a:xfrm>
            <a:off x="548640" y="141732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3865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w/Lead Lin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A9B4-4F78-4BD3-A9E7-10DBB9BD5AAB}"/>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4" name="Text Placeholder 3">
            <a:extLst>
              <a:ext uri="{FF2B5EF4-FFF2-40B4-BE49-F238E27FC236}">
                <a16:creationId xmlns:a16="http://schemas.microsoft.com/office/drawing/2014/main" id="{FFD43FB4-CFD8-4577-8558-30475385B2E2}"/>
              </a:ext>
            </a:extLst>
          </p:cNvPr>
          <p:cNvSpPr>
            <a:spLocks noGrp="1"/>
          </p:cNvSpPr>
          <p:nvPr>
            <p:ph type="body" sz="quarter" idx="10" hasCustomPrompt="1"/>
          </p:nvPr>
        </p:nvSpPr>
        <p:spPr bwMode="gray">
          <a:xfrm>
            <a:off x="548640" y="1417320"/>
            <a:ext cx="10972800" cy="1737270"/>
          </a:xfrm>
        </p:spPr>
        <p:txBody>
          <a:bodyPr>
            <a:noAutofit/>
          </a:bodyPr>
          <a:lstStyle>
            <a:lvl1pPr marL="0" indent="0">
              <a:buNone/>
              <a:defRPr>
                <a:solidFill>
                  <a:schemeClr val="tx1"/>
                </a:solidFill>
              </a:defRPr>
            </a:lvl1pPr>
            <a:lvl2pPr marL="231775" indent="-231775">
              <a:buFont typeface="Arial" panose="020B0604020202020204" pitchFamily="34" charset="0"/>
              <a:buChar char="•"/>
              <a:defRPr/>
            </a:lvl2pPr>
            <a:lvl3pPr marL="396875" indent="-166688">
              <a:buFont typeface="Montserrat" pitchFamily="2" charset="0"/>
              <a:buChar char="–"/>
              <a:defRPr/>
            </a:lvl3pPr>
            <a:lvl4pPr marL="628650" indent="-231775">
              <a:buFont typeface="Arial" panose="020B0604020202020204" pitchFamily="34" charset="0"/>
              <a:buChar char="•"/>
              <a:defRPr/>
            </a:lvl4pPr>
            <a:lvl5pPr marL="858838" indent="-230188">
              <a:buFont typeface="Montserrat" pitchFamily="2"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7297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w/Sub-Title and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36B527-13DB-4F7F-9BAA-D0273ABCDE71}"/>
              </a:ext>
            </a:extLst>
          </p:cNvPr>
          <p:cNvSpPr>
            <a:spLocks noGrp="1"/>
          </p:cNvSpPr>
          <p:nvPr>
            <p:ph type="body" sz="quarter" idx="12" hasCustomPrompt="1"/>
          </p:nvPr>
        </p:nvSpPr>
        <p:spPr bwMode="gray">
          <a:xfrm>
            <a:off x="548639" y="1417320"/>
            <a:ext cx="10972799" cy="548640"/>
          </a:xfrm>
        </p:spPr>
        <p:txBody>
          <a:bodyPr/>
          <a:lstStyle>
            <a:lvl1pPr marL="0" indent="0">
              <a:spcBef>
                <a:spcPts val="0"/>
              </a:spcBef>
              <a:spcAft>
                <a:spcPts val="0"/>
              </a:spcAft>
              <a:buNone/>
              <a:defRPr>
                <a:solidFill>
                  <a:schemeClr val="accent1"/>
                </a:solidFill>
              </a:defRPr>
            </a:lvl1pPr>
          </a:lstStyle>
          <a:p>
            <a:pPr lvl="0"/>
            <a:r>
              <a:rPr lang="en-US"/>
              <a:t>Click to edit master text styles</a:t>
            </a:r>
          </a:p>
        </p:txBody>
      </p:sp>
      <p:sp>
        <p:nvSpPr>
          <p:cNvPr id="6" name="Text Placeholder 5">
            <a:extLst>
              <a:ext uri="{FF2B5EF4-FFF2-40B4-BE49-F238E27FC236}">
                <a16:creationId xmlns:a16="http://schemas.microsoft.com/office/drawing/2014/main" id="{EE97B3F3-65AE-439D-8BBB-87E57AAA03C2}"/>
              </a:ext>
            </a:extLst>
          </p:cNvPr>
          <p:cNvSpPr>
            <a:spLocks noGrp="1"/>
          </p:cNvSpPr>
          <p:nvPr>
            <p:ph type="body" sz="quarter" idx="11" hasCustomPrompt="1"/>
          </p:nvPr>
        </p:nvSpPr>
        <p:spPr bwMode="gray">
          <a:xfrm>
            <a:off x="548640" y="205740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251333E8-70FE-BE8F-7EE7-8CD3C761722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0629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7A65-77F6-41F7-AB0D-566B5868BFFE}"/>
              </a:ext>
            </a:extLst>
          </p:cNvPr>
          <p:cNvSpPr>
            <a:spLocks noGrp="1"/>
          </p:cNvSpPr>
          <p:nvPr>
            <p:ph type="title" hasCustomPrompt="1"/>
          </p:nvPr>
        </p:nvSpPr>
        <p:spPr bwMode="gray">
          <a:xfrm>
            <a:off x="831850" y="2286000"/>
            <a:ext cx="10515600" cy="2011680"/>
          </a:xfrm>
        </p:spPr>
        <p:txBody>
          <a:bodyPr anchor="b">
            <a:noAutofit/>
          </a:bodyPr>
          <a:lstStyle>
            <a:lvl1pPr>
              <a:lnSpc>
                <a:spcPct val="110000"/>
              </a:lnSpc>
              <a:spcAft>
                <a:spcPts val="600"/>
              </a:spcAft>
              <a:defRPr sz="4800"/>
            </a:lvl1pPr>
          </a:lstStyle>
          <a:p>
            <a:r>
              <a:rPr lang="en-US"/>
              <a:t>Click to edit master title style</a:t>
            </a:r>
          </a:p>
        </p:txBody>
      </p:sp>
      <p:sp>
        <p:nvSpPr>
          <p:cNvPr id="3" name="Text Placeholder 2">
            <a:extLst>
              <a:ext uri="{FF2B5EF4-FFF2-40B4-BE49-F238E27FC236}">
                <a16:creationId xmlns:a16="http://schemas.microsoft.com/office/drawing/2014/main" id="{C8900C92-AFC9-45F0-B352-270FC7948B6A}"/>
              </a:ext>
            </a:extLst>
          </p:cNvPr>
          <p:cNvSpPr>
            <a:spLocks noGrp="1"/>
          </p:cNvSpPr>
          <p:nvPr>
            <p:ph type="body" idx="1"/>
          </p:nvPr>
        </p:nvSpPr>
        <p:spPr bwMode="gray">
          <a:xfrm>
            <a:off x="831850" y="4389120"/>
            <a:ext cx="10515600" cy="1500187"/>
          </a:xfrm>
        </p:spPr>
        <p:txBody>
          <a:bodyPr/>
          <a:lstStyle>
            <a:lvl1pPr marL="0" indent="0">
              <a:spcBef>
                <a:spcPts val="0"/>
              </a:spcBef>
              <a:spcAft>
                <a:spcPts val="1000"/>
              </a:spcAft>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10C3664B-10D6-4C70-9CB9-4CA6D539A11A}"/>
              </a:ext>
            </a:extLst>
          </p:cNvPr>
          <p:cNvSpPr/>
          <p:nvPr/>
        </p:nvSpPr>
        <p:spPr bwMode="gray">
          <a:xfrm>
            <a:off x="0" y="4297680"/>
            <a:ext cx="12188952" cy="54864"/>
          </a:xfrm>
          <a:prstGeom prst="rect">
            <a:avLst/>
          </a:prstGeom>
          <a:gradFill flip="none" rotWithShape="1">
            <a:gsLst>
              <a:gs pos="0">
                <a:schemeClr val="accent1"/>
              </a:gs>
              <a:gs pos="50000">
                <a:schemeClr val="accent3"/>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4805648-F1EC-E34F-923C-ECB2DF176564}"/>
              </a:ext>
            </a:extLst>
          </p:cNvPr>
          <p:cNvSpPr/>
          <p:nvPr userDrawn="1"/>
        </p:nvSpPr>
        <p:spPr bwMode="gray">
          <a:xfrm>
            <a:off x="0" y="4297680"/>
            <a:ext cx="12188952" cy="54864"/>
          </a:xfrm>
          <a:prstGeom prst="rect">
            <a:avLst/>
          </a:prstGeom>
          <a:gradFill flip="none" rotWithShape="1">
            <a:gsLst>
              <a:gs pos="0">
                <a:schemeClr val="accent1"/>
              </a:gs>
              <a:gs pos="100000">
                <a:schemeClr val="accent3"/>
              </a:gs>
              <a:gs pos="5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48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36636D-D922-432D-A958-524484B5923D}"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27563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top Slide Deep Oce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0602CC-3715-4F07-962F-D13E2696B143}"/>
              </a:ext>
            </a:extLst>
          </p:cNvPr>
          <p:cNvSpPr/>
          <p:nvPr/>
        </p:nvSpPr>
        <p:spPr bwMode="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427B9-142B-468C-B6DD-20C69CDE72CA}"/>
              </a:ext>
            </a:extLst>
          </p:cNvPr>
          <p:cNvSpPr>
            <a:spLocks noGrp="1"/>
          </p:cNvSpPr>
          <p:nvPr>
            <p:ph type="title" hasCustomPrompt="1"/>
          </p:nvPr>
        </p:nvSpPr>
        <p:spPr bwMode="gray">
          <a:xfrm>
            <a:off x="746760" y="685800"/>
            <a:ext cx="10698480" cy="5486400"/>
          </a:xfrm>
        </p:spPr>
        <p:txBody>
          <a:bodyPr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A3200CDB-5211-C6A7-009E-A9BBC67A9DFF}"/>
              </a:ext>
            </a:extLst>
          </p:cNvPr>
          <p:cNvSpPr/>
          <p:nvPr userDrawn="1"/>
        </p:nvSpPr>
        <p:spPr bwMode="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594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top Slide Peac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9FEEFF-5395-4182-A27D-EA7A0C19B01F}"/>
              </a:ext>
            </a:extLst>
          </p:cNvPr>
          <p:cNvSpPr/>
          <p:nvPr/>
        </p:nvSpPr>
        <p:spPr>
          <a:xfrm>
            <a:off x="1524" y="0"/>
            <a:ext cx="1218895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163D8-1888-498C-9759-1609791AEA5E}"/>
              </a:ext>
            </a:extLst>
          </p:cNvPr>
          <p:cNvSpPr>
            <a:spLocks noGrp="1"/>
          </p:cNvSpPr>
          <p:nvPr>
            <p:ph type="title" hasCustomPrompt="1"/>
          </p:nvPr>
        </p:nvSpPr>
        <p:spPr bwMode="gray">
          <a:xfrm>
            <a:off x="746760" y="685800"/>
            <a:ext cx="10698480" cy="5486400"/>
          </a:xfrm>
        </p:spPr>
        <p:txBody>
          <a:bodyPr tIns="0" bIns="0"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F69FFB08-3DD8-DC29-E8FA-7324E54F22FC}"/>
              </a:ext>
            </a:extLst>
          </p:cNvPr>
          <p:cNvSpPr/>
          <p:nvPr userDrawn="1"/>
        </p:nvSpPr>
        <p:spPr>
          <a:xfrm>
            <a:off x="1524"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406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op Slide Pe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362F91-0D38-40ED-9CBA-20E89052A14C}"/>
              </a:ext>
            </a:extLst>
          </p:cNvPr>
          <p:cNvSpPr/>
          <p:nvPr/>
        </p:nvSpPr>
        <p:spPr bwMode="ltGray">
          <a:xfrm>
            <a:off x="1524"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FA879-92E8-4ECD-BCC6-D677C1B4D0C2}"/>
              </a:ext>
            </a:extLst>
          </p:cNvPr>
          <p:cNvSpPr>
            <a:spLocks noGrp="1"/>
          </p:cNvSpPr>
          <p:nvPr>
            <p:ph type="title" hasCustomPrompt="1"/>
          </p:nvPr>
        </p:nvSpPr>
        <p:spPr bwMode="gray">
          <a:xfrm>
            <a:off x="746760" y="685800"/>
            <a:ext cx="10698480" cy="5486400"/>
          </a:xfrm>
        </p:spPr>
        <p:txBody>
          <a:bodyPr tIns="0" bIns="0" anchor="ctr" anchorCtr="0">
            <a:noAutofit/>
          </a:bodyPr>
          <a:lstStyle>
            <a:lvl1pPr algn="ctr">
              <a:lnSpc>
                <a:spcPct val="110000"/>
              </a:lnSpc>
              <a:spcAft>
                <a:spcPts val="1200"/>
              </a:spcAft>
              <a:defRPr sz="6000">
                <a:solidFill>
                  <a:schemeClr val="tx1"/>
                </a:solidFill>
              </a:defRPr>
            </a:lvl1pPr>
          </a:lstStyle>
          <a:p>
            <a:r>
              <a:rPr lang="en-US"/>
              <a:t>Click to edit master title style</a:t>
            </a:r>
          </a:p>
        </p:txBody>
      </p:sp>
      <p:sp>
        <p:nvSpPr>
          <p:cNvPr id="4" name="Rectangle 3">
            <a:extLst>
              <a:ext uri="{FF2B5EF4-FFF2-40B4-BE49-F238E27FC236}">
                <a16:creationId xmlns:a16="http://schemas.microsoft.com/office/drawing/2014/main" id="{56D1FDEA-9601-B348-2F8B-8964BFB33193}"/>
              </a:ext>
            </a:extLst>
          </p:cNvPr>
          <p:cNvSpPr/>
          <p:nvPr userDrawn="1"/>
        </p:nvSpPr>
        <p:spPr bwMode="ltGray">
          <a:xfrm>
            <a:off x="1524" y="0"/>
            <a:ext cx="1218895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8857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vigation w/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6D8B-1C87-44F7-B24D-3B8C1400F843}"/>
              </a:ext>
            </a:extLst>
          </p:cNvPr>
          <p:cNvSpPr>
            <a:spLocks noGrp="1"/>
          </p:cNvSpPr>
          <p:nvPr>
            <p:ph type="title" hasCustomPrompt="1"/>
          </p:nvPr>
        </p:nvSpPr>
        <p:spPr bwMode="gray">
          <a:xfrm>
            <a:off x="548640" y="502920"/>
            <a:ext cx="109728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D22CFC67-10F0-4413-A377-C2F301E647CE}"/>
              </a:ext>
            </a:extLst>
          </p:cNvPr>
          <p:cNvSpPr>
            <a:spLocks noGrp="1"/>
          </p:cNvSpPr>
          <p:nvPr>
            <p:ph type="body" sz="quarter" idx="10" hasCustomPrompt="1"/>
          </p:nvPr>
        </p:nvSpPr>
        <p:spPr bwMode="gray">
          <a:xfrm>
            <a:off x="548639" y="1417320"/>
            <a:ext cx="10972799"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11935B8D-30D2-4F78-BADD-2CB2839AE355}"/>
              </a:ext>
            </a:extLst>
          </p:cNvPr>
          <p:cNvSpPr>
            <a:spLocks noGrp="1"/>
          </p:cNvSpPr>
          <p:nvPr>
            <p:ph type="body" sz="quarter" idx="11" hasCustomPrompt="1"/>
          </p:nvPr>
        </p:nvSpPr>
        <p:spPr bwMode="gray">
          <a:xfrm>
            <a:off x="548639" y="182880"/>
            <a:ext cx="5486400" cy="274320"/>
          </a:xfrm>
        </p:spPr>
        <p:txBody>
          <a:bodyPr anchor="ctr">
            <a:noAutofit/>
          </a:bodyPr>
          <a:lstStyle>
            <a:lvl1pPr marL="0" indent="0">
              <a:lnSpc>
                <a:spcPct val="100000"/>
              </a:lnSpc>
              <a:spcBef>
                <a:spcPts val="0"/>
              </a:spcBef>
              <a:spcAft>
                <a:spcPts val="0"/>
              </a:spcAft>
              <a:buNone/>
              <a:defRPr sz="1000" b="0" i="0" cap="all"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759874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vigation Sub-title w/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E419-EFE5-49E0-9A84-0EC6DD5908D2}"/>
              </a:ext>
            </a:extLst>
          </p:cNvPr>
          <p:cNvSpPr>
            <a:spLocks noGrp="1"/>
          </p:cNvSpPr>
          <p:nvPr>
            <p:ph type="title" hasCustomPrompt="1"/>
          </p:nvPr>
        </p:nvSpPr>
        <p:spPr bwMode="gray">
          <a:xfrm>
            <a:off x="548640" y="500932"/>
            <a:ext cx="10972800" cy="824947"/>
          </a:xfrm>
        </p:spPr>
        <p:txBody>
          <a:bodyPr/>
          <a:lstStyle/>
          <a:p>
            <a:r>
              <a:rPr lang="en-US"/>
              <a:t>Click to edit master title style</a:t>
            </a:r>
          </a:p>
        </p:txBody>
      </p:sp>
      <p:sp>
        <p:nvSpPr>
          <p:cNvPr id="4" name="Text Placeholder 3">
            <a:extLst>
              <a:ext uri="{FF2B5EF4-FFF2-40B4-BE49-F238E27FC236}">
                <a16:creationId xmlns:a16="http://schemas.microsoft.com/office/drawing/2014/main" id="{686AD0FF-A216-436F-B051-B1BE8ADE1764}"/>
              </a:ext>
            </a:extLst>
          </p:cNvPr>
          <p:cNvSpPr>
            <a:spLocks noGrp="1"/>
          </p:cNvSpPr>
          <p:nvPr>
            <p:ph type="body" sz="quarter" idx="10" hasCustomPrompt="1"/>
          </p:nvPr>
        </p:nvSpPr>
        <p:spPr bwMode="gray">
          <a:xfrm>
            <a:off x="548640" y="2057400"/>
            <a:ext cx="10972799"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4DE053B-7AB7-4879-9C1E-CC724EEF94D0}"/>
              </a:ext>
            </a:extLst>
          </p:cNvPr>
          <p:cNvSpPr>
            <a:spLocks noGrp="1"/>
          </p:cNvSpPr>
          <p:nvPr>
            <p:ph type="body" sz="quarter" idx="11" hasCustomPrompt="1"/>
          </p:nvPr>
        </p:nvSpPr>
        <p:spPr bwMode="gray">
          <a:xfrm>
            <a:off x="548639" y="1417320"/>
            <a:ext cx="10972799" cy="548640"/>
          </a:xfrm>
        </p:spPr>
        <p:txBody>
          <a:bodyPr/>
          <a:lstStyle>
            <a:lvl1pPr marL="0" indent="0">
              <a:spcBef>
                <a:spcPts val="0"/>
              </a:spcBef>
              <a:spcAft>
                <a:spcPts val="0"/>
              </a:spcAft>
              <a:buNone/>
              <a:defRPr b="0">
                <a:solidFill>
                  <a:schemeClr val="accent1"/>
                </a:solidFill>
              </a:defRPr>
            </a:lvl1pPr>
            <a:lvl2pPr marL="230188"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D684BF77-45AD-491E-AE63-A8F054890055}"/>
              </a:ext>
            </a:extLst>
          </p:cNvPr>
          <p:cNvSpPr>
            <a:spLocks noGrp="1"/>
          </p:cNvSpPr>
          <p:nvPr>
            <p:ph type="body" sz="quarter" idx="12" hasCustomPrompt="1"/>
          </p:nvPr>
        </p:nvSpPr>
        <p:spPr bwMode="gray">
          <a:xfrm>
            <a:off x="548639" y="182880"/>
            <a:ext cx="5486400" cy="274320"/>
          </a:xfrm>
        </p:spPr>
        <p:txBody>
          <a:bodyPr anchor="ctr"/>
          <a:lstStyle>
            <a:lvl1pPr marL="0" indent="0">
              <a:lnSpc>
                <a:spcPct val="100000"/>
              </a:lnSpc>
              <a:spcBef>
                <a:spcPts val="0"/>
              </a:spcBef>
              <a:spcAft>
                <a:spcPts val="0"/>
              </a:spcAft>
              <a:buNone/>
              <a:defRPr sz="1000" b="0" cap="all" baseline="0">
                <a:solidFill>
                  <a:schemeClr val="tx1"/>
                </a:solidFill>
              </a:defRPr>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2984303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vigation Case Study w/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88D6E-7B11-45B8-A194-654C73036A8C}"/>
              </a:ext>
            </a:extLst>
          </p:cNvPr>
          <p:cNvSpPr/>
          <p:nvPr/>
        </p:nvSpPr>
        <p:spPr bwMode="gray">
          <a:xfrm>
            <a:off x="8488680" y="0"/>
            <a:ext cx="3703320"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3C874-B3F9-48CA-AFAC-4A9DF9583137}"/>
              </a:ext>
            </a:extLst>
          </p:cNvPr>
          <p:cNvSpPr>
            <a:spLocks noGrp="1"/>
          </p:cNvSpPr>
          <p:nvPr>
            <p:ph type="title" hasCustomPrompt="1"/>
          </p:nvPr>
        </p:nvSpPr>
        <p:spPr bwMode="gray">
          <a:xfrm>
            <a:off x="548640" y="502920"/>
            <a:ext cx="77724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EB7DAC86-8D10-440C-A9DD-09F343CE260F}"/>
              </a:ext>
            </a:extLst>
          </p:cNvPr>
          <p:cNvSpPr>
            <a:spLocks noGrp="1"/>
          </p:cNvSpPr>
          <p:nvPr>
            <p:ph type="body" sz="quarter" idx="10"/>
          </p:nvPr>
        </p:nvSpPr>
        <p:spPr bwMode="gray">
          <a:xfrm>
            <a:off x="548640" y="182880"/>
            <a:ext cx="5486400" cy="274320"/>
          </a:xfrm>
        </p:spPr>
        <p:txBody>
          <a:bodyPr anchor="ctr"/>
          <a:lstStyle>
            <a:lvl1pPr marL="0" indent="0">
              <a:lnSpc>
                <a:spcPct val="100000"/>
              </a:lnSpc>
              <a:spcBef>
                <a:spcPts val="0"/>
              </a:spcBef>
              <a:spcAft>
                <a:spcPts val="0"/>
              </a:spcAft>
              <a:buNone/>
              <a:defRPr sz="1000" b="0" i="0" cap="all" baseline="0">
                <a:solidFill>
                  <a:schemeClr val="tx1"/>
                </a:solidFill>
              </a:defRPr>
            </a:lvl1pPr>
            <a:lvl2pPr marL="230188"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4CED11C-7442-4305-845D-65226388258F}"/>
              </a:ext>
            </a:extLst>
          </p:cNvPr>
          <p:cNvSpPr>
            <a:spLocks noGrp="1"/>
          </p:cNvSpPr>
          <p:nvPr>
            <p:ph type="body" sz="quarter" idx="11" hasCustomPrompt="1"/>
          </p:nvPr>
        </p:nvSpPr>
        <p:spPr bwMode="gray">
          <a:xfrm>
            <a:off x="548640" y="1417320"/>
            <a:ext cx="77724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5992B9C-CDF1-4F94-A687-0C9FC67258DB}"/>
              </a:ext>
            </a:extLst>
          </p:cNvPr>
          <p:cNvSpPr>
            <a:spLocks noGrp="1"/>
          </p:cNvSpPr>
          <p:nvPr>
            <p:ph type="body" sz="quarter" idx="12" hasCustomPrompt="1"/>
          </p:nvPr>
        </p:nvSpPr>
        <p:spPr bwMode="gray">
          <a:xfrm>
            <a:off x="8717280" y="777240"/>
            <a:ext cx="3291840" cy="548640"/>
          </a:xfrm>
        </p:spPr>
        <p:txBody>
          <a:bodyPr anchor="b"/>
          <a:lstStyle>
            <a:lvl1pPr marL="0" indent="0">
              <a:buNone/>
              <a:defRPr sz="1600" b="1">
                <a:solidFill>
                  <a:schemeClr val="accent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9A2EB62-007D-4BC4-B728-5B4F01EBA88E}"/>
              </a:ext>
            </a:extLst>
          </p:cNvPr>
          <p:cNvSpPr>
            <a:spLocks noGrp="1"/>
          </p:cNvSpPr>
          <p:nvPr>
            <p:ph type="body" sz="quarter" idx="13" hasCustomPrompt="1"/>
          </p:nvPr>
        </p:nvSpPr>
        <p:spPr bwMode="gray">
          <a:xfrm>
            <a:off x="8717281" y="1417320"/>
            <a:ext cx="3291839" cy="1737270"/>
          </a:xfrm>
        </p:spPr>
        <p:txBody>
          <a:bodyPr>
            <a:noAutofit/>
          </a:bodyPr>
          <a:lstStyle>
            <a:lvl1pPr>
              <a:defRPr>
                <a:solidFill>
                  <a:schemeClr val="tx1"/>
                </a:solidFill>
              </a:defRPr>
            </a:lvl1pPr>
            <a:lvl2pPr>
              <a:buClrTx/>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6B86619-3B30-4A36-F670-0391B020D57B}"/>
              </a:ext>
            </a:extLst>
          </p:cNvPr>
          <p:cNvSpPr txBox="1"/>
          <p:nvPr/>
        </p:nvSpPr>
        <p:spPr bwMode="gray">
          <a:xfrm>
            <a:off x="11551920" y="6474352"/>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5" name="Straight Connector 4">
            <a:extLst>
              <a:ext uri="{FF2B5EF4-FFF2-40B4-BE49-F238E27FC236}">
                <a16:creationId xmlns:a16="http://schemas.microsoft.com/office/drawing/2014/main" id="{D2A4B443-CF57-A34B-B50E-16E8182756B7}"/>
              </a:ext>
            </a:extLst>
          </p:cNvPr>
          <p:cNvCxnSpPr>
            <a:cxnSpLocks/>
          </p:cNvCxnSpPr>
          <p:nvPr/>
        </p:nvCxnSpPr>
        <p:spPr bwMode="gray">
          <a:xfrm>
            <a:off x="11536680" y="6474352"/>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6968B3A-186D-633C-95BA-811FD82C3683}"/>
              </a:ext>
            </a:extLst>
          </p:cNvPr>
          <p:cNvSpPr/>
          <p:nvPr userDrawn="1"/>
        </p:nvSpPr>
        <p:spPr bwMode="gray">
          <a:xfrm>
            <a:off x="8488680" y="0"/>
            <a:ext cx="3703320"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146EA5B-11CA-8455-7B3A-6F8BECE3E6DF}"/>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12" name="Straight Connector 11">
            <a:extLst>
              <a:ext uri="{FF2B5EF4-FFF2-40B4-BE49-F238E27FC236}">
                <a16:creationId xmlns:a16="http://schemas.microsoft.com/office/drawing/2014/main" id="{1FF59431-970E-F71C-C9B7-AF19B636434F}"/>
              </a:ext>
            </a:extLst>
          </p:cNvPr>
          <p:cNvCxnSpPr>
            <a:cxnSpLocks/>
          </p:cNvCxnSpPr>
          <p:nvPr userDrawn="1"/>
        </p:nvCxnSpPr>
        <p:spPr bwMode="gray">
          <a:xfrm>
            <a:off x="11536680" y="6537960"/>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9994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5844-8726-46AE-B94F-EE24EFB57DDE}"/>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66CF9C4-813B-4FC4-9AD1-8B1B6855C52B}"/>
              </a:ext>
            </a:extLst>
          </p:cNvPr>
          <p:cNvSpPr>
            <a:spLocks noGrp="1"/>
          </p:cNvSpPr>
          <p:nvPr>
            <p:ph sz="half" idx="1" hasCustomPrompt="1"/>
          </p:nvPr>
        </p:nvSpPr>
        <p:spPr bwMode="gray">
          <a:xfrm>
            <a:off x="548640" y="1417320"/>
            <a:ext cx="5394960" cy="1737270"/>
          </a:xfrm>
        </p:spPr>
        <p:txBody>
          <a:bodyPr rIns="9144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3F9F6-7A97-4E7C-A59F-3B955F124D78}"/>
              </a:ext>
            </a:extLst>
          </p:cNvPr>
          <p:cNvSpPr>
            <a:spLocks noGrp="1"/>
          </p:cNvSpPr>
          <p:nvPr>
            <p:ph sz="half" idx="2" hasCustomPrompt="1"/>
          </p:nvPr>
        </p:nvSpPr>
        <p:spPr bwMode="gray">
          <a:xfrm>
            <a:off x="6126480" y="1417320"/>
            <a:ext cx="5394960" cy="1737270"/>
          </a:xfrm>
        </p:spPr>
        <p:txBody>
          <a:bodyPr rIns="9144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199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64D7-A925-43C5-83BD-DA42D0BA9F9C}"/>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68EE22-1750-4CF8-A82E-B5D5CCF81527}"/>
              </a:ext>
            </a:extLst>
          </p:cNvPr>
          <p:cNvSpPr>
            <a:spLocks noGrp="1"/>
          </p:cNvSpPr>
          <p:nvPr>
            <p:ph type="body" idx="1" hasCustomPrompt="1"/>
          </p:nvPr>
        </p:nvSpPr>
        <p:spPr bwMode="gray">
          <a:xfrm>
            <a:off x="548640" y="1417320"/>
            <a:ext cx="5394960" cy="548640"/>
          </a:xfrm>
        </p:spPr>
        <p:txBody>
          <a:bodyPr anchor="b"/>
          <a:lstStyle>
            <a:lvl1pPr marL="0" indent="0">
              <a:buNone/>
              <a:defRPr sz="1600" b="1" i="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F404B-E29E-4EF7-940D-9A12B6692105}"/>
              </a:ext>
            </a:extLst>
          </p:cNvPr>
          <p:cNvSpPr>
            <a:spLocks noGrp="1"/>
          </p:cNvSpPr>
          <p:nvPr>
            <p:ph sz="half" idx="2" hasCustomPrompt="1"/>
          </p:nvPr>
        </p:nvSpPr>
        <p:spPr bwMode="gray">
          <a:xfrm>
            <a:off x="548640" y="2011680"/>
            <a:ext cx="539496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A5E6D0-B790-4474-A70B-5D4BC2579C28}"/>
              </a:ext>
            </a:extLst>
          </p:cNvPr>
          <p:cNvSpPr>
            <a:spLocks noGrp="1"/>
          </p:cNvSpPr>
          <p:nvPr>
            <p:ph type="body" sz="quarter" idx="3" hasCustomPrompt="1"/>
          </p:nvPr>
        </p:nvSpPr>
        <p:spPr bwMode="gray">
          <a:xfrm>
            <a:off x="6126480" y="1417320"/>
            <a:ext cx="5394960" cy="548640"/>
          </a:xfrm>
        </p:spPr>
        <p:txBody>
          <a:bodyPr anchor="b"/>
          <a:lstStyle>
            <a:lvl1pPr marL="0" indent="0">
              <a:buNone/>
              <a:defRPr sz="1600" b="1" i="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86359D-C70A-41C2-A8DB-91A130AFFB51}"/>
              </a:ext>
            </a:extLst>
          </p:cNvPr>
          <p:cNvSpPr>
            <a:spLocks noGrp="1"/>
          </p:cNvSpPr>
          <p:nvPr>
            <p:ph sz="quarter" idx="4" hasCustomPrompt="1"/>
          </p:nvPr>
        </p:nvSpPr>
        <p:spPr bwMode="gray">
          <a:xfrm>
            <a:off x="6126480" y="2011680"/>
            <a:ext cx="539496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2588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9F9E-709E-4D36-A982-0CB675FAA809}"/>
              </a:ext>
            </a:extLst>
          </p:cNvPr>
          <p:cNvSpPr>
            <a:spLocks noGrp="1"/>
          </p:cNvSpPr>
          <p:nvPr>
            <p:ph type="title" hasCustomPrompt="1"/>
          </p:nvPr>
        </p:nvSpPr>
        <p:spPr bwMode="gray"/>
        <p:txBody>
          <a:bodyPr/>
          <a:lstStyle/>
          <a:p>
            <a:r>
              <a:rPr lang="en-US"/>
              <a:t>Click to edit master title style</a:t>
            </a:r>
          </a:p>
        </p:txBody>
      </p:sp>
    </p:spTree>
    <p:extLst>
      <p:ext uri="{BB962C8B-B14F-4D97-AF65-F5344CB8AC3E}">
        <p14:creationId xmlns:p14="http://schemas.microsoft.com/office/powerpoint/2010/main" val="2991550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34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36636D-D922-432D-A958-524484B5923D}" type="datetimeFigureOut">
              <a:rPr lang="en-US" smtClean="0"/>
              <a:pPr/>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6001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 1/3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D032-04FA-4151-B54E-78A80CBA692A}"/>
              </a:ext>
            </a:extLst>
          </p:cNvPr>
          <p:cNvSpPr>
            <a:spLocks noGrp="1"/>
          </p:cNvSpPr>
          <p:nvPr>
            <p:ph type="title" hasCustomPrompt="1"/>
          </p:nvPr>
        </p:nvSpPr>
        <p:spPr bwMode="gray">
          <a:xfrm>
            <a:off x="4206240" y="228600"/>
            <a:ext cx="7315200" cy="1097280"/>
          </a:xfrm>
        </p:spPr>
        <p:txBody>
          <a:bodyPr anchor="b">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AA4CF24-8E97-47C3-94FE-A2C4E786389E}"/>
              </a:ext>
            </a:extLst>
          </p:cNvPr>
          <p:cNvSpPr>
            <a:spLocks noGrp="1"/>
          </p:cNvSpPr>
          <p:nvPr>
            <p:ph idx="1" hasCustomPrompt="1"/>
          </p:nvPr>
        </p:nvSpPr>
        <p:spPr bwMode="gray">
          <a:xfrm>
            <a:off x="4206240" y="1417320"/>
            <a:ext cx="7315193" cy="4873625"/>
          </a:xfr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20A6E5E4-D4D6-4737-9338-C6161818F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8" name="Rectangle 7">
            <a:extLst>
              <a:ext uri="{FF2B5EF4-FFF2-40B4-BE49-F238E27FC236}">
                <a16:creationId xmlns:a16="http://schemas.microsoft.com/office/drawing/2014/main" id="{26FCB1BB-1145-4993-A17B-25DC984F6787}"/>
              </a:ext>
            </a:extLst>
          </p:cNvPr>
          <p:cNvSpPr/>
          <p:nvPr/>
        </p:nvSpPr>
        <p:spPr bwMode="ltGray">
          <a:xfrm>
            <a:off x="0" y="0"/>
            <a:ext cx="40233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11CC676-E27A-4CE7-AA31-80F414EC6260}"/>
              </a:ext>
            </a:extLst>
          </p:cNvPr>
          <p:cNvSpPr>
            <a:spLocks noGrp="1"/>
          </p:cNvSpPr>
          <p:nvPr>
            <p:ph type="body" sz="half" idx="2" hasCustomPrompt="1"/>
          </p:nvPr>
        </p:nvSpPr>
        <p:spPr bwMode="gray">
          <a:xfrm>
            <a:off x="0" y="0"/>
            <a:ext cx="4023360" cy="6290945"/>
          </a:xfrm>
        </p:spPr>
        <p:txBody>
          <a:bodyPr lIns="274320" tIns="91440" rIns="274320" bIns="91440" anchor="ctr"/>
          <a:lstStyle>
            <a:lvl1pPr marL="0" indent="0" algn="ctr">
              <a:spcBef>
                <a:spcPts val="0"/>
              </a:spcBef>
              <a:spcAft>
                <a:spcPts val="1200"/>
              </a:spcAft>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894A952D-F7E9-43C1-8699-7431369FD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pic>
        <p:nvPicPr>
          <p:cNvPr id="5" name="Picture 4">
            <a:extLst>
              <a:ext uri="{FF2B5EF4-FFF2-40B4-BE49-F238E27FC236}">
                <a16:creationId xmlns:a16="http://schemas.microsoft.com/office/drawing/2014/main" id="{4659BF8D-F783-B9BF-1E6D-D5B32D774B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6" name="Rectangle 5">
            <a:extLst>
              <a:ext uri="{FF2B5EF4-FFF2-40B4-BE49-F238E27FC236}">
                <a16:creationId xmlns:a16="http://schemas.microsoft.com/office/drawing/2014/main" id="{12042E88-2BCD-1092-53FE-533CC677692C}"/>
              </a:ext>
            </a:extLst>
          </p:cNvPr>
          <p:cNvSpPr/>
          <p:nvPr userDrawn="1"/>
        </p:nvSpPr>
        <p:spPr bwMode="ltGray">
          <a:xfrm>
            <a:off x="0" y="0"/>
            <a:ext cx="40233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944486-4D6B-ECC2-4E12-57B8CCC25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Tree>
    <p:extLst>
      <p:ext uri="{BB962C8B-B14F-4D97-AF65-F5344CB8AC3E}">
        <p14:creationId xmlns:p14="http://schemas.microsoft.com/office/powerpoint/2010/main" val="311896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 2/3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E920-2126-47A3-ADC5-1ADCCCB7C0EE}"/>
              </a:ext>
            </a:extLst>
          </p:cNvPr>
          <p:cNvSpPr>
            <a:spLocks noGrp="1"/>
          </p:cNvSpPr>
          <p:nvPr>
            <p:ph type="title" hasCustomPrompt="1"/>
          </p:nvPr>
        </p:nvSpPr>
        <p:spPr bwMode="gray">
          <a:xfrm>
            <a:off x="8252694" y="228600"/>
            <a:ext cx="3390665" cy="1097280"/>
          </a:xfrm>
        </p:spPr>
        <p:txBody>
          <a:bodyPr>
            <a:noAutofit/>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2A6DF547-40DB-49AE-8AC3-96AB6388B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9" name="Text Placeholder 8">
            <a:extLst>
              <a:ext uri="{FF2B5EF4-FFF2-40B4-BE49-F238E27FC236}">
                <a16:creationId xmlns:a16="http://schemas.microsoft.com/office/drawing/2014/main" id="{BE9AECD6-4623-4512-9EF5-8032BB801B36}"/>
              </a:ext>
            </a:extLst>
          </p:cNvPr>
          <p:cNvSpPr>
            <a:spLocks noGrp="1"/>
          </p:cNvSpPr>
          <p:nvPr>
            <p:ph type="body" sz="quarter" idx="11" hasCustomPrompt="1"/>
          </p:nvPr>
        </p:nvSpPr>
        <p:spPr bwMode="gray">
          <a:xfrm>
            <a:off x="8252694" y="1417320"/>
            <a:ext cx="3390665"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3517C140-D8A5-4568-93F7-B91A49DFEDD9}"/>
              </a:ext>
            </a:extLst>
          </p:cNvPr>
          <p:cNvSpPr/>
          <p:nvPr/>
        </p:nvSpPr>
        <p:spPr bwMode="ltGray">
          <a:xfrm>
            <a:off x="0" y="0"/>
            <a:ext cx="804672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26554B-ECE3-4970-B504-22DBAB459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7" name="Content Placeholder 6">
            <a:extLst>
              <a:ext uri="{FF2B5EF4-FFF2-40B4-BE49-F238E27FC236}">
                <a16:creationId xmlns:a16="http://schemas.microsoft.com/office/drawing/2014/main" id="{69D48BE8-EA6C-45EC-A925-170EDAB99974}"/>
              </a:ext>
            </a:extLst>
          </p:cNvPr>
          <p:cNvSpPr>
            <a:spLocks noGrp="1"/>
          </p:cNvSpPr>
          <p:nvPr>
            <p:ph sz="quarter" idx="10" hasCustomPrompt="1"/>
          </p:nvPr>
        </p:nvSpPr>
        <p:spPr bwMode="gray">
          <a:xfrm>
            <a:off x="548640" y="228600"/>
            <a:ext cx="7275442" cy="612648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D7E15832-AE7D-4BDA-9F1B-29A564F369D9}"/>
              </a:ext>
            </a:extLst>
          </p:cNvPr>
          <p:cNvSpPr txBox="1"/>
          <p:nvPr/>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pic>
        <p:nvPicPr>
          <p:cNvPr id="6" name="Picture 5">
            <a:extLst>
              <a:ext uri="{FF2B5EF4-FFF2-40B4-BE49-F238E27FC236}">
                <a16:creationId xmlns:a16="http://schemas.microsoft.com/office/drawing/2014/main" id="{5677275A-DA0F-AB80-CECF-A2B003C914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8" name="Rectangle 7">
            <a:extLst>
              <a:ext uri="{FF2B5EF4-FFF2-40B4-BE49-F238E27FC236}">
                <a16:creationId xmlns:a16="http://schemas.microsoft.com/office/drawing/2014/main" id="{4599C26F-93CB-4D66-1C53-02036C75B928}"/>
              </a:ext>
            </a:extLst>
          </p:cNvPr>
          <p:cNvSpPr/>
          <p:nvPr userDrawn="1"/>
        </p:nvSpPr>
        <p:spPr bwMode="ltGray">
          <a:xfrm>
            <a:off x="0" y="0"/>
            <a:ext cx="804672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F881E3F-183B-7F26-C95E-EA580F72BD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12" name="TextBox 11">
            <a:extLst>
              <a:ext uri="{FF2B5EF4-FFF2-40B4-BE49-F238E27FC236}">
                <a16:creationId xmlns:a16="http://schemas.microsoft.com/office/drawing/2014/main" id="{33A0AAC0-8CD2-1134-B0B4-CE6E96ED33C3}"/>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94803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50/50 Spli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E6877D-B0E1-41CC-90AD-DC84E1739705}"/>
              </a:ext>
            </a:extLst>
          </p:cNvPr>
          <p:cNvSpPr/>
          <p:nvPr/>
        </p:nvSpPr>
        <p:spPr bwMode="ltGray">
          <a:xfrm>
            <a:off x="6111240" y="0"/>
            <a:ext cx="60807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59778-229D-4DAC-A927-F65DC6617778}"/>
              </a:ext>
            </a:extLst>
          </p:cNvPr>
          <p:cNvSpPr>
            <a:spLocks noGrp="1"/>
          </p:cNvSpPr>
          <p:nvPr>
            <p:ph type="title" hasCustomPrompt="1"/>
          </p:nvPr>
        </p:nvSpPr>
        <p:spPr bwMode="gray">
          <a:xfrm>
            <a:off x="548640" y="228600"/>
            <a:ext cx="5486400" cy="1097280"/>
          </a:xfrm>
        </p:spPr>
        <p:txBody>
          <a:bodyPr>
            <a:noAutofit/>
          </a:bodyPr>
          <a:lstStyle/>
          <a:p>
            <a:r>
              <a:rPr lang="en-US"/>
              <a:t>Click to edit master title style</a:t>
            </a:r>
          </a:p>
        </p:txBody>
      </p:sp>
      <p:sp>
        <p:nvSpPr>
          <p:cNvPr id="5" name="Content Placeholder 4">
            <a:extLst>
              <a:ext uri="{FF2B5EF4-FFF2-40B4-BE49-F238E27FC236}">
                <a16:creationId xmlns:a16="http://schemas.microsoft.com/office/drawing/2014/main" id="{9881C532-3EC7-40FF-BE62-836D7A1E7915}"/>
              </a:ext>
            </a:extLst>
          </p:cNvPr>
          <p:cNvSpPr>
            <a:spLocks noGrp="1"/>
          </p:cNvSpPr>
          <p:nvPr>
            <p:ph sz="quarter" idx="10" hasCustomPrompt="1"/>
          </p:nvPr>
        </p:nvSpPr>
        <p:spPr bwMode="gray">
          <a:xfrm>
            <a:off x="548640" y="1417320"/>
            <a:ext cx="54864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0F8A3B8A-0B33-4487-B69B-F0CDCCF6A5F1}"/>
              </a:ext>
            </a:extLst>
          </p:cNvPr>
          <p:cNvSpPr>
            <a:spLocks noGrp="1"/>
          </p:cNvSpPr>
          <p:nvPr>
            <p:ph sz="quarter" idx="11" hasCustomPrompt="1"/>
          </p:nvPr>
        </p:nvSpPr>
        <p:spPr bwMode="gray">
          <a:xfrm>
            <a:off x="6431280" y="1417320"/>
            <a:ext cx="5486400" cy="173727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A903CE24-481A-442F-86A7-2F1F81597254}"/>
              </a:ext>
            </a:extLst>
          </p:cNvPr>
          <p:cNvSpPr>
            <a:spLocks noGrp="1"/>
          </p:cNvSpPr>
          <p:nvPr>
            <p:ph type="body" sz="quarter" idx="12" hasCustomPrompt="1"/>
          </p:nvPr>
        </p:nvSpPr>
        <p:spPr bwMode="gray">
          <a:xfrm>
            <a:off x="6431280" y="228600"/>
            <a:ext cx="5486400" cy="1097280"/>
          </a:xfrm>
        </p:spPr>
        <p:txBody>
          <a:bodyPr anchor="b" anchorCtr="0"/>
          <a:lstStyle>
            <a:lvl1pPr marL="0" indent="0">
              <a:buNone/>
              <a:defRPr sz="3600">
                <a:solidFill>
                  <a:schemeClr val="bg1"/>
                </a:solidFill>
                <a:latin typeface="+mj-lt"/>
              </a:defRPr>
            </a:lvl1pPr>
            <a:lvl2pPr marL="230188" indent="0">
              <a:buNone/>
              <a:defRPr sz="1100">
                <a:latin typeface="+mj-lt"/>
              </a:defRPr>
            </a:lvl2pPr>
            <a:lvl3pPr marL="461963" indent="0">
              <a:buNone/>
              <a:defRPr sz="1100">
                <a:latin typeface="+mj-lt"/>
              </a:defRPr>
            </a:lvl3pPr>
            <a:lvl4pPr marL="684212" indent="0">
              <a:buNone/>
              <a:defRPr sz="1100">
                <a:latin typeface="+mj-lt"/>
              </a:defRPr>
            </a:lvl4pPr>
            <a:lvl5pPr marL="914400" indent="0">
              <a:buNone/>
              <a:defRPr sz="1100">
                <a:latin typeface="+mj-lt"/>
              </a:defRPr>
            </a:lvl5pPr>
          </a:lstStyle>
          <a:p>
            <a:pPr lvl="0"/>
            <a:r>
              <a:rPr lang="en-US"/>
              <a:t>Click to edit master text styles</a:t>
            </a:r>
          </a:p>
        </p:txBody>
      </p:sp>
      <p:sp>
        <p:nvSpPr>
          <p:cNvPr id="15" name="TextBox 14">
            <a:extLst>
              <a:ext uri="{FF2B5EF4-FFF2-40B4-BE49-F238E27FC236}">
                <a16:creationId xmlns:a16="http://schemas.microsoft.com/office/drawing/2014/main" id="{F938BB34-97D8-420E-8BDB-7D59C3BC8B9F}"/>
              </a:ext>
            </a:extLst>
          </p:cNvPr>
          <p:cNvSpPr txBox="1"/>
          <p:nvPr/>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
        <p:nvSpPr>
          <p:cNvPr id="4" name="TextBox 3">
            <a:extLst>
              <a:ext uri="{FF2B5EF4-FFF2-40B4-BE49-F238E27FC236}">
                <a16:creationId xmlns:a16="http://schemas.microsoft.com/office/drawing/2014/main" id="{B3221DB5-BA17-56DA-2040-82A821D1ABA6}"/>
              </a:ext>
            </a:extLst>
          </p:cNvPr>
          <p:cNvSpPr txBox="1"/>
          <p:nvPr/>
        </p:nvSpPr>
        <p:spPr bwMode="gray">
          <a:xfrm>
            <a:off x="11551920" y="6474352"/>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1"/>
                </a:solidFill>
              </a:rPr>
              <a:pPr algn="r"/>
              <a:t>‹#›</a:t>
            </a:fld>
            <a:endParaRPr lang="en-US" sz="800">
              <a:solidFill>
                <a:schemeClr val="bg1"/>
              </a:solidFill>
            </a:endParaRPr>
          </a:p>
        </p:txBody>
      </p:sp>
      <p:cxnSp>
        <p:nvCxnSpPr>
          <p:cNvPr id="8" name="Straight Connector 7">
            <a:extLst>
              <a:ext uri="{FF2B5EF4-FFF2-40B4-BE49-F238E27FC236}">
                <a16:creationId xmlns:a16="http://schemas.microsoft.com/office/drawing/2014/main" id="{233BD7F9-2637-B895-EE49-4CFFB1A0BDCE}"/>
              </a:ext>
            </a:extLst>
          </p:cNvPr>
          <p:cNvCxnSpPr>
            <a:cxnSpLocks/>
          </p:cNvCxnSpPr>
          <p:nvPr/>
        </p:nvCxnSpPr>
        <p:spPr bwMode="gray">
          <a:xfrm>
            <a:off x="11536680" y="6474352"/>
            <a:ext cx="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6A617E3-48AD-534A-8E65-B7AB02E9E3DF}"/>
              </a:ext>
            </a:extLst>
          </p:cNvPr>
          <p:cNvSpPr/>
          <p:nvPr userDrawn="1"/>
        </p:nvSpPr>
        <p:spPr bwMode="ltGray">
          <a:xfrm>
            <a:off x="6111240" y="0"/>
            <a:ext cx="60807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88877F4-AFF8-ABAE-A701-7E0B9C46F382}"/>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1"/>
                </a:solidFill>
              </a:rPr>
              <a:pPr algn="r"/>
              <a:t>‹#›</a:t>
            </a:fld>
            <a:endParaRPr lang="en-US" sz="800">
              <a:solidFill>
                <a:schemeClr val="bg1"/>
              </a:solidFill>
            </a:endParaRPr>
          </a:p>
        </p:txBody>
      </p:sp>
      <p:cxnSp>
        <p:nvCxnSpPr>
          <p:cNvPr id="10" name="Straight Connector 9">
            <a:extLst>
              <a:ext uri="{FF2B5EF4-FFF2-40B4-BE49-F238E27FC236}">
                <a16:creationId xmlns:a16="http://schemas.microsoft.com/office/drawing/2014/main" id="{006ECD7D-0E66-48CB-F524-19805DE3935B}"/>
              </a:ext>
            </a:extLst>
          </p:cNvPr>
          <p:cNvCxnSpPr>
            <a:cxnSpLocks/>
          </p:cNvCxnSpPr>
          <p:nvPr userDrawn="1"/>
        </p:nvCxnSpPr>
        <p:spPr bwMode="gray">
          <a:xfrm>
            <a:off x="11536680" y="6537960"/>
            <a:ext cx="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83F9B8D-78F7-A48D-E2EE-2B545F96697E}"/>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466174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allout w/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3B692-C894-4476-B4D7-2600EB688198}"/>
              </a:ext>
            </a:extLst>
          </p:cNvPr>
          <p:cNvSpPr>
            <a:spLocks noGrp="1"/>
          </p:cNvSpPr>
          <p:nvPr>
            <p:ph type="title" hasCustomPrompt="1"/>
          </p:nvPr>
        </p:nvSpPr>
        <p:spPr>
          <a:xfrm>
            <a:off x="548640" y="228600"/>
            <a:ext cx="10972800" cy="1097280"/>
          </a:xfrm>
        </p:spPr>
        <p:txBody>
          <a:bodyPr/>
          <a:lstStyle>
            <a:lvl1pPr>
              <a:defRPr/>
            </a:lvl1pPr>
          </a:lstStyle>
          <a:p>
            <a:r>
              <a:rPr lang="en-US"/>
              <a:t>Click to edit master title style</a:t>
            </a:r>
          </a:p>
        </p:txBody>
      </p:sp>
      <p:sp>
        <p:nvSpPr>
          <p:cNvPr id="4" name="Text Placeholder 3">
            <a:extLst>
              <a:ext uri="{FF2B5EF4-FFF2-40B4-BE49-F238E27FC236}">
                <a16:creationId xmlns:a16="http://schemas.microsoft.com/office/drawing/2014/main" id="{72251777-8BBB-4D14-BEFA-2A5238CEF90C}"/>
              </a:ext>
            </a:extLst>
          </p:cNvPr>
          <p:cNvSpPr>
            <a:spLocks noGrp="1"/>
          </p:cNvSpPr>
          <p:nvPr>
            <p:ph type="body" sz="quarter" idx="10"/>
          </p:nvPr>
        </p:nvSpPr>
        <p:spPr>
          <a:xfrm>
            <a:off x="549275" y="1417320"/>
            <a:ext cx="3657600" cy="1828800"/>
          </a:xfrm>
        </p:spPr>
        <p:txBody>
          <a:bodyPr/>
          <a:lstStyle>
            <a:lvl1pPr marL="0" indent="0">
              <a:buNone/>
              <a:defRPr>
                <a:solidFill>
                  <a:schemeClr val="tx1"/>
                </a:solidFill>
              </a:defRPr>
            </a:lvl1pPr>
            <a:lvl2pPr marL="461963" indent="-231775">
              <a:buFont typeface="Arial" panose="020B0604020202020204" pitchFamily="34" charset="0"/>
              <a:buChar char="•"/>
              <a:defRPr/>
            </a:lvl2pPr>
            <a:lvl3pPr marL="684213" indent="-222250">
              <a:buFont typeface="Montserrat" pitchFamily="2" charset="0"/>
              <a:buChar char="–"/>
              <a:defRPr/>
            </a:lvl3pPr>
            <a:lvl4pPr marL="914400" indent="-230188">
              <a:buFont typeface="Arial" panose="020B0604020202020204" pitchFamily="34" charset="0"/>
              <a:buChar char="•"/>
              <a:defRPr/>
            </a:lvl4pPr>
            <a:lvl5pPr marL="1144588" indent="-230188">
              <a:buFont typeface="Montserrat" pitchFamily="2"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8881AA0-9BE8-4CD8-A89D-965CE6E79F9C}"/>
              </a:ext>
            </a:extLst>
          </p:cNvPr>
          <p:cNvSpPr>
            <a:spLocks noGrp="1"/>
          </p:cNvSpPr>
          <p:nvPr>
            <p:ph sz="quarter" idx="11"/>
          </p:nvPr>
        </p:nvSpPr>
        <p:spPr>
          <a:xfrm>
            <a:off x="4480560" y="1417320"/>
            <a:ext cx="704088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6910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rmorant Callout w/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04DF-440A-453D-AD4E-C14EFC9A0C11}"/>
              </a:ext>
            </a:extLst>
          </p:cNvPr>
          <p:cNvSpPr>
            <a:spLocks noGrp="1"/>
          </p:cNvSpPr>
          <p:nvPr>
            <p:ph type="title" hasCustomPrompt="1"/>
          </p:nvPr>
        </p:nvSpPr>
        <p:spPr>
          <a:xfrm>
            <a:off x="548640" y="228600"/>
            <a:ext cx="10972800" cy="1097280"/>
          </a:xfrm>
        </p:spPr>
        <p:txBody>
          <a:bodyPr/>
          <a:lstStyle>
            <a:lvl1pPr>
              <a:defRPr/>
            </a:lvl1pPr>
          </a:lstStyle>
          <a:p>
            <a:r>
              <a:rPr lang="en-US"/>
              <a:t>Click to edit master title style</a:t>
            </a:r>
          </a:p>
        </p:txBody>
      </p:sp>
      <p:sp>
        <p:nvSpPr>
          <p:cNvPr id="4" name="Text Placeholder 3">
            <a:extLst>
              <a:ext uri="{FF2B5EF4-FFF2-40B4-BE49-F238E27FC236}">
                <a16:creationId xmlns:a16="http://schemas.microsoft.com/office/drawing/2014/main" id="{B75D63E1-2305-4575-963F-B7F26DCAB78B}"/>
              </a:ext>
            </a:extLst>
          </p:cNvPr>
          <p:cNvSpPr>
            <a:spLocks noGrp="1"/>
          </p:cNvSpPr>
          <p:nvPr>
            <p:ph type="body" sz="quarter" idx="10"/>
          </p:nvPr>
        </p:nvSpPr>
        <p:spPr>
          <a:xfrm>
            <a:off x="549275" y="1417320"/>
            <a:ext cx="3657600" cy="1828800"/>
          </a:xfrm>
        </p:spPr>
        <p:txBody>
          <a:bodyPr/>
          <a:lstStyle>
            <a:lvl1pPr marL="0" indent="0">
              <a:lnSpc>
                <a:spcPct val="130000"/>
              </a:lnSpc>
              <a:spcBef>
                <a:spcPts val="0"/>
              </a:spcBef>
              <a:spcAft>
                <a:spcPts val="1200"/>
              </a:spcAft>
              <a:buNone/>
              <a:defRPr sz="2000">
                <a:solidFill>
                  <a:schemeClr val="accent1"/>
                </a:solidFill>
                <a:latin typeface="+mj-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2BCD4590-EEBC-49D0-97A6-AC61731FD050}"/>
              </a:ext>
            </a:extLst>
          </p:cNvPr>
          <p:cNvSpPr>
            <a:spLocks noGrp="1"/>
          </p:cNvSpPr>
          <p:nvPr>
            <p:ph sz="quarter" idx="11"/>
          </p:nvPr>
        </p:nvSpPr>
        <p:spPr>
          <a:xfrm>
            <a:off x="4480560" y="1417320"/>
            <a:ext cx="704088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7615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hart w/Bullet Lis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D10B7B8-37AA-40E1-AB4E-AFB649DB9764}"/>
              </a:ext>
            </a:extLst>
          </p:cNvPr>
          <p:cNvSpPr/>
          <p:nvPr/>
        </p:nvSpPr>
        <p:spPr bwMode="gray">
          <a:xfrm>
            <a:off x="1524" y="1371600"/>
            <a:ext cx="12188952" cy="4937760"/>
          </a:xfrm>
          <a:prstGeom prst="rect">
            <a:avLst/>
          </a:prstGeom>
          <a:solidFill>
            <a:schemeClr val="tx2">
              <a:lumMod val="20000"/>
              <a:lumOff val="8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0F9EC-0EAB-4727-9799-29ED998A3516}"/>
              </a:ext>
            </a:extLst>
          </p:cNvPr>
          <p:cNvSpPr>
            <a:spLocks noGrp="1"/>
          </p:cNvSpPr>
          <p:nvPr>
            <p:ph type="title" hasCustomPrompt="1"/>
          </p:nvPr>
        </p:nvSpPr>
        <p:spPr bwMode="gray">
          <a:xfrm>
            <a:off x="548640" y="228600"/>
            <a:ext cx="10972800" cy="1097280"/>
          </a:xfrm>
        </p:spPr>
        <p:txBody>
          <a:bodyPr anchor="b">
            <a:noAutofit/>
          </a:bodyPr>
          <a:lstStyle>
            <a:lvl1pPr>
              <a:defRPr sz="3600"/>
            </a:lvl1pPr>
          </a:lstStyle>
          <a:p>
            <a:r>
              <a:rPr lang="en-US"/>
              <a:t>Click to edit master title style</a:t>
            </a:r>
          </a:p>
        </p:txBody>
      </p:sp>
      <p:sp>
        <p:nvSpPr>
          <p:cNvPr id="9" name="Text Placeholder 8">
            <a:extLst>
              <a:ext uri="{FF2B5EF4-FFF2-40B4-BE49-F238E27FC236}">
                <a16:creationId xmlns:a16="http://schemas.microsoft.com/office/drawing/2014/main" id="{099AEA91-0E64-414D-AB9C-BFADC08C13D6}"/>
              </a:ext>
            </a:extLst>
          </p:cNvPr>
          <p:cNvSpPr>
            <a:spLocks noGrp="1"/>
          </p:cNvSpPr>
          <p:nvPr>
            <p:ph type="body" sz="quarter" idx="10" hasCustomPrompt="1"/>
          </p:nvPr>
        </p:nvSpPr>
        <p:spPr bwMode="gray">
          <a:xfrm>
            <a:off x="548640" y="1417320"/>
            <a:ext cx="3599848"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4B3F9836-81FE-412A-B3B8-FB616DCF9ED3}"/>
              </a:ext>
            </a:extLst>
          </p:cNvPr>
          <p:cNvSpPr>
            <a:spLocks noGrp="1"/>
          </p:cNvSpPr>
          <p:nvPr>
            <p:ph type="body" sz="quarter" idx="11" hasCustomPrompt="1"/>
          </p:nvPr>
        </p:nvSpPr>
        <p:spPr bwMode="gray">
          <a:xfrm>
            <a:off x="4389120" y="1463040"/>
            <a:ext cx="7132320" cy="365760"/>
          </a:xfrm>
          <a:solidFill>
            <a:schemeClr val="bg1"/>
          </a:solidFill>
        </p:spPr>
        <p:txBody>
          <a:bodyPr lIns="91440" rIns="91440" anchor="ctr"/>
          <a:lstStyle>
            <a:lvl1pPr marL="0" indent="0">
              <a:lnSpc>
                <a:spcPct val="100000"/>
              </a:lnSpc>
              <a:spcBef>
                <a:spcPts val="0"/>
              </a:spcBef>
              <a:spcAft>
                <a:spcPts val="0"/>
              </a:spcAft>
              <a:buNone/>
              <a:defRPr sz="1200" b="1" i="0" cap="all" baseline="0">
                <a:solidFill>
                  <a:schemeClr val="accent1"/>
                </a:solidFill>
              </a:defRPr>
            </a:lvl1pPr>
            <a:lvl2pPr marL="230188" indent="0">
              <a:buNone/>
              <a:defRPr/>
            </a:lvl2pPr>
          </a:lstStyle>
          <a:p>
            <a:pPr lvl="0"/>
            <a:r>
              <a:rPr lang="en-US"/>
              <a:t>Click to edit master text styles</a:t>
            </a:r>
          </a:p>
        </p:txBody>
      </p:sp>
      <p:sp>
        <p:nvSpPr>
          <p:cNvPr id="13" name="Content Placeholder 12">
            <a:extLst>
              <a:ext uri="{FF2B5EF4-FFF2-40B4-BE49-F238E27FC236}">
                <a16:creationId xmlns:a16="http://schemas.microsoft.com/office/drawing/2014/main" id="{4E48653B-8945-46CA-A1C3-B4E4C060CE3E}"/>
              </a:ext>
            </a:extLst>
          </p:cNvPr>
          <p:cNvSpPr>
            <a:spLocks noGrp="1" noChangeAspect="1"/>
          </p:cNvSpPr>
          <p:nvPr>
            <p:ph sz="quarter" idx="12"/>
          </p:nvPr>
        </p:nvSpPr>
        <p:spPr bwMode="gray">
          <a:xfrm>
            <a:off x="4389120" y="1874520"/>
            <a:ext cx="7132320" cy="4297680"/>
          </a:xfrm>
          <a:solidFill>
            <a:schemeClr val="bg1"/>
          </a:solidFill>
        </p:spPr>
        <p:txBody>
          <a:bodyPr wrap="none" lIns="0" tIns="0" rIns="0" bIns="0" anchor="ctr"/>
          <a:lstStyle>
            <a:lvl1pPr marL="0" indent="0" algn="ctr">
              <a:buNone/>
              <a:defRPr/>
            </a:lvl1pPr>
          </a:lstStyle>
          <a:p>
            <a:pPr lvl="0"/>
            <a:r>
              <a:rPr lang="en-US"/>
              <a:t>Click to edit Master text styles</a:t>
            </a:r>
          </a:p>
        </p:txBody>
      </p:sp>
      <p:sp>
        <p:nvSpPr>
          <p:cNvPr id="3" name="Rectangle 2">
            <a:extLst>
              <a:ext uri="{FF2B5EF4-FFF2-40B4-BE49-F238E27FC236}">
                <a16:creationId xmlns:a16="http://schemas.microsoft.com/office/drawing/2014/main" id="{BD79010B-1CF0-9A8B-DD6C-E200D77F8315}"/>
              </a:ext>
            </a:extLst>
          </p:cNvPr>
          <p:cNvSpPr/>
          <p:nvPr userDrawn="1"/>
        </p:nvSpPr>
        <p:spPr bwMode="gray">
          <a:xfrm>
            <a:off x="1524" y="1371600"/>
            <a:ext cx="12188952" cy="4937760"/>
          </a:xfrm>
          <a:prstGeom prst="rect">
            <a:avLst/>
          </a:prstGeom>
          <a:solidFill>
            <a:schemeClr val="tx2">
              <a:lumMod val="20000"/>
              <a:lumOff val="8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6442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hart, Table, Video or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E158-87A9-49B9-8665-06169502C22F}"/>
              </a:ext>
            </a:extLst>
          </p:cNvPr>
          <p:cNvSpPr>
            <a:spLocks noGrp="1"/>
          </p:cNvSpPr>
          <p:nvPr>
            <p:ph type="title" hasCustomPrompt="1"/>
          </p:nvPr>
        </p:nvSpPr>
        <p:spPr bwMode="gray"/>
        <p:txBody>
          <a:bodyPr>
            <a:noAutofit/>
          </a:bodyPr>
          <a:lstStyle/>
          <a:p>
            <a:r>
              <a:rPr lang="en-US"/>
              <a:t>Click to edit master title style</a:t>
            </a:r>
          </a:p>
        </p:txBody>
      </p:sp>
      <p:sp>
        <p:nvSpPr>
          <p:cNvPr id="4" name="Text Placeholder 3">
            <a:extLst>
              <a:ext uri="{FF2B5EF4-FFF2-40B4-BE49-F238E27FC236}">
                <a16:creationId xmlns:a16="http://schemas.microsoft.com/office/drawing/2014/main" id="{05C83D87-15DF-4870-9314-FB061E93EBC0}"/>
              </a:ext>
            </a:extLst>
          </p:cNvPr>
          <p:cNvSpPr>
            <a:spLocks noGrp="1"/>
          </p:cNvSpPr>
          <p:nvPr>
            <p:ph type="body" sz="quarter" idx="10"/>
          </p:nvPr>
        </p:nvSpPr>
        <p:spPr bwMode="gray">
          <a:xfrm>
            <a:off x="548640" y="1371600"/>
            <a:ext cx="10972800" cy="365760"/>
          </a:xfrm>
        </p:spPr>
        <p:txBody>
          <a:bodyPr anchor="ctr"/>
          <a:lstStyle>
            <a:lvl1pPr marL="0" indent="0">
              <a:buNone/>
              <a:defRPr sz="1200" b="1" i="0" cap="all" baseline="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1F1E72A9-6195-42CA-9CFB-21A9BC70B486}"/>
              </a:ext>
            </a:extLst>
          </p:cNvPr>
          <p:cNvSpPr>
            <a:spLocks noGrp="1"/>
          </p:cNvSpPr>
          <p:nvPr>
            <p:ph sz="quarter" idx="11"/>
          </p:nvPr>
        </p:nvSpPr>
        <p:spPr bwMode="gray">
          <a:xfrm>
            <a:off x="548640" y="1783080"/>
            <a:ext cx="10972800" cy="4480560"/>
          </a:xfrm>
        </p:spPr>
        <p:txBody>
          <a:bodyPr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2440771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iograp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DB8C-1020-4056-B923-F94F287281F7}"/>
              </a:ext>
            </a:extLst>
          </p:cNvPr>
          <p:cNvSpPr>
            <a:spLocks noGrp="1"/>
          </p:cNvSpPr>
          <p:nvPr>
            <p:ph type="title" hasCustomPrompt="1"/>
          </p:nvPr>
        </p:nvSpPr>
        <p:spPr bwMode="gray"/>
        <p:txBody>
          <a:bodyPr>
            <a:noAutofit/>
          </a:bodyPr>
          <a:lstStyle/>
          <a:p>
            <a:r>
              <a:rPr lang="en-US"/>
              <a:t>Click to edit master title style</a:t>
            </a:r>
          </a:p>
        </p:txBody>
      </p:sp>
      <p:sp>
        <p:nvSpPr>
          <p:cNvPr id="4" name="Picture Placeholder 3">
            <a:extLst>
              <a:ext uri="{FF2B5EF4-FFF2-40B4-BE49-F238E27FC236}">
                <a16:creationId xmlns:a16="http://schemas.microsoft.com/office/drawing/2014/main" id="{1998054E-4F18-4B5D-8169-EB6F5B85092F}"/>
              </a:ext>
            </a:extLst>
          </p:cNvPr>
          <p:cNvSpPr>
            <a:spLocks noGrp="1" noChangeAspect="1"/>
          </p:cNvSpPr>
          <p:nvPr>
            <p:ph type="pic" sz="quarter" idx="10"/>
          </p:nvPr>
        </p:nvSpPr>
        <p:spPr bwMode="gray">
          <a:xfrm>
            <a:off x="548640" y="1463564"/>
            <a:ext cx="1188720" cy="1188720"/>
          </a:xfrm>
          <a:solidFill>
            <a:schemeClr val="tx2">
              <a:lumMod val="20000"/>
              <a:lumOff val="80000"/>
            </a:schemeClr>
          </a:solidFill>
        </p:spPr>
        <p:txBody>
          <a:bodyPr tIns="0" bIns="0" anchor="ctr"/>
          <a:lstStyle>
            <a:lvl1pPr marL="0" indent="0" algn="ctr">
              <a:buNone/>
              <a:defRPr>
                <a:solidFill>
                  <a:schemeClr val="tx2"/>
                </a:solidFill>
              </a:defRPr>
            </a:lvl1pPr>
          </a:lstStyle>
          <a:p>
            <a:r>
              <a:rPr lang="en-US"/>
              <a:t>Click icon to add picture</a:t>
            </a:r>
          </a:p>
        </p:txBody>
      </p:sp>
      <p:sp>
        <p:nvSpPr>
          <p:cNvPr id="6" name="Text Placeholder 5">
            <a:extLst>
              <a:ext uri="{FF2B5EF4-FFF2-40B4-BE49-F238E27FC236}">
                <a16:creationId xmlns:a16="http://schemas.microsoft.com/office/drawing/2014/main" id="{50EADCA0-1709-4CF8-82EA-67DEA0A2DAE9}"/>
              </a:ext>
            </a:extLst>
          </p:cNvPr>
          <p:cNvSpPr>
            <a:spLocks noGrp="1"/>
          </p:cNvSpPr>
          <p:nvPr>
            <p:ph type="body" sz="quarter" idx="11" hasCustomPrompt="1"/>
          </p:nvPr>
        </p:nvSpPr>
        <p:spPr bwMode="gray">
          <a:xfrm>
            <a:off x="1971675" y="1463674"/>
            <a:ext cx="9601200" cy="3887553"/>
          </a:xfrm>
        </p:spPr>
        <p:txBody>
          <a:bodyPr>
            <a:noAutofit/>
          </a:bodyPr>
          <a:lstStyle>
            <a:lvl1pPr marL="0" indent="0">
              <a:buFontTx/>
              <a:buNone/>
              <a:defRPr sz="1400">
                <a:solidFill>
                  <a:schemeClr val="tx1"/>
                </a:solidFill>
              </a:defRPr>
            </a:lvl1pPr>
            <a:lvl2pPr marL="231775" indent="-231775">
              <a:buFont typeface="Arial" panose="020B0604020202020204" pitchFamily="34" charset="0"/>
              <a:buChar char="•"/>
              <a:defRPr sz="1400"/>
            </a:lvl2pPr>
            <a:lvl3pPr marL="461963" indent="-231775">
              <a:buFont typeface="Montserrat" pitchFamily="2" charset="0"/>
              <a:buChar char="–"/>
              <a:defRPr sz="1400"/>
            </a:lvl3pPr>
            <a:lvl4pPr marL="684213" indent="-222250">
              <a:buFont typeface="Arial" panose="020B0604020202020204" pitchFamily="34" charset="0"/>
              <a:buChar char="•"/>
              <a:defRPr sz="1400"/>
            </a:lvl4pPr>
            <a:lvl5pPr marL="914400" indent="-230188">
              <a:buFont typeface="Montserrat" pitchFamily="2"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C89915E-15C2-40D3-A464-3F45356D9620}"/>
              </a:ext>
            </a:extLst>
          </p:cNvPr>
          <p:cNvSpPr>
            <a:spLocks noGrp="1"/>
          </p:cNvSpPr>
          <p:nvPr>
            <p:ph type="body" sz="quarter" idx="12" hasCustomPrompt="1"/>
          </p:nvPr>
        </p:nvSpPr>
        <p:spPr bwMode="gray">
          <a:xfrm>
            <a:off x="1971675" y="5493964"/>
            <a:ext cx="3657600" cy="914400"/>
          </a:xfrm>
        </p:spPr>
        <p:txBody>
          <a:bodyPr/>
          <a:lstStyle>
            <a:lvl1pPr marL="0" indent="0">
              <a:spcBef>
                <a:spcPts val="0"/>
              </a:spcBef>
              <a:spcAft>
                <a:spcPts val="0"/>
              </a:spcAft>
              <a:buNone/>
              <a:defRPr sz="1200"/>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20577251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Agenda or Cont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BFCA46-3FC8-4333-B32A-2787D1B2405E}"/>
              </a:ext>
            </a:extLst>
          </p:cNvPr>
          <p:cNvSpPr/>
          <p:nvPr/>
        </p:nvSpPr>
        <p:spPr bwMode="gray">
          <a:xfrm>
            <a:off x="3048" y="1467853"/>
            <a:ext cx="12188952" cy="4802318"/>
          </a:xfrm>
          <a:prstGeom prst="rect">
            <a:avLst/>
          </a:prstGeom>
          <a:solidFill>
            <a:schemeClr val="tx2">
              <a:lumMod val="20000"/>
              <a:lumOff val="80000"/>
            </a:schemeClr>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AFCE8-5382-4D35-ACF3-41C4DD47D71C}"/>
              </a:ext>
            </a:extLst>
          </p:cNvPr>
          <p:cNvSpPr>
            <a:spLocks noGrp="1"/>
          </p:cNvSpPr>
          <p:nvPr>
            <p:ph type="title"/>
          </p:nvPr>
        </p:nvSpPr>
        <p:spPr bwMode="gray"/>
        <p:txBody>
          <a:bodyPr/>
          <a:lstStyle>
            <a:lvl1pPr>
              <a:defRPr>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3FFA2B5B-9938-4C3D-9CEB-1CAA9A3B0613}"/>
              </a:ext>
            </a:extLst>
          </p:cNvPr>
          <p:cNvSpPr>
            <a:spLocks noGrp="1"/>
          </p:cNvSpPr>
          <p:nvPr>
            <p:ph sz="quarter" idx="10"/>
          </p:nvPr>
        </p:nvSpPr>
        <p:spPr bwMode="gray">
          <a:xfrm>
            <a:off x="548638"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852CF6E-AAD1-4716-AFBC-CF518D0E7A36}"/>
              </a:ext>
            </a:extLst>
          </p:cNvPr>
          <p:cNvSpPr>
            <a:spLocks noGrp="1"/>
          </p:cNvSpPr>
          <p:nvPr>
            <p:ph sz="quarter" idx="11"/>
          </p:nvPr>
        </p:nvSpPr>
        <p:spPr bwMode="gray">
          <a:xfrm>
            <a:off x="6156960"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9D6D2D21-7DBE-2A7D-2350-B9DF99D7026F}"/>
              </a:ext>
            </a:extLst>
          </p:cNvPr>
          <p:cNvSpPr/>
          <p:nvPr userDrawn="1"/>
        </p:nvSpPr>
        <p:spPr bwMode="gray">
          <a:xfrm>
            <a:off x="3048" y="1467853"/>
            <a:ext cx="12188952" cy="4802318"/>
          </a:xfrm>
          <a:prstGeom prst="rect">
            <a:avLst/>
          </a:prstGeom>
          <a:solidFill>
            <a:schemeClr val="tx2">
              <a:lumMod val="20000"/>
              <a:lumOff val="80000"/>
            </a:schemeClr>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7528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End Slide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3C5AC-1382-43C6-AAFE-6377BA615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pic>
        <p:nvPicPr>
          <p:cNvPr id="2" name="Picture 1">
            <a:extLst>
              <a:ext uri="{FF2B5EF4-FFF2-40B4-BE49-F238E27FC236}">
                <a16:creationId xmlns:a16="http://schemas.microsoft.com/office/drawing/2014/main" id="{7B6D1F0F-4A60-4830-47C2-626F46EFE1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spTree>
    <p:extLst>
      <p:ext uri="{BB962C8B-B14F-4D97-AF65-F5344CB8AC3E}">
        <p14:creationId xmlns:p14="http://schemas.microsoft.com/office/powerpoint/2010/main" val="11891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36636D-D922-432D-A958-524484B5923D}" type="datetimeFigureOut">
              <a:rPr lang="en-US" smtClean="0"/>
              <a:pPr/>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6900725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End Slide Deep Ocea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C63E8-A757-437B-89B5-A92323037D70}"/>
              </a:ext>
            </a:extLst>
          </p:cNvPr>
          <p:cNvSpPr/>
          <p:nvPr/>
        </p:nvSpPr>
        <p:spPr bwMode="lt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3832C7-714B-439A-A941-A961367F7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spTree>
    <p:extLst>
      <p:ext uri="{BB962C8B-B14F-4D97-AF65-F5344CB8AC3E}">
        <p14:creationId xmlns:p14="http://schemas.microsoft.com/office/powerpoint/2010/main" val="3981723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C63E8-A757-437B-89B5-A92323037D70}"/>
              </a:ext>
            </a:extLst>
          </p:cNvPr>
          <p:cNvSpPr/>
          <p:nvPr userDrawn="1"/>
        </p:nvSpPr>
        <p:spPr bwMode="lt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3832C7-714B-439A-A941-A961367F79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spTree>
    <p:extLst>
      <p:ext uri="{BB962C8B-B14F-4D97-AF65-F5344CB8AC3E}">
        <p14:creationId xmlns:p14="http://schemas.microsoft.com/office/powerpoint/2010/main" val="967886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B0FA-047F-4407-821B-C22BF03B1C7F}"/>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10" name="Text Placeholder 9">
            <a:extLst>
              <a:ext uri="{FF2B5EF4-FFF2-40B4-BE49-F238E27FC236}">
                <a16:creationId xmlns:a16="http://schemas.microsoft.com/office/drawing/2014/main" id="{C434DD49-2F27-4A07-83C6-CA25A04EC865}"/>
              </a:ext>
            </a:extLst>
          </p:cNvPr>
          <p:cNvSpPr>
            <a:spLocks noGrp="1"/>
          </p:cNvSpPr>
          <p:nvPr>
            <p:ph type="body" sz="quarter" idx="10" hasCustomPrompt="1"/>
          </p:nvPr>
        </p:nvSpPr>
        <p:spPr bwMode="gray">
          <a:xfrm>
            <a:off x="548640" y="141732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7127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w/Lead Lin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5A9B4-4F78-4BD3-A9E7-10DBB9BD5AAB}"/>
              </a:ext>
            </a:extLst>
          </p:cNvPr>
          <p:cNvSpPr>
            <a:spLocks noGrp="1"/>
          </p:cNvSpPr>
          <p:nvPr>
            <p:ph type="title" hasCustomPrompt="1"/>
          </p:nvPr>
        </p:nvSpPr>
        <p:spPr bwMode="gray">
          <a:xfrm>
            <a:off x="548640" y="228600"/>
            <a:ext cx="10972800" cy="1097280"/>
          </a:xfrm>
        </p:spPr>
        <p:txBody>
          <a:bodyPr/>
          <a:lstStyle/>
          <a:p>
            <a:r>
              <a:rPr lang="en-US"/>
              <a:t>Click to edit master title style</a:t>
            </a:r>
          </a:p>
        </p:txBody>
      </p:sp>
      <p:sp>
        <p:nvSpPr>
          <p:cNvPr id="4" name="Text Placeholder 3">
            <a:extLst>
              <a:ext uri="{FF2B5EF4-FFF2-40B4-BE49-F238E27FC236}">
                <a16:creationId xmlns:a16="http://schemas.microsoft.com/office/drawing/2014/main" id="{FFD43FB4-CFD8-4577-8558-30475385B2E2}"/>
              </a:ext>
            </a:extLst>
          </p:cNvPr>
          <p:cNvSpPr>
            <a:spLocks noGrp="1"/>
          </p:cNvSpPr>
          <p:nvPr>
            <p:ph type="body" sz="quarter" idx="10" hasCustomPrompt="1"/>
          </p:nvPr>
        </p:nvSpPr>
        <p:spPr bwMode="gray">
          <a:xfrm>
            <a:off x="548640" y="1417320"/>
            <a:ext cx="10972800" cy="1737270"/>
          </a:xfrm>
        </p:spPr>
        <p:txBody>
          <a:bodyPr>
            <a:noAutofit/>
          </a:bodyPr>
          <a:lstStyle>
            <a:lvl1pPr marL="0" indent="0">
              <a:buNone/>
              <a:defRPr>
                <a:solidFill>
                  <a:schemeClr val="tx1"/>
                </a:solidFill>
              </a:defRPr>
            </a:lvl1pPr>
            <a:lvl2pPr marL="231775" indent="-231775">
              <a:buFont typeface="Arial" panose="020B0604020202020204" pitchFamily="34" charset="0"/>
              <a:buChar char="•"/>
              <a:defRPr/>
            </a:lvl2pPr>
            <a:lvl3pPr marL="396875" indent="-166688">
              <a:buFont typeface="Montserrat" pitchFamily="2" charset="0"/>
              <a:buChar char="–"/>
              <a:defRPr/>
            </a:lvl3pPr>
            <a:lvl4pPr marL="628650" indent="-231775">
              <a:buFont typeface="Arial" panose="020B0604020202020204" pitchFamily="34" charset="0"/>
              <a:buChar char="•"/>
              <a:defRPr/>
            </a:lvl4pPr>
            <a:lvl5pPr marL="858838" indent="-230188">
              <a:buFont typeface="Montserrat" pitchFamily="2"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6155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w/Sub-Title and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736B527-13DB-4F7F-9BAA-D0273ABCDE71}"/>
              </a:ext>
            </a:extLst>
          </p:cNvPr>
          <p:cNvSpPr>
            <a:spLocks noGrp="1"/>
          </p:cNvSpPr>
          <p:nvPr>
            <p:ph type="body" sz="quarter" idx="12" hasCustomPrompt="1"/>
          </p:nvPr>
        </p:nvSpPr>
        <p:spPr bwMode="gray">
          <a:xfrm>
            <a:off x="548639" y="1417320"/>
            <a:ext cx="10972799" cy="548640"/>
          </a:xfrm>
        </p:spPr>
        <p:txBody>
          <a:bodyPr/>
          <a:lstStyle>
            <a:lvl1pPr marL="0" indent="0">
              <a:spcBef>
                <a:spcPts val="0"/>
              </a:spcBef>
              <a:spcAft>
                <a:spcPts val="0"/>
              </a:spcAft>
              <a:buNone/>
              <a:defRPr>
                <a:solidFill>
                  <a:schemeClr val="accent1"/>
                </a:solidFill>
              </a:defRPr>
            </a:lvl1pPr>
          </a:lstStyle>
          <a:p>
            <a:pPr lvl="0"/>
            <a:r>
              <a:rPr lang="en-US"/>
              <a:t>Click to edit master text styles</a:t>
            </a:r>
          </a:p>
        </p:txBody>
      </p:sp>
      <p:sp>
        <p:nvSpPr>
          <p:cNvPr id="2" name="Title 1">
            <a:extLst>
              <a:ext uri="{FF2B5EF4-FFF2-40B4-BE49-F238E27FC236}">
                <a16:creationId xmlns:a16="http://schemas.microsoft.com/office/drawing/2014/main" id="{F82A01CB-410B-4355-8EA1-EA29928F8958}"/>
              </a:ext>
            </a:extLst>
          </p:cNvPr>
          <p:cNvSpPr>
            <a:spLocks noGrp="1"/>
          </p:cNvSpPr>
          <p:nvPr>
            <p:ph type="title" hasCustomPrompt="1"/>
          </p:nvPr>
        </p:nvSpPr>
        <p:spPr bwMode="gray">
          <a:xfrm>
            <a:off x="548640" y="228600"/>
            <a:ext cx="10972800" cy="1097280"/>
          </a:xfrm>
        </p:spPr>
        <p:txBody>
          <a:bodyPr/>
          <a:lstStyle>
            <a:lvl1pPr>
              <a:defRPr/>
            </a:lvl1pPr>
          </a:lstStyle>
          <a:p>
            <a:r>
              <a:rPr lang="en-US"/>
              <a:t>Click to edit master title style</a:t>
            </a:r>
          </a:p>
        </p:txBody>
      </p:sp>
      <p:sp>
        <p:nvSpPr>
          <p:cNvPr id="6" name="Text Placeholder 5">
            <a:extLst>
              <a:ext uri="{FF2B5EF4-FFF2-40B4-BE49-F238E27FC236}">
                <a16:creationId xmlns:a16="http://schemas.microsoft.com/office/drawing/2014/main" id="{EE97B3F3-65AE-439D-8BBB-87E57AAA03C2}"/>
              </a:ext>
            </a:extLst>
          </p:cNvPr>
          <p:cNvSpPr>
            <a:spLocks noGrp="1"/>
          </p:cNvSpPr>
          <p:nvPr>
            <p:ph type="body" sz="quarter" idx="11" hasCustomPrompt="1"/>
          </p:nvPr>
        </p:nvSpPr>
        <p:spPr bwMode="gray">
          <a:xfrm>
            <a:off x="548640" y="2057400"/>
            <a:ext cx="109728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8219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Stop Slide Deep Oce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0602CC-3715-4F07-962F-D13E2696B143}"/>
              </a:ext>
            </a:extLst>
          </p:cNvPr>
          <p:cNvSpPr/>
          <p:nvPr userDrawn="1"/>
        </p:nvSpPr>
        <p:spPr bwMode="gray">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427B9-142B-468C-B6DD-20C69CDE72CA}"/>
              </a:ext>
            </a:extLst>
          </p:cNvPr>
          <p:cNvSpPr>
            <a:spLocks noGrp="1"/>
          </p:cNvSpPr>
          <p:nvPr>
            <p:ph type="title" hasCustomPrompt="1"/>
          </p:nvPr>
        </p:nvSpPr>
        <p:spPr bwMode="gray">
          <a:xfrm>
            <a:off x="746760" y="685800"/>
            <a:ext cx="10698480" cy="5486400"/>
          </a:xfrm>
        </p:spPr>
        <p:txBody>
          <a:bodyPr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38662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Stop Slide Peac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9FEEFF-5395-4182-A27D-EA7A0C19B01F}"/>
              </a:ext>
            </a:extLst>
          </p:cNvPr>
          <p:cNvSpPr/>
          <p:nvPr userDrawn="1"/>
        </p:nvSpPr>
        <p:spPr>
          <a:xfrm>
            <a:off x="1524"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2163D8-1888-498C-9759-1609791AEA5E}"/>
              </a:ext>
            </a:extLst>
          </p:cNvPr>
          <p:cNvSpPr>
            <a:spLocks noGrp="1"/>
          </p:cNvSpPr>
          <p:nvPr>
            <p:ph type="title" hasCustomPrompt="1"/>
          </p:nvPr>
        </p:nvSpPr>
        <p:spPr bwMode="gray">
          <a:xfrm>
            <a:off x="746760" y="685800"/>
            <a:ext cx="10698480" cy="5486400"/>
          </a:xfrm>
        </p:spPr>
        <p:txBody>
          <a:bodyPr tIns="0" bIns="0" anchor="ctr">
            <a:noAutofit/>
          </a:bodyPr>
          <a:lstStyle>
            <a:lvl1pPr algn="ctr">
              <a:lnSpc>
                <a:spcPct val="110000"/>
              </a:lnSpc>
              <a:spcAft>
                <a:spcPts val="1200"/>
              </a:spcAft>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6406246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Stop Slide Pe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362F91-0D38-40ED-9CBA-20E89052A14C}"/>
              </a:ext>
            </a:extLst>
          </p:cNvPr>
          <p:cNvSpPr/>
          <p:nvPr userDrawn="1"/>
        </p:nvSpPr>
        <p:spPr bwMode="ltGray">
          <a:xfrm>
            <a:off x="1524" y="0"/>
            <a:ext cx="1218895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FA879-92E8-4ECD-BCC6-D677C1B4D0C2}"/>
              </a:ext>
            </a:extLst>
          </p:cNvPr>
          <p:cNvSpPr>
            <a:spLocks noGrp="1"/>
          </p:cNvSpPr>
          <p:nvPr>
            <p:ph type="title" hasCustomPrompt="1"/>
          </p:nvPr>
        </p:nvSpPr>
        <p:spPr bwMode="gray">
          <a:xfrm>
            <a:off x="746760" y="685800"/>
            <a:ext cx="10698480" cy="5486400"/>
          </a:xfrm>
        </p:spPr>
        <p:txBody>
          <a:bodyPr tIns="0" bIns="0" anchor="ctr" anchorCtr="0">
            <a:normAutofit/>
          </a:bodyPr>
          <a:lstStyle>
            <a:lvl1pPr algn="ctr">
              <a:lnSpc>
                <a:spcPct val="110000"/>
              </a:lnSpc>
              <a:spcAft>
                <a:spcPts val="1200"/>
              </a:spcAft>
              <a:defRPr sz="6000">
                <a:solidFill>
                  <a:schemeClr val="tx1"/>
                </a:solidFill>
              </a:defRPr>
            </a:lvl1pPr>
          </a:lstStyle>
          <a:p>
            <a:r>
              <a:rPr lang="en-US"/>
              <a:t>Click to edit master title style</a:t>
            </a:r>
          </a:p>
        </p:txBody>
      </p:sp>
    </p:spTree>
    <p:extLst>
      <p:ext uri="{BB962C8B-B14F-4D97-AF65-F5344CB8AC3E}">
        <p14:creationId xmlns:p14="http://schemas.microsoft.com/office/powerpoint/2010/main" val="12760520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Navigation w/Title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6D8B-1C87-44F7-B24D-3B8C1400F843}"/>
              </a:ext>
            </a:extLst>
          </p:cNvPr>
          <p:cNvSpPr>
            <a:spLocks noGrp="1"/>
          </p:cNvSpPr>
          <p:nvPr>
            <p:ph type="title" hasCustomPrompt="1"/>
          </p:nvPr>
        </p:nvSpPr>
        <p:spPr bwMode="gray">
          <a:xfrm>
            <a:off x="548640" y="502920"/>
            <a:ext cx="109728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D22CFC67-10F0-4413-A377-C2F301E647CE}"/>
              </a:ext>
            </a:extLst>
          </p:cNvPr>
          <p:cNvSpPr>
            <a:spLocks noGrp="1"/>
          </p:cNvSpPr>
          <p:nvPr>
            <p:ph type="body" sz="quarter" idx="10" hasCustomPrompt="1"/>
          </p:nvPr>
        </p:nvSpPr>
        <p:spPr bwMode="gray">
          <a:xfrm>
            <a:off x="548639" y="1417320"/>
            <a:ext cx="10972799"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11935B8D-30D2-4F78-BADD-2CB2839AE355}"/>
              </a:ext>
            </a:extLst>
          </p:cNvPr>
          <p:cNvSpPr>
            <a:spLocks noGrp="1"/>
          </p:cNvSpPr>
          <p:nvPr>
            <p:ph type="body" sz="quarter" idx="11" hasCustomPrompt="1"/>
          </p:nvPr>
        </p:nvSpPr>
        <p:spPr bwMode="gray">
          <a:xfrm>
            <a:off x="548639" y="182880"/>
            <a:ext cx="5486400" cy="274320"/>
          </a:xfrm>
        </p:spPr>
        <p:txBody>
          <a:bodyPr anchor="ctr">
            <a:noAutofit/>
          </a:bodyPr>
          <a:lstStyle>
            <a:lvl1pPr marL="0" indent="0">
              <a:lnSpc>
                <a:spcPct val="100000"/>
              </a:lnSpc>
              <a:spcBef>
                <a:spcPts val="0"/>
              </a:spcBef>
              <a:spcAft>
                <a:spcPts val="0"/>
              </a:spcAft>
              <a:buNone/>
              <a:defRPr sz="1000" b="1" i="0" cap="none" baseline="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5857657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Navigation Sub-title w/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7E419-EFE5-49E0-9A84-0EC6DD5908D2}"/>
              </a:ext>
            </a:extLst>
          </p:cNvPr>
          <p:cNvSpPr>
            <a:spLocks noGrp="1"/>
          </p:cNvSpPr>
          <p:nvPr>
            <p:ph type="title" hasCustomPrompt="1"/>
          </p:nvPr>
        </p:nvSpPr>
        <p:spPr bwMode="gray">
          <a:xfrm>
            <a:off x="548640" y="500932"/>
            <a:ext cx="10972800" cy="824947"/>
          </a:xfrm>
        </p:spPr>
        <p:txBody>
          <a:bodyPr/>
          <a:lstStyle/>
          <a:p>
            <a:r>
              <a:rPr lang="en-US"/>
              <a:t>Click to edit master title style</a:t>
            </a:r>
          </a:p>
        </p:txBody>
      </p:sp>
      <p:sp>
        <p:nvSpPr>
          <p:cNvPr id="4" name="Text Placeholder 3">
            <a:extLst>
              <a:ext uri="{FF2B5EF4-FFF2-40B4-BE49-F238E27FC236}">
                <a16:creationId xmlns:a16="http://schemas.microsoft.com/office/drawing/2014/main" id="{686AD0FF-A216-436F-B051-B1BE8ADE1764}"/>
              </a:ext>
            </a:extLst>
          </p:cNvPr>
          <p:cNvSpPr>
            <a:spLocks noGrp="1"/>
          </p:cNvSpPr>
          <p:nvPr>
            <p:ph type="body" sz="quarter" idx="10" hasCustomPrompt="1"/>
          </p:nvPr>
        </p:nvSpPr>
        <p:spPr bwMode="gray">
          <a:xfrm>
            <a:off x="548640" y="2057400"/>
            <a:ext cx="10972799"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4DE053B-7AB7-4879-9C1E-CC724EEF94D0}"/>
              </a:ext>
            </a:extLst>
          </p:cNvPr>
          <p:cNvSpPr>
            <a:spLocks noGrp="1"/>
          </p:cNvSpPr>
          <p:nvPr>
            <p:ph type="body" sz="quarter" idx="11" hasCustomPrompt="1"/>
          </p:nvPr>
        </p:nvSpPr>
        <p:spPr bwMode="gray">
          <a:xfrm>
            <a:off x="548639" y="1417320"/>
            <a:ext cx="10972799" cy="548640"/>
          </a:xfrm>
        </p:spPr>
        <p:txBody>
          <a:bodyPr/>
          <a:lstStyle>
            <a:lvl1pPr marL="0" indent="0">
              <a:spcBef>
                <a:spcPts val="0"/>
              </a:spcBef>
              <a:spcAft>
                <a:spcPts val="0"/>
              </a:spcAft>
              <a:buNone/>
              <a:defRPr b="0">
                <a:solidFill>
                  <a:schemeClr val="accent1"/>
                </a:solidFill>
              </a:defRPr>
            </a:lvl1pPr>
            <a:lvl2pPr marL="230188"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D684BF77-45AD-491E-AE63-A8F054890055}"/>
              </a:ext>
            </a:extLst>
          </p:cNvPr>
          <p:cNvSpPr>
            <a:spLocks noGrp="1"/>
          </p:cNvSpPr>
          <p:nvPr>
            <p:ph type="body" sz="quarter" idx="12" hasCustomPrompt="1"/>
          </p:nvPr>
        </p:nvSpPr>
        <p:spPr bwMode="gray">
          <a:xfrm>
            <a:off x="548639" y="182880"/>
            <a:ext cx="5486400" cy="274320"/>
          </a:xfrm>
        </p:spPr>
        <p:txBody>
          <a:bodyPr anchor="ctr"/>
          <a:lstStyle>
            <a:lvl1pPr marL="0" indent="0">
              <a:lnSpc>
                <a:spcPct val="100000"/>
              </a:lnSpc>
              <a:spcBef>
                <a:spcPts val="0"/>
              </a:spcBef>
              <a:spcAft>
                <a:spcPts val="0"/>
              </a:spcAft>
              <a:buNone/>
              <a:defRPr sz="1000" b="1" cap="small" baseline="0">
                <a:solidFill>
                  <a:schemeClr val="tx2"/>
                </a:solidFill>
              </a:defRPr>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4033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4422320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Navigation Case Study w/Sideba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88D6E-7B11-45B8-A194-654C73036A8C}"/>
              </a:ext>
            </a:extLst>
          </p:cNvPr>
          <p:cNvSpPr/>
          <p:nvPr userDrawn="1"/>
        </p:nvSpPr>
        <p:spPr bwMode="gray">
          <a:xfrm>
            <a:off x="8488680" y="0"/>
            <a:ext cx="3703320"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3C874-B3F9-48CA-AFAC-4A9DF9583137}"/>
              </a:ext>
            </a:extLst>
          </p:cNvPr>
          <p:cNvSpPr>
            <a:spLocks noGrp="1"/>
          </p:cNvSpPr>
          <p:nvPr>
            <p:ph type="title" hasCustomPrompt="1"/>
          </p:nvPr>
        </p:nvSpPr>
        <p:spPr bwMode="gray">
          <a:xfrm>
            <a:off x="548640" y="502920"/>
            <a:ext cx="7772400" cy="822960"/>
          </a:xfrm>
        </p:spPr>
        <p:txBody>
          <a:bodyPr/>
          <a:lstStyle/>
          <a:p>
            <a:r>
              <a:rPr lang="en-US"/>
              <a:t>Click to edit master title style</a:t>
            </a:r>
          </a:p>
        </p:txBody>
      </p:sp>
      <p:sp>
        <p:nvSpPr>
          <p:cNvPr id="4" name="Text Placeholder 3">
            <a:extLst>
              <a:ext uri="{FF2B5EF4-FFF2-40B4-BE49-F238E27FC236}">
                <a16:creationId xmlns:a16="http://schemas.microsoft.com/office/drawing/2014/main" id="{EB7DAC86-8D10-440C-A9DD-09F343CE260F}"/>
              </a:ext>
            </a:extLst>
          </p:cNvPr>
          <p:cNvSpPr>
            <a:spLocks noGrp="1"/>
          </p:cNvSpPr>
          <p:nvPr>
            <p:ph type="body" sz="quarter" idx="10"/>
          </p:nvPr>
        </p:nvSpPr>
        <p:spPr bwMode="gray">
          <a:xfrm>
            <a:off x="548640" y="182880"/>
            <a:ext cx="5486400" cy="274320"/>
          </a:xfrm>
        </p:spPr>
        <p:txBody>
          <a:bodyPr anchor="ctr"/>
          <a:lstStyle>
            <a:lvl1pPr marL="0" indent="0">
              <a:lnSpc>
                <a:spcPct val="100000"/>
              </a:lnSpc>
              <a:spcBef>
                <a:spcPts val="0"/>
              </a:spcBef>
              <a:spcAft>
                <a:spcPts val="0"/>
              </a:spcAft>
              <a:buNone/>
              <a:defRPr sz="1000" b="1" i="0" cap="all" baseline="0">
                <a:solidFill>
                  <a:schemeClr val="tx2"/>
                </a:solidFill>
              </a:defRPr>
            </a:lvl1pPr>
            <a:lvl2pPr marL="230188" indent="0">
              <a:buNone/>
              <a:defRPr/>
            </a:lvl2pPr>
          </a:lstStyle>
          <a:p>
            <a:pPr lvl="0"/>
            <a:r>
              <a:rPr lang="en-US"/>
              <a:t>Click to edit Master text styles</a:t>
            </a:r>
          </a:p>
        </p:txBody>
      </p:sp>
      <p:sp>
        <p:nvSpPr>
          <p:cNvPr id="6" name="Text Placeholder 5">
            <a:extLst>
              <a:ext uri="{FF2B5EF4-FFF2-40B4-BE49-F238E27FC236}">
                <a16:creationId xmlns:a16="http://schemas.microsoft.com/office/drawing/2014/main" id="{24CED11C-7442-4305-845D-65226388258F}"/>
              </a:ext>
            </a:extLst>
          </p:cNvPr>
          <p:cNvSpPr>
            <a:spLocks noGrp="1"/>
          </p:cNvSpPr>
          <p:nvPr>
            <p:ph type="body" sz="quarter" idx="11" hasCustomPrompt="1"/>
          </p:nvPr>
        </p:nvSpPr>
        <p:spPr bwMode="gray">
          <a:xfrm>
            <a:off x="548640" y="1417320"/>
            <a:ext cx="7772400" cy="17372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5992B9C-CDF1-4F94-A687-0C9FC67258DB}"/>
              </a:ext>
            </a:extLst>
          </p:cNvPr>
          <p:cNvSpPr>
            <a:spLocks noGrp="1"/>
          </p:cNvSpPr>
          <p:nvPr>
            <p:ph type="body" sz="quarter" idx="12" hasCustomPrompt="1"/>
          </p:nvPr>
        </p:nvSpPr>
        <p:spPr bwMode="gray">
          <a:xfrm>
            <a:off x="8717280" y="777240"/>
            <a:ext cx="3291840" cy="548640"/>
          </a:xfrm>
        </p:spPr>
        <p:txBody>
          <a:bodyPr anchor="b"/>
          <a:lstStyle>
            <a:lvl1pPr marL="0" indent="0">
              <a:buNone/>
              <a:defRPr sz="1600" b="1">
                <a:solidFill>
                  <a:schemeClr val="accent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29A2EB62-007D-4BC4-B728-5B4F01EBA88E}"/>
              </a:ext>
            </a:extLst>
          </p:cNvPr>
          <p:cNvSpPr>
            <a:spLocks noGrp="1"/>
          </p:cNvSpPr>
          <p:nvPr>
            <p:ph type="body" sz="quarter" idx="13" hasCustomPrompt="1"/>
          </p:nvPr>
        </p:nvSpPr>
        <p:spPr bwMode="gray">
          <a:xfrm>
            <a:off x="8717281" y="1417320"/>
            <a:ext cx="3291839" cy="1737270"/>
          </a:xfrm>
        </p:spPr>
        <p:txBody>
          <a:bodyPr>
            <a:spAutoFit/>
          </a:bodyPr>
          <a:lstStyle>
            <a:lvl1pPr>
              <a:defRPr>
                <a:solidFill>
                  <a:schemeClr val="tx1"/>
                </a:solidFill>
              </a:defRPr>
            </a:lvl1pPr>
            <a:lvl2pPr>
              <a:buClrTx/>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8AC9FE11-2ACD-4DB9-9774-2412EE78853C}"/>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13" name="Straight Connector 12">
            <a:extLst>
              <a:ext uri="{FF2B5EF4-FFF2-40B4-BE49-F238E27FC236}">
                <a16:creationId xmlns:a16="http://schemas.microsoft.com/office/drawing/2014/main" id="{3FCE1313-EC6D-4C13-9E35-FAB5139E933E}"/>
              </a:ext>
            </a:extLst>
          </p:cNvPr>
          <p:cNvCxnSpPr>
            <a:cxnSpLocks/>
          </p:cNvCxnSpPr>
          <p:nvPr userDrawn="1"/>
        </p:nvCxnSpPr>
        <p:spPr bwMode="gray">
          <a:xfrm>
            <a:off x="11536680" y="6537960"/>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3156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ontent w/ 2/3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E920-2126-47A3-ADC5-1ADCCCB7C0EE}"/>
              </a:ext>
            </a:extLst>
          </p:cNvPr>
          <p:cNvSpPr>
            <a:spLocks noGrp="1"/>
          </p:cNvSpPr>
          <p:nvPr>
            <p:ph type="title" hasCustomPrompt="1"/>
          </p:nvPr>
        </p:nvSpPr>
        <p:spPr bwMode="gray">
          <a:xfrm>
            <a:off x="8252694" y="228600"/>
            <a:ext cx="3390665" cy="1097280"/>
          </a:xfrm>
        </p:spPr>
        <p:txBody>
          <a:bodyPr>
            <a:noAutofit/>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2A6DF547-40DB-49AE-8AC3-96AB6388B8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9" name="Text Placeholder 8">
            <a:extLst>
              <a:ext uri="{FF2B5EF4-FFF2-40B4-BE49-F238E27FC236}">
                <a16:creationId xmlns:a16="http://schemas.microsoft.com/office/drawing/2014/main" id="{BE9AECD6-4623-4512-9EF5-8032BB801B36}"/>
              </a:ext>
            </a:extLst>
          </p:cNvPr>
          <p:cNvSpPr>
            <a:spLocks noGrp="1"/>
          </p:cNvSpPr>
          <p:nvPr>
            <p:ph type="body" sz="quarter" idx="11" hasCustomPrompt="1"/>
          </p:nvPr>
        </p:nvSpPr>
        <p:spPr bwMode="gray">
          <a:xfrm>
            <a:off x="8252694" y="1417320"/>
            <a:ext cx="3390665"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3517C140-D8A5-4568-93F7-B91A49DFEDD9}"/>
              </a:ext>
            </a:extLst>
          </p:cNvPr>
          <p:cNvSpPr/>
          <p:nvPr userDrawn="1"/>
        </p:nvSpPr>
        <p:spPr bwMode="ltGray">
          <a:xfrm>
            <a:off x="0" y="0"/>
            <a:ext cx="804672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26554B-ECE3-4970-B504-22DBAB4598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26607" y="6474352"/>
            <a:ext cx="1828800" cy="205906"/>
          </a:xfrm>
          <a:prstGeom prst="rect">
            <a:avLst/>
          </a:prstGeom>
        </p:spPr>
      </p:pic>
      <p:sp>
        <p:nvSpPr>
          <p:cNvPr id="7" name="Content Placeholder 6">
            <a:extLst>
              <a:ext uri="{FF2B5EF4-FFF2-40B4-BE49-F238E27FC236}">
                <a16:creationId xmlns:a16="http://schemas.microsoft.com/office/drawing/2014/main" id="{69D48BE8-EA6C-45EC-A925-170EDAB99974}"/>
              </a:ext>
            </a:extLst>
          </p:cNvPr>
          <p:cNvSpPr>
            <a:spLocks noGrp="1"/>
          </p:cNvSpPr>
          <p:nvPr>
            <p:ph sz="quarter" idx="10" hasCustomPrompt="1"/>
          </p:nvPr>
        </p:nvSpPr>
        <p:spPr bwMode="gray">
          <a:xfrm>
            <a:off x="548640" y="228600"/>
            <a:ext cx="7275442" cy="612648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D7E15832-AE7D-4BDA-9F1B-29A564F369D9}"/>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30344151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50/50 Spli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E6877D-B0E1-41CC-90AD-DC84E1739705}"/>
              </a:ext>
            </a:extLst>
          </p:cNvPr>
          <p:cNvSpPr/>
          <p:nvPr userDrawn="1"/>
        </p:nvSpPr>
        <p:spPr bwMode="ltGray">
          <a:xfrm>
            <a:off x="6111240" y="0"/>
            <a:ext cx="6080760" cy="6858000"/>
          </a:xfrm>
          <a:prstGeom prst="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059778-229D-4DAC-A927-F65DC6617778}"/>
              </a:ext>
            </a:extLst>
          </p:cNvPr>
          <p:cNvSpPr>
            <a:spLocks noGrp="1"/>
          </p:cNvSpPr>
          <p:nvPr>
            <p:ph type="title" hasCustomPrompt="1"/>
          </p:nvPr>
        </p:nvSpPr>
        <p:spPr bwMode="gray">
          <a:xfrm>
            <a:off x="548640" y="228600"/>
            <a:ext cx="5486400" cy="1097280"/>
          </a:xfrm>
        </p:spPr>
        <p:txBody>
          <a:bodyPr>
            <a:noAutofit/>
          </a:bodyPr>
          <a:lstStyle/>
          <a:p>
            <a:r>
              <a:rPr lang="en-US"/>
              <a:t>Click to edit master title style</a:t>
            </a:r>
          </a:p>
        </p:txBody>
      </p:sp>
      <p:sp>
        <p:nvSpPr>
          <p:cNvPr id="5" name="Content Placeholder 4">
            <a:extLst>
              <a:ext uri="{FF2B5EF4-FFF2-40B4-BE49-F238E27FC236}">
                <a16:creationId xmlns:a16="http://schemas.microsoft.com/office/drawing/2014/main" id="{9881C532-3EC7-40FF-BE62-836D7A1E7915}"/>
              </a:ext>
            </a:extLst>
          </p:cNvPr>
          <p:cNvSpPr>
            <a:spLocks noGrp="1"/>
          </p:cNvSpPr>
          <p:nvPr>
            <p:ph sz="quarter" idx="10" hasCustomPrompt="1"/>
          </p:nvPr>
        </p:nvSpPr>
        <p:spPr bwMode="gray">
          <a:xfrm>
            <a:off x="548640" y="1417320"/>
            <a:ext cx="548640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D1C5AA40-B5E6-43C7-A010-D4FFCD9BF1ED}"/>
              </a:ext>
            </a:extLst>
          </p:cNvPr>
          <p:cNvSpPr txBox="1"/>
          <p:nvPr userDrawn="1"/>
        </p:nvSpPr>
        <p:spPr bwMode="gray">
          <a:xfrm>
            <a:off x="11551920" y="6537960"/>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1"/>
                </a:solidFill>
              </a:rPr>
              <a:pPr algn="r"/>
              <a:t>‹#›</a:t>
            </a:fld>
            <a:endParaRPr lang="en-US" sz="800">
              <a:solidFill>
                <a:schemeClr val="bg1"/>
              </a:solidFill>
            </a:endParaRPr>
          </a:p>
        </p:txBody>
      </p:sp>
      <p:cxnSp>
        <p:nvCxnSpPr>
          <p:cNvPr id="7" name="Straight Connector 6">
            <a:extLst>
              <a:ext uri="{FF2B5EF4-FFF2-40B4-BE49-F238E27FC236}">
                <a16:creationId xmlns:a16="http://schemas.microsoft.com/office/drawing/2014/main" id="{1F5D7311-155D-4D0B-B3BF-F4C0EF98CCF4}"/>
              </a:ext>
            </a:extLst>
          </p:cNvPr>
          <p:cNvCxnSpPr>
            <a:cxnSpLocks/>
          </p:cNvCxnSpPr>
          <p:nvPr userDrawn="1"/>
        </p:nvCxnSpPr>
        <p:spPr bwMode="gray">
          <a:xfrm>
            <a:off x="11536680" y="6537960"/>
            <a:ext cx="0" cy="228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0F8A3B8A-0B33-4487-B69B-F0CDCCF6A5F1}"/>
              </a:ext>
            </a:extLst>
          </p:cNvPr>
          <p:cNvSpPr>
            <a:spLocks noGrp="1"/>
          </p:cNvSpPr>
          <p:nvPr>
            <p:ph sz="quarter" idx="11" hasCustomPrompt="1"/>
          </p:nvPr>
        </p:nvSpPr>
        <p:spPr bwMode="gray">
          <a:xfrm>
            <a:off x="6431280" y="1417320"/>
            <a:ext cx="5486400" cy="1737270"/>
          </a:xfrm>
        </p:spPr>
        <p:txBody>
          <a:bodyPr>
            <a:noAutofit/>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A903CE24-481A-442F-86A7-2F1F81597254}"/>
              </a:ext>
            </a:extLst>
          </p:cNvPr>
          <p:cNvSpPr>
            <a:spLocks noGrp="1"/>
          </p:cNvSpPr>
          <p:nvPr>
            <p:ph type="body" sz="quarter" idx="12" hasCustomPrompt="1"/>
          </p:nvPr>
        </p:nvSpPr>
        <p:spPr bwMode="gray">
          <a:xfrm>
            <a:off x="6431280" y="228600"/>
            <a:ext cx="5486400" cy="1097280"/>
          </a:xfrm>
        </p:spPr>
        <p:txBody>
          <a:bodyPr anchor="b" anchorCtr="0"/>
          <a:lstStyle>
            <a:lvl1pPr marL="0" indent="0">
              <a:buNone/>
              <a:defRPr sz="3600">
                <a:solidFill>
                  <a:schemeClr val="bg1"/>
                </a:solidFill>
                <a:latin typeface="+mj-lt"/>
              </a:defRPr>
            </a:lvl1pPr>
            <a:lvl2pPr marL="230188" indent="0">
              <a:buNone/>
              <a:defRPr sz="1100">
                <a:latin typeface="+mj-lt"/>
              </a:defRPr>
            </a:lvl2pPr>
            <a:lvl3pPr marL="461963" indent="0">
              <a:buNone/>
              <a:defRPr sz="1100">
                <a:latin typeface="+mj-lt"/>
              </a:defRPr>
            </a:lvl3pPr>
            <a:lvl4pPr marL="684212" indent="0">
              <a:buNone/>
              <a:defRPr sz="1100">
                <a:latin typeface="+mj-lt"/>
              </a:defRPr>
            </a:lvl4pPr>
            <a:lvl5pPr marL="914400" indent="0">
              <a:buNone/>
              <a:defRPr sz="1100">
                <a:latin typeface="+mj-lt"/>
              </a:defRPr>
            </a:lvl5pPr>
          </a:lstStyle>
          <a:p>
            <a:pPr lvl="0"/>
            <a:r>
              <a:rPr lang="en-US"/>
              <a:t>Click to edit master text styles</a:t>
            </a:r>
          </a:p>
        </p:txBody>
      </p:sp>
      <p:sp>
        <p:nvSpPr>
          <p:cNvPr id="15" name="TextBox 14">
            <a:extLst>
              <a:ext uri="{FF2B5EF4-FFF2-40B4-BE49-F238E27FC236}">
                <a16:creationId xmlns:a16="http://schemas.microsoft.com/office/drawing/2014/main" id="{F938BB34-97D8-420E-8BDB-7D59C3BC8B9F}"/>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tx2">
                    <a:lumMod val="60000"/>
                    <a:lumOff val="40000"/>
                  </a:schemeClr>
                </a:solidFill>
              </a:rPr>
              <a:t>Proprietary and confidential. All rights reserved.</a:t>
            </a:r>
          </a:p>
        </p:txBody>
      </p:sp>
    </p:spTree>
    <p:extLst>
      <p:ext uri="{BB962C8B-B14F-4D97-AF65-F5344CB8AC3E}">
        <p14:creationId xmlns:p14="http://schemas.microsoft.com/office/powerpoint/2010/main" val="7498258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hart w/Bullet Lis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D10B7B8-37AA-40E1-AB4E-AFB649DB9764}"/>
              </a:ext>
            </a:extLst>
          </p:cNvPr>
          <p:cNvSpPr/>
          <p:nvPr userDrawn="1"/>
        </p:nvSpPr>
        <p:spPr bwMode="gray">
          <a:xfrm>
            <a:off x="1524" y="1371600"/>
            <a:ext cx="12188952" cy="4937760"/>
          </a:xfrm>
          <a:prstGeom prst="rect">
            <a:avLst/>
          </a:prstGeom>
          <a:solidFill>
            <a:schemeClr val="tx2">
              <a:lumMod val="20000"/>
              <a:lumOff val="8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0F9EC-0EAB-4727-9799-29ED998A3516}"/>
              </a:ext>
            </a:extLst>
          </p:cNvPr>
          <p:cNvSpPr>
            <a:spLocks noGrp="1"/>
          </p:cNvSpPr>
          <p:nvPr>
            <p:ph type="title" hasCustomPrompt="1"/>
          </p:nvPr>
        </p:nvSpPr>
        <p:spPr bwMode="gray">
          <a:xfrm>
            <a:off x="548640" y="228600"/>
            <a:ext cx="10972800" cy="1097280"/>
          </a:xfrm>
        </p:spPr>
        <p:txBody>
          <a:bodyPr anchor="b">
            <a:noAutofit/>
          </a:bodyPr>
          <a:lstStyle>
            <a:lvl1pPr>
              <a:defRPr sz="3600"/>
            </a:lvl1pPr>
          </a:lstStyle>
          <a:p>
            <a:r>
              <a:rPr lang="en-US"/>
              <a:t>Click to edit master title style</a:t>
            </a:r>
          </a:p>
        </p:txBody>
      </p:sp>
      <p:sp>
        <p:nvSpPr>
          <p:cNvPr id="9" name="Text Placeholder 8">
            <a:extLst>
              <a:ext uri="{FF2B5EF4-FFF2-40B4-BE49-F238E27FC236}">
                <a16:creationId xmlns:a16="http://schemas.microsoft.com/office/drawing/2014/main" id="{099AEA91-0E64-414D-AB9C-BFADC08C13D6}"/>
              </a:ext>
            </a:extLst>
          </p:cNvPr>
          <p:cNvSpPr>
            <a:spLocks noGrp="1"/>
          </p:cNvSpPr>
          <p:nvPr>
            <p:ph type="body" sz="quarter" idx="10" hasCustomPrompt="1"/>
          </p:nvPr>
        </p:nvSpPr>
        <p:spPr bwMode="gray">
          <a:xfrm>
            <a:off x="548640" y="1417320"/>
            <a:ext cx="3291840" cy="173727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4B3F9836-81FE-412A-B3B8-FB616DCF9ED3}"/>
              </a:ext>
            </a:extLst>
          </p:cNvPr>
          <p:cNvSpPr>
            <a:spLocks noGrp="1"/>
          </p:cNvSpPr>
          <p:nvPr>
            <p:ph type="body" sz="quarter" idx="11" hasCustomPrompt="1"/>
          </p:nvPr>
        </p:nvSpPr>
        <p:spPr bwMode="gray">
          <a:xfrm>
            <a:off x="4389120" y="1463040"/>
            <a:ext cx="7132320" cy="365760"/>
          </a:xfrm>
          <a:solidFill>
            <a:schemeClr val="bg1"/>
          </a:solidFill>
        </p:spPr>
        <p:txBody>
          <a:bodyPr lIns="91440" rIns="91440" anchor="ctr"/>
          <a:lstStyle>
            <a:lvl1pPr marL="0" indent="0">
              <a:lnSpc>
                <a:spcPct val="100000"/>
              </a:lnSpc>
              <a:spcBef>
                <a:spcPts val="0"/>
              </a:spcBef>
              <a:spcAft>
                <a:spcPts val="0"/>
              </a:spcAft>
              <a:buNone/>
              <a:defRPr sz="1200" b="1" i="0" cap="all" baseline="0">
                <a:solidFill>
                  <a:schemeClr val="accent1"/>
                </a:solidFill>
              </a:defRPr>
            </a:lvl1pPr>
            <a:lvl2pPr marL="230188" indent="0">
              <a:buNone/>
              <a:defRPr/>
            </a:lvl2pPr>
          </a:lstStyle>
          <a:p>
            <a:pPr lvl="0"/>
            <a:r>
              <a:rPr lang="en-US"/>
              <a:t>Click to edit master text styles</a:t>
            </a:r>
          </a:p>
        </p:txBody>
      </p:sp>
      <p:sp>
        <p:nvSpPr>
          <p:cNvPr id="13" name="Content Placeholder 12">
            <a:extLst>
              <a:ext uri="{FF2B5EF4-FFF2-40B4-BE49-F238E27FC236}">
                <a16:creationId xmlns:a16="http://schemas.microsoft.com/office/drawing/2014/main" id="{4E48653B-8945-46CA-A1C3-B4E4C060CE3E}"/>
              </a:ext>
            </a:extLst>
          </p:cNvPr>
          <p:cNvSpPr>
            <a:spLocks noGrp="1" noChangeAspect="1"/>
          </p:cNvSpPr>
          <p:nvPr>
            <p:ph sz="quarter" idx="12"/>
          </p:nvPr>
        </p:nvSpPr>
        <p:spPr bwMode="gray">
          <a:xfrm>
            <a:off x="4389120" y="1874520"/>
            <a:ext cx="7132320" cy="4297680"/>
          </a:xfrm>
          <a:solidFill>
            <a:schemeClr val="bg1"/>
          </a:solidFill>
        </p:spPr>
        <p:txBody>
          <a:bodyPr wrap="none" lIns="0" tIns="0" rIns="0" bIns="0"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35082071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hart, Table, Video or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E158-87A9-49B9-8665-06169502C22F}"/>
              </a:ext>
            </a:extLst>
          </p:cNvPr>
          <p:cNvSpPr>
            <a:spLocks noGrp="1"/>
          </p:cNvSpPr>
          <p:nvPr>
            <p:ph type="title" hasCustomPrompt="1"/>
          </p:nvPr>
        </p:nvSpPr>
        <p:spPr bwMode="gray"/>
        <p:txBody>
          <a:bodyPr>
            <a:noAutofit/>
          </a:bodyPr>
          <a:lstStyle/>
          <a:p>
            <a:r>
              <a:rPr lang="en-US"/>
              <a:t>Click to edit master title style</a:t>
            </a:r>
          </a:p>
        </p:txBody>
      </p:sp>
      <p:sp>
        <p:nvSpPr>
          <p:cNvPr id="4" name="Text Placeholder 3">
            <a:extLst>
              <a:ext uri="{FF2B5EF4-FFF2-40B4-BE49-F238E27FC236}">
                <a16:creationId xmlns:a16="http://schemas.microsoft.com/office/drawing/2014/main" id="{05C83D87-15DF-4870-9314-FB061E93EBC0}"/>
              </a:ext>
            </a:extLst>
          </p:cNvPr>
          <p:cNvSpPr>
            <a:spLocks noGrp="1"/>
          </p:cNvSpPr>
          <p:nvPr>
            <p:ph type="body" sz="quarter" idx="10"/>
          </p:nvPr>
        </p:nvSpPr>
        <p:spPr bwMode="gray">
          <a:xfrm>
            <a:off x="548640" y="1371600"/>
            <a:ext cx="10972800" cy="365760"/>
          </a:xfrm>
        </p:spPr>
        <p:txBody>
          <a:bodyPr anchor="ctr"/>
          <a:lstStyle>
            <a:lvl1pPr marL="0" indent="0">
              <a:buNone/>
              <a:defRPr sz="1200" b="1" i="0" cap="all" baseline="0">
                <a:solidFill>
                  <a:schemeClr val="accent1"/>
                </a:solidFill>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1F1E72A9-6195-42CA-9CFB-21A9BC70B486}"/>
              </a:ext>
            </a:extLst>
          </p:cNvPr>
          <p:cNvSpPr>
            <a:spLocks noGrp="1"/>
          </p:cNvSpPr>
          <p:nvPr>
            <p:ph sz="quarter" idx="11"/>
          </p:nvPr>
        </p:nvSpPr>
        <p:spPr bwMode="gray">
          <a:xfrm>
            <a:off x="548640" y="1783080"/>
            <a:ext cx="10972800" cy="4480560"/>
          </a:xfrm>
        </p:spPr>
        <p:txBody>
          <a:bodyPr anchor="ct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25257414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Biograph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DB8C-1020-4056-B923-F94F287281F7}"/>
              </a:ext>
            </a:extLst>
          </p:cNvPr>
          <p:cNvSpPr>
            <a:spLocks noGrp="1"/>
          </p:cNvSpPr>
          <p:nvPr>
            <p:ph type="title" hasCustomPrompt="1"/>
          </p:nvPr>
        </p:nvSpPr>
        <p:spPr bwMode="gray"/>
        <p:txBody>
          <a:bodyPr>
            <a:noAutofit/>
          </a:bodyPr>
          <a:lstStyle/>
          <a:p>
            <a:r>
              <a:rPr lang="en-US"/>
              <a:t>Click to edit master title style</a:t>
            </a:r>
          </a:p>
        </p:txBody>
      </p:sp>
      <p:sp>
        <p:nvSpPr>
          <p:cNvPr id="4" name="Picture Placeholder 3">
            <a:extLst>
              <a:ext uri="{FF2B5EF4-FFF2-40B4-BE49-F238E27FC236}">
                <a16:creationId xmlns:a16="http://schemas.microsoft.com/office/drawing/2014/main" id="{1998054E-4F18-4B5D-8169-EB6F5B85092F}"/>
              </a:ext>
            </a:extLst>
          </p:cNvPr>
          <p:cNvSpPr>
            <a:spLocks noGrp="1" noChangeAspect="1"/>
          </p:cNvSpPr>
          <p:nvPr>
            <p:ph type="pic" sz="quarter" idx="10"/>
          </p:nvPr>
        </p:nvSpPr>
        <p:spPr bwMode="gray">
          <a:xfrm>
            <a:off x="548640" y="1463564"/>
            <a:ext cx="1188720" cy="1188720"/>
          </a:xfrm>
          <a:solidFill>
            <a:schemeClr val="tx2">
              <a:lumMod val="20000"/>
              <a:lumOff val="80000"/>
            </a:schemeClr>
          </a:solidFill>
        </p:spPr>
        <p:txBody>
          <a:bodyPr tIns="0" bIns="0" anchor="ctr"/>
          <a:lstStyle>
            <a:lvl1pPr marL="0" indent="0" algn="ctr">
              <a:buNone/>
              <a:defRPr>
                <a:solidFill>
                  <a:schemeClr val="tx2"/>
                </a:solidFill>
              </a:defRPr>
            </a:lvl1pPr>
          </a:lstStyle>
          <a:p>
            <a:r>
              <a:rPr lang="en-US"/>
              <a:t>Click icon to add picture</a:t>
            </a:r>
          </a:p>
        </p:txBody>
      </p:sp>
      <p:sp>
        <p:nvSpPr>
          <p:cNvPr id="6" name="Text Placeholder 5">
            <a:extLst>
              <a:ext uri="{FF2B5EF4-FFF2-40B4-BE49-F238E27FC236}">
                <a16:creationId xmlns:a16="http://schemas.microsoft.com/office/drawing/2014/main" id="{50EADCA0-1709-4CF8-82EA-67DEA0A2DAE9}"/>
              </a:ext>
            </a:extLst>
          </p:cNvPr>
          <p:cNvSpPr>
            <a:spLocks noGrp="1"/>
          </p:cNvSpPr>
          <p:nvPr>
            <p:ph type="body" sz="quarter" idx="11" hasCustomPrompt="1"/>
          </p:nvPr>
        </p:nvSpPr>
        <p:spPr bwMode="gray">
          <a:xfrm>
            <a:off x="1971675" y="1463674"/>
            <a:ext cx="9601200" cy="3887553"/>
          </a:xfrm>
        </p:spPr>
        <p:txBody>
          <a:bodyPr>
            <a:noAutofit/>
          </a:bodyPr>
          <a:lstStyle>
            <a:lvl1pPr marL="0" indent="0">
              <a:buFontTx/>
              <a:buNone/>
              <a:defRPr sz="1400">
                <a:solidFill>
                  <a:schemeClr val="tx1"/>
                </a:solidFill>
              </a:defRPr>
            </a:lvl1pPr>
            <a:lvl2pPr marL="231775" indent="-231775">
              <a:buFont typeface="Arial" panose="020B0604020202020204" pitchFamily="34" charset="0"/>
              <a:buChar char="•"/>
              <a:defRPr sz="1400"/>
            </a:lvl2pPr>
            <a:lvl3pPr marL="461963" indent="-231775">
              <a:buFont typeface="Montserrat" pitchFamily="2" charset="0"/>
              <a:buChar char="–"/>
              <a:defRPr sz="1400"/>
            </a:lvl3pPr>
            <a:lvl4pPr marL="684213" indent="-222250">
              <a:buFont typeface="Arial" panose="020B0604020202020204" pitchFamily="34" charset="0"/>
              <a:buChar char="•"/>
              <a:defRPr sz="1400"/>
            </a:lvl4pPr>
            <a:lvl5pPr marL="914400" indent="-230188">
              <a:buFont typeface="Montserrat" pitchFamily="2"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C89915E-15C2-40D3-A464-3F45356D9620}"/>
              </a:ext>
            </a:extLst>
          </p:cNvPr>
          <p:cNvSpPr>
            <a:spLocks noGrp="1"/>
          </p:cNvSpPr>
          <p:nvPr>
            <p:ph type="body" sz="quarter" idx="12" hasCustomPrompt="1"/>
          </p:nvPr>
        </p:nvSpPr>
        <p:spPr bwMode="gray">
          <a:xfrm>
            <a:off x="1971675" y="5493964"/>
            <a:ext cx="3657600" cy="914400"/>
          </a:xfrm>
        </p:spPr>
        <p:txBody>
          <a:bodyPr/>
          <a:lstStyle>
            <a:lvl1pPr marL="0" indent="0">
              <a:spcBef>
                <a:spcPts val="0"/>
              </a:spcBef>
              <a:spcAft>
                <a:spcPts val="0"/>
              </a:spcAft>
              <a:buNone/>
              <a:defRPr sz="1200"/>
            </a:lvl1pPr>
            <a:lvl2pPr marL="230188" indent="0">
              <a:buNone/>
              <a:defRPr/>
            </a:lvl2pPr>
          </a:lstStyle>
          <a:p>
            <a:pPr lvl="0"/>
            <a:r>
              <a:rPr lang="en-US"/>
              <a:t>Click to edit master text styles</a:t>
            </a:r>
          </a:p>
        </p:txBody>
      </p:sp>
    </p:spTree>
    <p:extLst>
      <p:ext uri="{BB962C8B-B14F-4D97-AF65-F5344CB8AC3E}">
        <p14:creationId xmlns:p14="http://schemas.microsoft.com/office/powerpoint/2010/main" val="35677394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Agenda or Contac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BFCA46-3FC8-4333-B32A-2787D1B2405E}"/>
              </a:ext>
            </a:extLst>
          </p:cNvPr>
          <p:cNvSpPr/>
          <p:nvPr userDrawn="1"/>
        </p:nvSpPr>
        <p:spPr bwMode="gray">
          <a:xfrm>
            <a:off x="3048" y="1467853"/>
            <a:ext cx="12188952" cy="4802318"/>
          </a:xfrm>
          <a:prstGeom prst="rect">
            <a:avLst/>
          </a:prstGeom>
          <a:solidFill>
            <a:schemeClr val="tx2">
              <a:lumMod val="20000"/>
              <a:lumOff val="80000"/>
            </a:schemeClr>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AFCE8-5382-4D35-ACF3-41C4DD47D71C}"/>
              </a:ext>
            </a:extLst>
          </p:cNvPr>
          <p:cNvSpPr>
            <a:spLocks noGrp="1"/>
          </p:cNvSpPr>
          <p:nvPr>
            <p:ph type="title"/>
          </p:nvPr>
        </p:nvSpPr>
        <p:spPr bwMode="gray"/>
        <p:txBody>
          <a:bodyPr/>
          <a:lstStyle>
            <a:lvl1pPr>
              <a:defRPr>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3FFA2B5B-9938-4C3D-9CEB-1CAA9A3B0613}"/>
              </a:ext>
            </a:extLst>
          </p:cNvPr>
          <p:cNvSpPr>
            <a:spLocks noGrp="1"/>
          </p:cNvSpPr>
          <p:nvPr>
            <p:ph sz="quarter" idx="10"/>
          </p:nvPr>
        </p:nvSpPr>
        <p:spPr bwMode="gray">
          <a:xfrm>
            <a:off x="548638"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852CF6E-AAD1-4716-AFBC-CF518D0E7A36}"/>
              </a:ext>
            </a:extLst>
          </p:cNvPr>
          <p:cNvSpPr>
            <a:spLocks noGrp="1"/>
          </p:cNvSpPr>
          <p:nvPr>
            <p:ph sz="quarter" idx="11"/>
          </p:nvPr>
        </p:nvSpPr>
        <p:spPr bwMode="gray">
          <a:xfrm>
            <a:off x="6156960" y="1828800"/>
            <a:ext cx="5303520" cy="1737270"/>
          </a:xfrm>
        </p:spPr>
        <p:txBody>
          <a:bodyPr anchor="t">
            <a:noAutofit/>
          </a:bodyPr>
          <a:lstStyle>
            <a:lvl1pPr marL="0" indent="0">
              <a:buNone/>
              <a:defRPr b="0">
                <a:solidFill>
                  <a:schemeClr val="tx1"/>
                </a:solidFill>
              </a:defRPr>
            </a:lvl1pPr>
            <a:lvl2pPr>
              <a:defRPr b="0">
                <a:solidFill>
                  <a:schemeClr val="bg2"/>
                </a:solidFill>
              </a:defRPr>
            </a:lvl2pPr>
            <a:lvl3pPr>
              <a:defRPr b="0">
                <a:solidFill>
                  <a:schemeClr val="bg2"/>
                </a:solidFill>
              </a:defRPr>
            </a:lvl3pPr>
            <a:lvl4pPr>
              <a:defRPr b="0">
                <a:solidFill>
                  <a:schemeClr val="bg2"/>
                </a:solidFill>
              </a:defRPr>
            </a:lvl4pPr>
            <a:lvl5pPr>
              <a:defRPr b="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3590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End Slide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3C5AC-1382-43C6-AAFE-6377BA615A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578347" y="3145536"/>
            <a:ext cx="5035306" cy="566929"/>
          </a:xfrm>
          <a:prstGeom prst="rect">
            <a:avLst/>
          </a:prstGeom>
        </p:spPr>
      </p:pic>
    </p:spTree>
    <p:extLst>
      <p:ext uri="{BB962C8B-B14F-4D97-AF65-F5344CB8AC3E}">
        <p14:creationId xmlns:p14="http://schemas.microsoft.com/office/powerpoint/2010/main" val="41883196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 Column Bullet Slid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AB326DC-7ABF-4489-B0DA-0CB57083633F}"/>
              </a:ext>
            </a:extLst>
          </p:cNvPr>
          <p:cNvSpPr>
            <a:spLocks noGrp="1"/>
          </p:cNvSpPr>
          <p:nvPr>
            <p:ph idx="1"/>
          </p:nvPr>
        </p:nvSpPr>
        <p:spPr>
          <a:xfrm>
            <a:off x="577757" y="1714942"/>
            <a:ext cx="5352567" cy="4290609"/>
          </a:xfrm>
        </p:spPr>
        <p:txBody>
          <a:bodyPr>
            <a:normAutofit/>
          </a:bodyPr>
          <a:lstStyle>
            <a:lvl1pPr marL="228594" indent="-228594">
              <a:lnSpc>
                <a:spcPct val="100000"/>
              </a:lnSpc>
              <a:buFontTx/>
              <a:buBlip>
                <a:blip r:embed="rId2"/>
              </a:buBlip>
              <a:defRPr sz="2400"/>
            </a:lvl1pPr>
            <a:lvl2pPr marL="685783" indent="-228594">
              <a:lnSpc>
                <a:spcPct val="100000"/>
              </a:lnSpc>
              <a:spcBef>
                <a:spcPts val="0"/>
              </a:spcBef>
              <a:buFont typeface="Arial" panose="020B0604020202020204" pitchFamily="34" charset="0"/>
              <a:buChar char="-"/>
              <a:defRPr sz="2000"/>
            </a:lvl2pPr>
            <a:lvl3pPr>
              <a:lnSpc>
                <a:spcPct val="100000"/>
              </a:lnSpc>
              <a:spcBef>
                <a:spcPts val="0"/>
              </a:spcBef>
              <a:defRPr sz="1800"/>
            </a:lvl3pPr>
            <a:lvl4pPr marL="1600160" indent="-228594">
              <a:lnSpc>
                <a:spcPct val="100000"/>
              </a:lnSpc>
              <a:spcBef>
                <a:spcPts val="0"/>
              </a:spcBef>
              <a:buFont typeface="Courier New" panose="02070309020205020404" pitchFamily="49" charset="0"/>
              <a:buChar char="o"/>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2">
            <a:extLst>
              <a:ext uri="{FF2B5EF4-FFF2-40B4-BE49-F238E27FC236}">
                <a16:creationId xmlns:a16="http://schemas.microsoft.com/office/drawing/2014/main" id="{D407165B-D8A7-4293-9E7A-5D366A1A088B}"/>
              </a:ext>
            </a:extLst>
          </p:cNvPr>
          <p:cNvSpPr>
            <a:spLocks noGrp="1"/>
          </p:cNvSpPr>
          <p:nvPr>
            <p:ph idx="13"/>
          </p:nvPr>
        </p:nvSpPr>
        <p:spPr>
          <a:xfrm>
            <a:off x="6209739" y="1722264"/>
            <a:ext cx="5352567" cy="4290609"/>
          </a:xfrm>
        </p:spPr>
        <p:txBody>
          <a:bodyPr>
            <a:normAutofit/>
          </a:bodyPr>
          <a:lstStyle>
            <a:lvl1pPr marL="228594" indent="-228594">
              <a:lnSpc>
                <a:spcPct val="100000"/>
              </a:lnSpc>
              <a:buFontTx/>
              <a:buBlip>
                <a:blip r:embed="rId2"/>
              </a:buBlip>
              <a:defRPr sz="2400"/>
            </a:lvl1pPr>
            <a:lvl2pPr marL="685783" indent="-228594">
              <a:lnSpc>
                <a:spcPct val="100000"/>
              </a:lnSpc>
              <a:spcBef>
                <a:spcPts val="0"/>
              </a:spcBef>
              <a:buFont typeface="Arial" panose="020B0604020202020204" pitchFamily="34" charset="0"/>
              <a:buChar char="-"/>
              <a:defRPr sz="2000"/>
            </a:lvl2pPr>
            <a:lvl3pPr>
              <a:lnSpc>
                <a:spcPct val="100000"/>
              </a:lnSpc>
              <a:spcBef>
                <a:spcPts val="0"/>
              </a:spcBef>
              <a:defRPr sz="1800"/>
            </a:lvl3pPr>
            <a:lvl4pPr marL="1600160" indent="-228594">
              <a:lnSpc>
                <a:spcPct val="100000"/>
              </a:lnSpc>
              <a:spcBef>
                <a:spcPts val="0"/>
              </a:spcBef>
              <a:buFont typeface="Courier New" panose="02070309020205020404" pitchFamily="49" charset="0"/>
              <a:buChar char="o"/>
              <a:defRPr sz="1600"/>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24CBD60E-5536-45E9-A19C-87B055CE91E2}"/>
              </a:ext>
            </a:extLst>
          </p:cNvPr>
          <p:cNvSpPr>
            <a:spLocks noGrp="1"/>
          </p:cNvSpPr>
          <p:nvPr>
            <p:ph type="sldNum" sz="quarter" idx="12"/>
          </p:nvPr>
        </p:nvSpPr>
        <p:spPr>
          <a:xfrm>
            <a:off x="-18197" y="6360288"/>
            <a:ext cx="982639" cy="365125"/>
          </a:xfrm>
        </p:spPr>
        <p:txBody>
          <a:bodyPr/>
          <a:lstStyle>
            <a:lvl1pPr>
              <a:defRPr>
                <a:solidFill>
                  <a:schemeClr val="tx1"/>
                </a:solidFill>
              </a:defRPr>
            </a:lvl1pPr>
          </a:lstStyle>
          <a:p>
            <a:fld id="{0308A9BF-39D2-4BB5-AD29-83697C8E64B9}" type="slidenum">
              <a:rPr lang="en-US" smtClean="0"/>
              <a:pPr/>
              <a:t>‹#›</a:t>
            </a:fld>
            <a:r>
              <a:rPr lang="en-US"/>
              <a:t>  </a:t>
            </a:r>
            <a:endParaRPr lang="en-US" b="1">
              <a:solidFill>
                <a:schemeClr val="tx2"/>
              </a:solidFill>
            </a:endParaRPr>
          </a:p>
        </p:txBody>
      </p:sp>
      <p:sp>
        <p:nvSpPr>
          <p:cNvPr id="11" name="Title 1">
            <a:extLst>
              <a:ext uri="{FF2B5EF4-FFF2-40B4-BE49-F238E27FC236}">
                <a16:creationId xmlns:a16="http://schemas.microsoft.com/office/drawing/2014/main" id="{6791D0D9-D78C-4D4E-BA2E-D515DB835514}"/>
              </a:ext>
            </a:extLst>
          </p:cNvPr>
          <p:cNvSpPr>
            <a:spLocks noGrp="1"/>
          </p:cNvSpPr>
          <p:nvPr>
            <p:ph type="title"/>
          </p:nvPr>
        </p:nvSpPr>
        <p:spPr>
          <a:xfrm>
            <a:off x="577755" y="576775"/>
            <a:ext cx="10984549" cy="567815"/>
          </a:xfrm>
        </p:spPr>
        <p:txBody>
          <a:bodyPr>
            <a:normAutofit/>
          </a:bodyPr>
          <a:lstStyle>
            <a:lvl1pPr>
              <a:defRPr sz="4000" b="1"/>
            </a:lvl1pPr>
          </a:lstStyle>
          <a:p>
            <a:r>
              <a:rPr lang="en-US"/>
              <a:t>Click to edit Master title style</a:t>
            </a:r>
          </a:p>
        </p:txBody>
      </p:sp>
    </p:spTree>
    <p:extLst>
      <p:ext uri="{BB962C8B-B14F-4D97-AF65-F5344CB8AC3E}">
        <p14:creationId xmlns:p14="http://schemas.microsoft.com/office/powerpoint/2010/main" val="3340538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Single Column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57818-4540-394E-96CD-0DD6586D8181}"/>
              </a:ext>
            </a:extLst>
          </p:cNvPr>
          <p:cNvSpPr>
            <a:spLocks noGrp="1"/>
          </p:cNvSpPr>
          <p:nvPr>
            <p:ph type="title" hasCustomPrompt="1"/>
          </p:nvPr>
        </p:nvSpPr>
        <p:spPr/>
        <p:txBody>
          <a:bodyPr/>
          <a:lstStyle/>
          <a:p>
            <a:r>
              <a:rPr lang="en-US"/>
              <a:t>Click to edit title</a:t>
            </a:r>
          </a:p>
        </p:txBody>
      </p:sp>
      <p:sp>
        <p:nvSpPr>
          <p:cNvPr id="7" name="Slide Number Placeholder 19">
            <a:extLst>
              <a:ext uri="{FF2B5EF4-FFF2-40B4-BE49-F238E27FC236}">
                <a16:creationId xmlns:a16="http://schemas.microsoft.com/office/drawing/2014/main" id="{A1E67060-C16C-E040-B829-4F86759EC206}"/>
              </a:ext>
            </a:extLst>
          </p:cNvPr>
          <p:cNvSpPr>
            <a:spLocks noGrp="1"/>
          </p:cNvSpPr>
          <p:nvPr>
            <p:ph type="sldNum" sz="quarter" idx="4"/>
          </p:nvPr>
        </p:nvSpPr>
        <p:spPr>
          <a:xfrm>
            <a:off x="11125200" y="5989640"/>
            <a:ext cx="473456" cy="365125"/>
          </a:xfrm>
          <a:prstGeom prst="round2DiagRect">
            <a:avLst>
              <a:gd name="adj1" fmla="val 36266"/>
              <a:gd name="adj2" fmla="val 0"/>
            </a:avLst>
          </a:prstGeom>
          <a:solidFill>
            <a:schemeClr val="accent2"/>
          </a:solidFill>
          <a:ln>
            <a:noFill/>
          </a:ln>
        </p:spPr>
        <p:txBody>
          <a:bodyPr vert="horz" lIns="0" tIns="0" rIns="0" bIns="0" rtlCol="0" anchor="ctr"/>
          <a:lstStyle>
            <a:lvl1pPr algn="ctr">
              <a:defRPr sz="1200" b="1">
                <a:solidFill>
                  <a:schemeClr val="bg1"/>
                </a:solidFill>
              </a:defRPr>
            </a:lvl1pPr>
          </a:lstStyle>
          <a:p>
            <a:fld id="{1F2E7993-A80B-F04B-B33C-08E66E5B60AB}" type="slidenum">
              <a:rPr lang="en-US" smtClean="0"/>
              <a:pPr/>
              <a:t>‹#›</a:t>
            </a:fld>
            <a:endParaRPr lang="en-US"/>
          </a:p>
        </p:txBody>
      </p:sp>
      <p:sp>
        <p:nvSpPr>
          <p:cNvPr id="9" name="Text Placeholder 8">
            <a:extLst>
              <a:ext uri="{FF2B5EF4-FFF2-40B4-BE49-F238E27FC236}">
                <a16:creationId xmlns:a16="http://schemas.microsoft.com/office/drawing/2014/main" id="{6BC924D7-E499-4E46-A08C-F6D2BBA275DC}"/>
              </a:ext>
            </a:extLst>
          </p:cNvPr>
          <p:cNvSpPr>
            <a:spLocks noGrp="1"/>
          </p:cNvSpPr>
          <p:nvPr>
            <p:ph type="body" sz="quarter" idx="10" hasCustomPrompt="1"/>
          </p:nvPr>
        </p:nvSpPr>
        <p:spPr>
          <a:xfrm>
            <a:off x="609601" y="1714502"/>
            <a:ext cx="10972799" cy="411480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8398E6F-5F51-474F-BD61-C2EADCB049B6}"/>
              </a:ext>
            </a:extLst>
          </p:cNvPr>
          <p:cNvSpPr>
            <a:spLocks noGrp="1"/>
          </p:cNvSpPr>
          <p:nvPr>
            <p:ph type="body" sz="quarter" idx="11" hasCustomPrompt="1"/>
          </p:nvPr>
        </p:nvSpPr>
        <p:spPr>
          <a:xfrm>
            <a:off x="609600" y="964373"/>
            <a:ext cx="10972800" cy="457200"/>
          </a:xfrm>
        </p:spPr>
        <p:txBody>
          <a:bodyPr>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sz="2400">
                <a:solidFill>
                  <a:schemeClr val="accent3"/>
                </a:solidFill>
              </a:defRPr>
            </a:lvl1pPr>
          </a:lstStyle>
          <a:p>
            <a:pPr marL="0" marR="0" lvl="0" indent="0" algn="l" defTabSz="914400" rtl="0" eaLnBrk="1" fontAlgn="auto" latinLnBrk="0" hangingPunct="1">
              <a:lnSpc>
                <a:spcPct val="100000"/>
              </a:lnSpc>
              <a:spcBef>
                <a:spcPts val="1000"/>
              </a:spcBef>
              <a:spcAft>
                <a:spcPts val="0"/>
              </a:spcAft>
              <a:buClr>
                <a:schemeClr val="accent2"/>
              </a:buClr>
              <a:buSzTx/>
              <a:buFontTx/>
              <a:buNone/>
              <a:tabLst/>
              <a:defRPr/>
            </a:pPr>
            <a:r>
              <a:rPr lang="en-US"/>
              <a:t>Click to edit subtitle</a:t>
            </a:r>
          </a:p>
          <a:p>
            <a:pPr lvl="0"/>
            <a:endParaRPr lang="en-US"/>
          </a:p>
        </p:txBody>
      </p:sp>
      <p:pic>
        <p:nvPicPr>
          <p:cNvPr id="14" name="Picture 13">
            <a:extLst>
              <a:ext uri="{FF2B5EF4-FFF2-40B4-BE49-F238E27FC236}">
                <a16:creationId xmlns:a16="http://schemas.microsoft.com/office/drawing/2014/main" id="{7B8EEDF8-FE2F-440F-69E9-242D08884EE8}"/>
              </a:ext>
            </a:extLst>
          </p:cNvPr>
          <p:cNvPicPr>
            <a:picLocks noChangeAspect="1"/>
          </p:cNvPicPr>
          <p:nvPr userDrawn="1"/>
        </p:nvPicPr>
        <p:blipFill>
          <a:blip r:embed="rId2"/>
          <a:srcRect/>
          <a:stretch/>
        </p:blipFill>
        <p:spPr>
          <a:xfrm>
            <a:off x="609600" y="6282631"/>
            <a:ext cx="2642181" cy="392824"/>
          </a:xfrm>
          <a:prstGeom prst="rect">
            <a:avLst/>
          </a:prstGeom>
        </p:spPr>
      </p:pic>
    </p:spTree>
    <p:extLst>
      <p:ext uri="{BB962C8B-B14F-4D97-AF65-F5344CB8AC3E}">
        <p14:creationId xmlns:p14="http://schemas.microsoft.com/office/powerpoint/2010/main" val="3216361440"/>
      </p:ext>
    </p:extLst>
  </p:cSld>
  <p:clrMapOvr>
    <a:masterClrMapping/>
  </p:clrMapOvr>
  <p:extLst>
    <p:ext uri="{DCECCB84-F9BA-43D5-87BE-67443E8EF086}">
      <p15:sldGuideLst xmlns:p15="http://schemas.microsoft.com/office/powerpoint/2012/main">
        <p15:guide id="1" orient="horz" pos="1080">
          <p15:clr>
            <a:srgbClr val="C35EA4"/>
          </p15:clr>
        </p15:guide>
        <p15:guide id="2" orient="horz" pos="504">
          <p15:clr>
            <a:srgbClr val="A4A3A4"/>
          </p15:clr>
        </p15:guide>
        <p15:guide id="3" orient="horz" pos="792">
          <p15:clr>
            <a:srgbClr val="A4A3A4"/>
          </p15:clr>
        </p15:guide>
        <p15:guide id="4" orient="horz" pos="3672">
          <p15:clr>
            <a:srgbClr val="C35EA4"/>
          </p15:clr>
        </p15:guide>
        <p15:guide id="5" orient="horz" pos="2448">
          <p15:clr>
            <a:srgbClr val="C35EA4"/>
          </p15:clr>
        </p15:guide>
        <p15:guide id="6" orient="horz" pos="2304">
          <p15:clr>
            <a:srgbClr val="C35E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19181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53510274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slideLayout" Target="../slideLayouts/slideLayout76.xml"/><Relationship Id="rId47" Type="http://schemas.openxmlformats.org/officeDocument/2006/relationships/image" Target="../media/image1.png"/><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slideLayout" Target="../slideLayouts/slideLayout79.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slideLayout" Target="../slideLayouts/slideLayout78.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slideLayout" Target="../slideLayouts/slideLayout77.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theme" Target="../theme/theme2.xml"/><Relationship Id="rId20" Type="http://schemas.openxmlformats.org/officeDocument/2006/relationships/slideLayout" Target="../slideLayouts/slideLayout54.xml"/><Relationship Id="rId41"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36636D-D922-432D-A958-524484B5923D}" type="datetimeFigureOut">
              <a:rPr lang="en-US" smtClean="0"/>
              <a:pPr/>
              <a:t>7/8/2025</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F28FB93-0A08-4E7D-8E63-9EFA29F1E093}" type="slidenum">
              <a:rPr lang="en-US" smtClean="0"/>
              <a:pPr/>
              <a:t>‹#›</a:t>
            </a:fld>
            <a:endParaRPr lang="en-US"/>
          </a:p>
        </p:txBody>
      </p:sp>
      <p:sp>
        <p:nvSpPr>
          <p:cNvPr id="8" name="TextBox 7">
            <a:extLst>
              <a:ext uri="{FF2B5EF4-FFF2-40B4-BE49-F238E27FC236}">
                <a16:creationId xmlns:a16="http://schemas.microsoft.com/office/drawing/2014/main" id="{B21F46E1-55F6-91F1-0877-273119708A7B}"/>
              </a:ext>
            </a:extLst>
          </p:cNvPr>
          <p:cNvSpPr txBox="1"/>
          <p:nvPr userDrawn="1"/>
        </p:nvSpPr>
        <p:spPr bwMode="gray">
          <a:xfrm>
            <a:off x="11551920" y="6474352"/>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9" name="Straight Connector 8">
            <a:extLst>
              <a:ext uri="{FF2B5EF4-FFF2-40B4-BE49-F238E27FC236}">
                <a16:creationId xmlns:a16="http://schemas.microsoft.com/office/drawing/2014/main" id="{08A5C5DD-6805-3861-1041-76563D32364F}"/>
              </a:ext>
            </a:extLst>
          </p:cNvPr>
          <p:cNvCxnSpPr>
            <a:cxnSpLocks/>
          </p:cNvCxnSpPr>
          <p:nvPr userDrawn="1"/>
        </p:nvCxnSpPr>
        <p:spPr bwMode="gray">
          <a:xfrm>
            <a:off x="11536680" y="6474352"/>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66406A1-DBA3-5B67-2756-53E379D9A3B9}"/>
              </a:ext>
            </a:extLst>
          </p:cNvPr>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bwMode="gray">
          <a:xfrm>
            <a:off x="226607" y="6463005"/>
            <a:ext cx="1828800" cy="205906"/>
          </a:xfrm>
          <a:prstGeom prst="rect">
            <a:avLst/>
          </a:prstGeom>
        </p:spPr>
      </p:pic>
      <p:sp>
        <p:nvSpPr>
          <p:cNvPr id="11" name="TextBox 10">
            <a:extLst>
              <a:ext uri="{FF2B5EF4-FFF2-40B4-BE49-F238E27FC236}">
                <a16:creationId xmlns:a16="http://schemas.microsoft.com/office/drawing/2014/main" id="{704B9D2D-78C2-50D4-B8CB-F57DDCB7B3C9}"/>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bg2">
                    <a:lumMod val="60000"/>
                    <a:lumOff val="40000"/>
                  </a:schemeClr>
                </a:solidFill>
              </a:rPr>
              <a:t>Proprietary and confidential. All rights reserved.</a:t>
            </a:r>
          </a:p>
        </p:txBody>
      </p:sp>
    </p:spTree>
    <p:extLst>
      <p:ext uri="{BB962C8B-B14F-4D97-AF65-F5344CB8AC3E}">
        <p14:creationId xmlns:p14="http://schemas.microsoft.com/office/powerpoint/2010/main" val="316656088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650" r:id="rId17"/>
    <p:sldLayoutId id="2147483660" r:id="rId18"/>
    <p:sldLayoutId id="2147483661" r:id="rId19"/>
    <p:sldLayoutId id="2147483662" r:id="rId20"/>
    <p:sldLayoutId id="2147483663" r:id="rId21"/>
    <p:sldLayoutId id="2147483664" r:id="rId22"/>
    <p:sldLayoutId id="2147483673" r:id="rId23"/>
    <p:sldLayoutId id="2147483671" r:id="rId24"/>
    <p:sldLayoutId id="2147483672" r:id="rId25"/>
    <p:sldLayoutId id="2147483665" r:id="rId26"/>
    <p:sldLayoutId id="2147483666" r:id="rId27"/>
    <p:sldLayoutId id="2147483657" r:id="rId28"/>
    <p:sldLayoutId id="2147483667" r:id="rId29"/>
    <p:sldLayoutId id="2147483668" r:id="rId30"/>
    <p:sldLayoutId id="2147483674" r:id="rId31"/>
    <p:sldLayoutId id="2147483669" r:id="rId32"/>
    <p:sldLayoutId id="2147483682" r:id="rId33"/>
    <p:sldLayoutId id="2147483709" r:id="rId34"/>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E9CD1-0C23-4D8A-A67A-EF582B85B8C6}"/>
              </a:ext>
            </a:extLst>
          </p:cNvPr>
          <p:cNvSpPr>
            <a:spLocks noGrp="1"/>
          </p:cNvSpPr>
          <p:nvPr>
            <p:ph type="title"/>
          </p:nvPr>
        </p:nvSpPr>
        <p:spPr bwMode="gray">
          <a:xfrm>
            <a:off x="548640" y="228600"/>
            <a:ext cx="10972800" cy="1097280"/>
          </a:xfrm>
          <a:prstGeom prst="rect">
            <a:avLst/>
          </a:prstGeom>
        </p:spPr>
        <p:txBody>
          <a:bodyPr vert="horz" lIns="0" tIns="45720" rIns="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46F9F48D-7D14-401E-AD12-F7EAD627EB61}"/>
              </a:ext>
            </a:extLst>
          </p:cNvPr>
          <p:cNvSpPr>
            <a:spLocks noGrp="1"/>
          </p:cNvSpPr>
          <p:nvPr>
            <p:ph type="body" idx="1"/>
          </p:nvPr>
        </p:nvSpPr>
        <p:spPr bwMode="gray">
          <a:xfrm>
            <a:off x="548640" y="1417320"/>
            <a:ext cx="10972800" cy="1737270"/>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EC0AABAD-E9C8-48C5-898C-64C83B0DC5D5}"/>
              </a:ext>
            </a:extLst>
          </p:cNvPr>
          <p:cNvSpPr txBox="1"/>
          <p:nvPr/>
        </p:nvSpPr>
        <p:spPr bwMode="gray">
          <a:xfrm>
            <a:off x="11551920" y="6474352"/>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9" name="Straight Connector 8">
            <a:extLst>
              <a:ext uri="{FF2B5EF4-FFF2-40B4-BE49-F238E27FC236}">
                <a16:creationId xmlns:a16="http://schemas.microsoft.com/office/drawing/2014/main" id="{63AF5ACD-F2E3-44B7-814C-035E334979F9}"/>
              </a:ext>
            </a:extLst>
          </p:cNvPr>
          <p:cNvCxnSpPr>
            <a:cxnSpLocks/>
          </p:cNvCxnSpPr>
          <p:nvPr/>
        </p:nvCxnSpPr>
        <p:spPr bwMode="gray">
          <a:xfrm>
            <a:off x="11536680" y="6474352"/>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7AC367D-A308-490D-9AD0-848C97E965FD}"/>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bwMode="gray">
          <a:xfrm>
            <a:off x="226607" y="6463005"/>
            <a:ext cx="1828800" cy="205906"/>
          </a:xfrm>
          <a:prstGeom prst="rect">
            <a:avLst/>
          </a:prstGeom>
        </p:spPr>
      </p:pic>
      <p:sp>
        <p:nvSpPr>
          <p:cNvPr id="14" name="TextBox 13">
            <a:extLst>
              <a:ext uri="{FF2B5EF4-FFF2-40B4-BE49-F238E27FC236}">
                <a16:creationId xmlns:a16="http://schemas.microsoft.com/office/drawing/2014/main" id="{1202D1C8-CDD0-41BF-9A62-0B15720EAE89}"/>
              </a:ext>
            </a:extLst>
          </p:cNvPr>
          <p:cNvSpPr txBox="1"/>
          <p:nvPr/>
        </p:nvSpPr>
        <p:spPr bwMode="gray">
          <a:xfrm>
            <a:off x="4873711" y="6504402"/>
            <a:ext cx="2444579" cy="123111"/>
          </a:xfrm>
          <a:prstGeom prst="rect">
            <a:avLst/>
          </a:prstGeom>
          <a:noFill/>
        </p:spPr>
        <p:txBody>
          <a:bodyPr wrap="none" lIns="0" tIns="0" rIns="0" bIns="0" rtlCol="0" anchor="ctr">
            <a:noAutofit/>
          </a:bodyPr>
          <a:lstStyle/>
          <a:p>
            <a:pPr algn="ctr"/>
            <a:r>
              <a:rPr lang="en-US" sz="800">
                <a:solidFill>
                  <a:schemeClr val="bg2">
                    <a:lumMod val="60000"/>
                    <a:lumOff val="40000"/>
                  </a:schemeClr>
                </a:solidFill>
              </a:rPr>
              <a:t>Proprietary and confidential. All rights reserved.</a:t>
            </a:r>
          </a:p>
        </p:txBody>
      </p:sp>
      <p:sp>
        <p:nvSpPr>
          <p:cNvPr id="4" name="TextBox 3">
            <a:extLst>
              <a:ext uri="{FF2B5EF4-FFF2-40B4-BE49-F238E27FC236}">
                <a16:creationId xmlns:a16="http://schemas.microsoft.com/office/drawing/2014/main" id="{780FE57F-07C4-EF3E-E4ED-6794A82137DE}"/>
              </a:ext>
            </a:extLst>
          </p:cNvPr>
          <p:cNvSpPr txBox="1"/>
          <p:nvPr userDrawn="1"/>
        </p:nvSpPr>
        <p:spPr bwMode="gray">
          <a:xfrm>
            <a:off x="11551920" y="6474352"/>
            <a:ext cx="365760" cy="228600"/>
          </a:xfrm>
          <a:prstGeom prst="rect">
            <a:avLst/>
          </a:prstGeom>
          <a:noFill/>
        </p:spPr>
        <p:txBody>
          <a:bodyPr wrap="none" lIns="91440" tIns="0" rIns="0" bIns="0" rtlCol="0" anchor="ctr">
            <a:noAutofit/>
          </a:bodyPr>
          <a:lstStyle/>
          <a:p>
            <a:pPr algn="r"/>
            <a:fld id="{67BB12AA-7393-4011-84FB-B3A64C0C3AF3}" type="slidenum">
              <a:rPr lang="en-US" sz="800" smtClean="0">
                <a:solidFill>
                  <a:schemeClr val="bg2">
                    <a:lumMod val="75000"/>
                  </a:schemeClr>
                </a:solidFill>
              </a:rPr>
              <a:pPr algn="r"/>
              <a:t>‹#›</a:t>
            </a:fld>
            <a:endParaRPr lang="en-US" sz="800">
              <a:solidFill>
                <a:schemeClr val="bg2">
                  <a:lumMod val="75000"/>
                </a:schemeClr>
              </a:solidFill>
            </a:endParaRPr>
          </a:p>
        </p:txBody>
      </p:sp>
      <p:cxnSp>
        <p:nvCxnSpPr>
          <p:cNvPr id="5" name="Straight Connector 4">
            <a:extLst>
              <a:ext uri="{FF2B5EF4-FFF2-40B4-BE49-F238E27FC236}">
                <a16:creationId xmlns:a16="http://schemas.microsoft.com/office/drawing/2014/main" id="{C6359168-18D7-D060-5697-132F51B41482}"/>
              </a:ext>
            </a:extLst>
          </p:cNvPr>
          <p:cNvCxnSpPr>
            <a:cxnSpLocks/>
          </p:cNvCxnSpPr>
          <p:nvPr userDrawn="1"/>
        </p:nvCxnSpPr>
        <p:spPr bwMode="gray">
          <a:xfrm>
            <a:off x="11536680" y="6474352"/>
            <a:ext cx="0" cy="2286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B84820B-14F7-27E1-41D9-CA04682AFF67}"/>
              </a:ext>
            </a:extLst>
          </p:cNvPr>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bwMode="gray">
          <a:xfrm>
            <a:off x="226607" y="6463005"/>
            <a:ext cx="1828800" cy="205906"/>
          </a:xfrm>
          <a:prstGeom prst="rect">
            <a:avLst/>
          </a:prstGeom>
        </p:spPr>
      </p:pic>
      <p:sp>
        <p:nvSpPr>
          <p:cNvPr id="8" name="TextBox 7">
            <a:extLst>
              <a:ext uri="{FF2B5EF4-FFF2-40B4-BE49-F238E27FC236}">
                <a16:creationId xmlns:a16="http://schemas.microsoft.com/office/drawing/2014/main" id="{FCDB2EFF-2F85-5EFA-D90B-C1DCF9EB9338}"/>
              </a:ext>
            </a:extLst>
          </p:cNvPr>
          <p:cNvSpPr txBox="1"/>
          <p:nvPr userDrawn="1"/>
        </p:nvSpPr>
        <p:spPr bwMode="gray">
          <a:xfrm>
            <a:off x="4873711" y="6504402"/>
            <a:ext cx="2444579" cy="123111"/>
          </a:xfrm>
          <a:prstGeom prst="rect">
            <a:avLst/>
          </a:prstGeom>
          <a:noFill/>
        </p:spPr>
        <p:txBody>
          <a:bodyPr wrap="none" lIns="0" tIns="0" rIns="0" bIns="0" rtlCol="0" anchor="ctr">
            <a:spAutoFit/>
          </a:bodyPr>
          <a:lstStyle/>
          <a:p>
            <a:pPr algn="ctr"/>
            <a:r>
              <a:rPr lang="en-US" sz="800">
                <a:solidFill>
                  <a:schemeClr val="bg2">
                    <a:lumMod val="60000"/>
                    <a:lumOff val="40000"/>
                  </a:schemeClr>
                </a:solidFill>
              </a:rPr>
              <a:t>Proprietary and confidential. All rights reserved.</a:t>
            </a:r>
          </a:p>
        </p:txBody>
      </p:sp>
    </p:spTree>
    <p:extLst>
      <p:ext uri="{BB962C8B-B14F-4D97-AF65-F5344CB8AC3E}">
        <p14:creationId xmlns:p14="http://schemas.microsoft.com/office/powerpoint/2010/main" val="303623831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 id="2147483826" r:id="rId32"/>
    <p:sldLayoutId id="2147483827" r:id="rId33"/>
    <p:sldLayoutId id="2147483828" r:id="rId34"/>
    <p:sldLayoutId id="2147483829" r:id="rId35"/>
    <p:sldLayoutId id="2147483830" r:id="rId36"/>
    <p:sldLayoutId id="2147483831" r:id="rId37"/>
    <p:sldLayoutId id="2147483832" r:id="rId38"/>
    <p:sldLayoutId id="2147483833" r:id="rId39"/>
    <p:sldLayoutId id="2147483834" r:id="rId40"/>
    <p:sldLayoutId id="2147483835" r:id="rId41"/>
    <p:sldLayoutId id="2147483836" r:id="rId42"/>
    <p:sldLayoutId id="2147483837" r:id="rId43"/>
    <p:sldLayoutId id="2147483838" r:id="rId44"/>
    <p:sldLayoutId id="2147483839" r:id="rId45"/>
  </p:sldLayoutIdLst>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bg2"/>
          </a:solidFill>
          <a:latin typeface="+mn-lt"/>
          <a:ea typeface="+mn-ea"/>
          <a:cs typeface="+mn-cs"/>
        </a:defRPr>
      </a:lvl1pPr>
      <a:lvl2pPr marL="461963" indent="-231775" algn="l" defTabSz="914400" rtl="0" eaLnBrk="1" latinLnBrk="0" hangingPunct="1">
        <a:lnSpc>
          <a:spcPct val="110000"/>
        </a:lnSpc>
        <a:spcBef>
          <a:spcPts val="0"/>
        </a:spcBef>
        <a:spcAft>
          <a:spcPts val="600"/>
        </a:spcAft>
        <a:buClrTx/>
        <a:buFont typeface="Montserrat" pitchFamily="2" charset="0"/>
        <a:buChar char="–"/>
        <a:defRPr sz="1600" kern="1200">
          <a:solidFill>
            <a:schemeClr val="bg2"/>
          </a:solidFill>
          <a:latin typeface="+mn-lt"/>
          <a:ea typeface="+mn-ea"/>
          <a:cs typeface="+mn-cs"/>
        </a:defRPr>
      </a:lvl2pPr>
      <a:lvl3pPr marL="684213" indent="-22225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3pPr>
      <a:lvl4pPr marL="914400" indent="-230188" algn="l" defTabSz="914400" rtl="0" eaLnBrk="1" latinLnBrk="0" hangingPunct="1">
        <a:lnSpc>
          <a:spcPct val="110000"/>
        </a:lnSpc>
        <a:spcBef>
          <a:spcPts val="0"/>
        </a:spcBef>
        <a:spcAft>
          <a:spcPts val="600"/>
        </a:spcAft>
        <a:buFont typeface="Montserrat" pitchFamily="2" charset="0"/>
        <a:buChar char="–"/>
        <a:defRPr sz="1600" kern="1200">
          <a:solidFill>
            <a:schemeClr val="bg2"/>
          </a:solidFill>
          <a:latin typeface="+mn-lt"/>
          <a:ea typeface="+mn-ea"/>
          <a:cs typeface="+mn-cs"/>
        </a:defRPr>
      </a:lvl4pPr>
      <a:lvl5pPr marL="1144588" indent="-230188"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14/relationships/chartEx" Target="../charts/chartEx1.xm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8.png"/><Relationship Id="rId5" Type="http://schemas.microsoft.com/office/2014/relationships/chartEx" Target="../charts/chartEx2.xml"/><Relationship Id="rId4" Type="http://schemas.openxmlformats.org/officeDocument/2006/relationships/image" Target="../media/image7.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jpeg"/><Relationship Id="rId7" Type="http://schemas.openxmlformats.org/officeDocument/2006/relationships/diagramQuickStyle" Target="../diagrams/quickStyle5.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png"/><Relationship Id="rId9" Type="http://schemas.microsoft.com/office/2007/relationships/diagramDrawing" Target="../diagrams/drawing5.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jpeg"/><Relationship Id="rId7" Type="http://schemas.openxmlformats.org/officeDocument/2006/relationships/diagramQuickStyle" Target="../diagrams/quickStyle6.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png"/><Relationship Id="rId9" Type="http://schemas.microsoft.com/office/2007/relationships/diagramDrawing" Target="../diagrams/drawing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mn.gov/deed/assets/oah-25-9044-39758_tcm1045-694237.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info.paidleave.mn.gov/" TargetMode="Externa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mn.gov/deed/paidleave/employers/accounts/" TargetMode="External"/><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info.paidleave.mn.gov/" TargetMode="External"/><Relationship Id="rId5" Type="http://schemas.openxmlformats.org/officeDocument/2006/relationships/hyperlink" Target="https://mn.gov/deed/paidleave/employers/equivalent/" TargetMode="External"/><Relationship Id="rId4" Type="http://schemas.openxmlformats.org/officeDocument/2006/relationships/hyperlink" Target="https://paidleave.mn.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info.paidleave.mn.gov/"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8976-31DA-4B60-9151-A0EED4C23EE7}"/>
              </a:ext>
            </a:extLst>
          </p:cNvPr>
          <p:cNvSpPr>
            <a:spLocks noGrp="1"/>
          </p:cNvSpPr>
          <p:nvPr>
            <p:ph type="ctrTitle"/>
          </p:nvPr>
        </p:nvSpPr>
        <p:spPr>
          <a:xfrm>
            <a:off x="914400" y="2468880"/>
            <a:ext cx="7002380" cy="2194560"/>
          </a:xfrm>
        </p:spPr>
        <p:txBody>
          <a:bodyPr>
            <a:normAutofit/>
          </a:bodyPr>
          <a:lstStyle/>
          <a:p>
            <a:r>
              <a:rPr lang="en-US" sz="3600"/>
              <a:t>Minnesota PFML Will Be Here Soon: What to know</a:t>
            </a:r>
          </a:p>
        </p:txBody>
      </p:sp>
      <p:sp>
        <p:nvSpPr>
          <p:cNvPr id="3" name="TextBox 2">
            <a:extLst>
              <a:ext uri="{FF2B5EF4-FFF2-40B4-BE49-F238E27FC236}">
                <a16:creationId xmlns:a16="http://schemas.microsoft.com/office/drawing/2014/main" id="{55EDF298-3D7A-5AA8-9D53-42AF737C9489}"/>
              </a:ext>
            </a:extLst>
          </p:cNvPr>
          <p:cNvSpPr txBox="1"/>
          <p:nvPr/>
        </p:nvSpPr>
        <p:spPr>
          <a:xfrm>
            <a:off x="835335" y="4923923"/>
            <a:ext cx="11148118" cy="1415772"/>
          </a:xfrm>
          <a:prstGeom prst="rect">
            <a:avLst/>
          </a:prstGeom>
          <a:noFill/>
        </p:spPr>
        <p:txBody>
          <a:bodyPr wrap="square" rtlCol="0">
            <a:spAutoFit/>
          </a:bodyPr>
          <a:lstStyle/>
          <a:p>
            <a:endParaRPr lang="en-US" dirty="0"/>
          </a:p>
          <a:p>
            <a:r>
              <a:rPr lang="en-US" dirty="0"/>
              <a:t>July 8, 2025</a:t>
            </a:r>
          </a:p>
          <a:p>
            <a:endParaRPr lang="en-US" dirty="0"/>
          </a:p>
          <a:p>
            <a:r>
              <a:rPr lang="en-US" sz="1600" i="1" dirty="0"/>
              <a:t>All information is subject to change as Minnesota continues to finalize regulations around the Paid Family and Medical Leave law and considers pending or forthcoming legislation.</a:t>
            </a:r>
            <a:endParaRPr lang="en-US" sz="1600" dirty="0"/>
          </a:p>
        </p:txBody>
      </p:sp>
      <p:pic>
        <p:nvPicPr>
          <p:cNvPr id="1028" name="Picture 4" descr="Log in - DBL Insurance">
            <a:extLst>
              <a:ext uri="{FF2B5EF4-FFF2-40B4-BE49-F238E27FC236}">
                <a16:creationId xmlns:a16="http://schemas.microsoft.com/office/drawing/2014/main" id="{19C5AC2C-AC15-2D25-60E4-9AFEE053D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378735"/>
            <a:ext cx="1856575" cy="352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background with white text&#10;&#10;AI-generated content may be incorrect.">
            <a:extLst>
              <a:ext uri="{FF2B5EF4-FFF2-40B4-BE49-F238E27FC236}">
                <a16:creationId xmlns:a16="http://schemas.microsoft.com/office/drawing/2014/main" id="{A208879D-6003-8995-0706-14FC594F39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100578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6074460-395D-7962-AFF3-053610403E5A}"/>
              </a:ext>
            </a:extLst>
          </p:cNvPr>
          <p:cNvSpPr>
            <a:spLocks noGrp="1"/>
          </p:cNvSpPr>
          <p:nvPr>
            <p:ph type="body" sz="quarter" idx="12"/>
          </p:nvPr>
        </p:nvSpPr>
        <p:spPr/>
        <p:txBody>
          <a:bodyPr>
            <a:normAutofit fontScale="92500" lnSpcReduction="10000"/>
          </a:bodyPr>
          <a:lstStyle/>
          <a:p>
            <a:r>
              <a:rPr lang="en-US"/>
              <a:t>Employees will receive a portion of their weekly wages when taking either continuous or intermittent leave.</a:t>
            </a:r>
          </a:p>
        </p:txBody>
      </p:sp>
      <p:sp>
        <p:nvSpPr>
          <p:cNvPr id="8" name="Title 7">
            <a:extLst>
              <a:ext uri="{FF2B5EF4-FFF2-40B4-BE49-F238E27FC236}">
                <a16:creationId xmlns:a16="http://schemas.microsoft.com/office/drawing/2014/main" id="{B3B1F401-B770-F4BE-B0B4-D914157560BE}"/>
              </a:ext>
            </a:extLst>
          </p:cNvPr>
          <p:cNvSpPr>
            <a:spLocks noGrp="1"/>
          </p:cNvSpPr>
          <p:nvPr>
            <p:ph type="title"/>
          </p:nvPr>
        </p:nvSpPr>
        <p:spPr/>
        <p:txBody>
          <a:bodyPr/>
          <a:lstStyle/>
          <a:p>
            <a:r>
              <a:rPr lang="en-US"/>
              <a:t>Minnesota Paid Leave </a:t>
            </a:r>
          </a:p>
        </p:txBody>
      </p:sp>
      <p:sp>
        <p:nvSpPr>
          <p:cNvPr id="4" name="Text Placeholder 3">
            <a:extLst>
              <a:ext uri="{FF2B5EF4-FFF2-40B4-BE49-F238E27FC236}">
                <a16:creationId xmlns:a16="http://schemas.microsoft.com/office/drawing/2014/main" id="{EDA2A253-13E6-7E6F-BE20-BE395D37E457}"/>
              </a:ext>
            </a:extLst>
          </p:cNvPr>
          <p:cNvSpPr>
            <a:spLocks noGrp="1"/>
          </p:cNvSpPr>
          <p:nvPr>
            <p:ph type="body" sz="quarter" idx="11"/>
          </p:nvPr>
        </p:nvSpPr>
        <p:spPr>
          <a:xfrm>
            <a:off x="548639" y="1791738"/>
            <a:ext cx="5681832" cy="1736725"/>
          </a:xfrm>
        </p:spPr>
        <p:txBody>
          <a:bodyPr/>
          <a:lstStyle/>
          <a:p>
            <a:r>
              <a:rPr lang="en-US" sz="1200"/>
              <a:t>Employees must experience a 7-Day qualifying event:</a:t>
            </a:r>
          </a:p>
          <a:p>
            <a:pPr lvl="1"/>
            <a:r>
              <a:rPr lang="en-US" sz="1200"/>
              <a:t>For continuous leaves, the employee must be out for 7 consecutive days before a retroactive payment for the initial week is made</a:t>
            </a:r>
          </a:p>
          <a:p>
            <a:pPr lvl="1"/>
            <a:r>
              <a:rPr lang="en-US" sz="1200"/>
              <a:t>For intermittent leaves, the 7 days do not need to be consecutive</a:t>
            </a:r>
          </a:p>
          <a:p>
            <a:pPr lvl="1"/>
            <a:r>
              <a:rPr lang="en-US" sz="1200"/>
              <a:t>For bonding, there is no 7-day qualifying event required</a:t>
            </a:r>
          </a:p>
          <a:p>
            <a:endParaRPr lang="en-US" sz="1200"/>
          </a:p>
          <a:p>
            <a:endParaRPr lang="en-US" sz="1200"/>
          </a:p>
        </p:txBody>
      </p:sp>
      <p:graphicFrame>
        <p:nvGraphicFramePr>
          <p:cNvPr id="7" name="Table 11">
            <a:extLst>
              <a:ext uri="{FF2B5EF4-FFF2-40B4-BE49-F238E27FC236}">
                <a16:creationId xmlns:a16="http://schemas.microsoft.com/office/drawing/2014/main" id="{F53D23D6-06A8-D512-C8B0-442CCA589992}"/>
              </a:ext>
            </a:extLst>
          </p:cNvPr>
          <p:cNvGraphicFramePr>
            <a:graphicFrameLocks noGrp="1"/>
          </p:cNvGraphicFramePr>
          <p:nvPr>
            <p:extLst>
              <p:ext uri="{D42A27DB-BD31-4B8C-83A1-F6EECF244321}">
                <p14:modId xmlns:p14="http://schemas.microsoft.com/office/powerpoint/2010/main" val="4229264343"/>
              </p:ext>
            </p:extLst>
          </p:nvPr>
        </p:nvGraphicFramePr>
        <p:xfrm>
          <a:off x="670561" y="3274228"/>
          <a:ext cx="10850877" cy="1524228"/>
        </p:xfrm>
        <a:graphic>
          <a:graphicData uri="http://schemas.openxmlformats.org/drawingml/2006/table">
            <a:tbl>
              <a:tblPr firstRow="1" lastRow="1" bandRow="1">
                <a:tableStyleId>{72833802-FEF1-4C79-8D5D-14CF1EAF98D9}</a:tableStyleId>
              </a:tblPr>
              <a:tblGrid>
                <a:gridCol w="1489934">
                  <a:extLst>
                    <a:ext uri="{9D8B030D-6E8A-4147-A177-3AD203B41FA5}">
                      <a16:colId xmlns:a16="http://schemas.microsoft.com/office/drawing/2014/main" val="3333569762"/>
                    </a:ext>
                  </a:extLst>
                </a:gridCol>
                <a:gridCol w="7745506">
                  <a:extLst>
                    <a:ext uri="{9D8B030D-6E8A-4147-A177-3AD203B41FA5}">
                      <a16:colId xmlns:a16="http://schemas.microsoft.com/office/drawing/2014/main" val="1757667557"/>
                    </a:ext>
                  </a:extLst>
                </a:gridCol>
                <a:gridCol w="1615437">
                  <a:extLst>
                    <a:ext uri="{9D8B030D-6E8A-4147-A177-3AD203B41FA5}">
                      <a16:colId xmlns:a16="http://schemas.microsoft.com/office/drawing/2014/main" val="2980320097"/>
                    </a:ext>
                  </a:extLst>
                </a:gridCol>
              </a:tblGrid>
              <a:tr h="127425">
                <a:tc>
                  <a:txBody>
                    <a:bodyPr/>
                    <a:lstStyle/>
                    <a:p>
                      <a:r>
                        <a:rPr lang="en-US" sz="1000" b="1"/>
                        <a:t>Leave Type</a:t>
                      </a:r>
                    </a:p>
                  </a:txBody>
                  <a:tcPr/>
                </a:tc>
                <a:tc>
                  <a:txBody>
                    <a:bodyPr/>
                    <a:lstStyle/>
                    <a:p>
                      <a:pPr marL="0" indent="0">
                        <a:buFont typeface="Arial" panose="020B0604020202020204" pitchFamily="34" charset="0"/>
                        <a:buNone/>
                      </a:pPr>
                      <a:r>
                        <a:rPr lang="en-US" sz="1000" b="1" kern="1200">
                          <a:solidFill>
                            <a:schemeClr val="bg1"/>
                          </a:solidFill>
                        </a:rPr>
                        <a:t>Leave Reasons</a:t>
                      </a:r>
                      <a:endParaRPr lang="en-US" sz="1000" b="1" kern="1200">
                        <a:solidFill>
                          <a:schemeClr val="bg1"/>
                        </a:solidFill>
                        <a:latin typeface="+mn-lt"/>
                        <a:ea typeface="+mn-ea"/>
                        <a:cs typeface="+mn-cs"/>
                      </a:endParaRPr>
                    </a:p>
                  </a:txBody>
                  <a:tcPr/>
                </a:tc>
                <a:tc>
                  <a:txBody>
                    <a:bodyPr/>
                    <a:lstStyle/>
                    <a:p>
                      <a:pPr marL="0" indent="0" algn="ctr">
                        <a:buFont typeface="Arial" panose="020B0604020202020204" pitchFamily="34" charset="0"/>
                        <a:buNone/>
                      </a:pPr>
                      <a:r>
                        <a:rPr lang="en-US" sz="1000" b="1" kern="1200">
                          <a:solidFill>
                            <a:schemeClr val="bg1"/>
                          </a:solidFill>
                        </a:rPr>
                        <a:t>Leave Duration</a:t>
                      </a:r>
                      <a:endParaRPr lang="en-US" sz="1000" b="1" kern="1200">
                        <a:solidFill>
                          <a:schemeClr val="bg1"/>
                        </a:solidFill>
                        <a:latin typeface="+mn-lt"/>
                        <a:ea typeface="+mn-ea"/>
                        <a:cs typeface="+mn-cs"/>
                      </a:endParaRPr>
                    </a:p>
                  </a:txBody>
                  <a:tcPr/>
                </a:tc>
                <a:extLst>
                  <a:ext uri="{0D108BD9-81ED-4DB2-BD59-A6C34878D82A}">
                    <a16:rowId xmlns:a16="http://schemas.microsoft.com/office/drawing/2014/main" val="107580499"/>
                  </a:ext>
                </a:extLst>
              </a:tr>
              <a:tr h="658496">
                <a:tc>
                  <a:txBody>
                    <a:bodyPr/>
                    <a:lstStyle/>
                    <a:p>
                      <a:r>
                        <a:rPr lang="en-US" sz="1000" b="1"/>
                        <a:t>Family Leave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a:t>Care for a family member with a serious health condition </a:t>
                      </a:r>
                    </a:p>
                    <a:p>
                      <a:pPr marL="285750" indent="-285750">
                        <a:buFont typeface="Arial" panose="020B0604020202020204" pitchFamily="34" charset="0"/>
                        <a:buChar char="•"/>
                      </a:pPr>
                      <a:r>
                        <a:rPr lang="en-US" sz="1000"/>
                        <a:t>Parental leave to bond with a new child within 12 months of birth, adoption, or placement through foster care </a:t>
                      </a:r>
                    </a:p>
                    <a:p>
                      <a:pPr marL="285750" indent="-285750">
                        <a:buFont typeface="Arial" panose="020B0604020202020204" pitchFamily="34" charset="0"/>
                        <a:buChar char="•"/>
                      </a:pPr>
                      <a:r>
                        <a:rPr lang="en-US" sz="1000"/>
                        <a:t>Qualifying military exigency </a:t>
                      </a:r>
                    </a:p>
                    <a:p>
                      <a:pPr marL="285750" indent="-285750">
                        <a:buFont typeface="Arial" panose="020B0604020202020204" pitchFamily="34" charset="0"/>
                        <a:buChar char="•"/>
                      </a:pPr>
                      <a:r>
                        <a:rPr lang="en-US" sz="1000"/>
                        <a:t>Safety leave due to domestic abuse, sexual assault, or stalking</a:t>
                      </a:r>
                    </a:p>
                  </a:txBody>
                  <a:tcPr/>
                </a:tc>
                <a:tc>
                  <a:txBody>
                    <a:bodyPr/>
                    <a:lstStyle/>
                    <a:p>
                      <a:pPr marL="0" indent="0" algn="ctr">
                        <a:buFont typeface="Arial" panose="020B0604020202020204" pitchFamily="34" charset="0"/>
                        <a:buNone/>
                      </a:pPr>
                      <a:r>
                        <a:rPr lang="en-US" sz="1000"/>
                        <a:t>12 weeks</a:t>
                      </a:r>
                    </a:p>
                  </a:txBody>
                  <a:tcPr/>
                </a:tc>
                <a:extLst>
                  <a:ext uri="{0D108BD9-81ED-4DB2-BD59-A6C34878D82A}">
                    <a16:rowId xmlns:a16="http://schemas.microsoft.com/office/drawing/2014/main" val="1252795404"/>
                  </a:ext>
                </a:extLst>
              </a:tr>
              <a:tr h="289674">
                <a:tc>
                  <a:txBody>
                    <a:bodyPr/>
                    <a:lstStyle/>
                    <a:p>
                      <a:r>
                        <a:rPr lang="en-US" sz="1000" b="1"/>
                        <a:t>Medical Leave</a:t>
                      </a:r>
                    </a:p>
                  </a:txBody>
                  <a:tcPr/>
                </a:tc>
                <a:tc>
                  <a:txBody>
                    <a:bodyPr/>
                    <a:lstStyle/>
                    <a:p>
                      <a:pPr marL="285750" indent="-285750">
                        <a:buFont typeface="Arial" panose="020B0604020202020204" pitchFamily="34" charset="0"/>
                        <a:buChar char="•"/>
                      </a:pPr>
                      <a:r>
                        <a:rPr lang="en-US" sz="1000"/>
                        <a:t>Own serious health condition, including pregnancy</a:t>
                      </a:r>
                    </a:p>
                  </a:txBody>
                  <a:tcPr/>
                </a:tc>
                <a:tc>
                  <a:txBody>
                    <a:bodyPr/>
                    <a:lstStyle/>
                    <a:p>
                      <a:pPr marL="0" indent="0" algn="ctr">
                        <a:buFont typeface="Arial" panose="020B0604020202020204" pitchFamily="34" charset="0"/>
                        <a:buNone/>
                      </a:pPr>
                      <a:r>
                        <a:rPr lang="en-US" sz="1000"/>
                        <a:t>12 weeks </a:t>
                      </a:r>
                    </a:p>
                  </a:txBody>
                  <a:tcPr/>
                </a:tc>
                <a:extLst>
                  <a:ext uri="{0D108BD9-81ED-4DB2-BD59-A6C34878D82A}">
                    <a16:rowId xmlns:a16="http://schemas.microsoft.com/office/drawing/2014/main" val="2822126622"/>
                  </a:ext>
                </a:extLst>
              </a:tr>
              <a:tr h="289674">
                <a:tc>
                  <a:txBody>
                    <a:bodyPr/>
                    <a:lstStyle/>
                    <a:p>
                      <a:r>
                        <a:rPr lang="en-US" sz="1000" b="1"/>
                        <a:t>Combined Leave</a:t>
                      </a:r>
                    </a:p>
                  </a:txBody>
                  <a:tcPr/>
                </a:tc>
                <a:tc>
                  <a:txBody>
                    <a:bodyPr/>
                    <a:lstStyle/>
                    <a:p>
                      <a:pPr marL="285750" indent="-285750">
                        <a:buFont typeface="Arial" panose="020B0604020202020204" pitchFamily="34" charset="0"/>
                        <a:buChar char="•"/>
                      </a:pPr>
                      <a:endParaRPr lang="en-US" sz="1000"/>
                    </a:p>
                  </a:txBody>
                  <a:tcPr/>
                </a:tc>
                <a:tc>
                  <a:txBody>
                    <a:bodyPr/>
                    <a:lstStyle/>
                    <a:p>
                      <a:pPr marL="0" indent="0" algn="ctr">
                        <a:buFont typeface="Arial" panose="020B0604020202020204" pitchFamily="34" charset="0"/>
                        <a:buNone/>
                      </a:pPr>
                      <a:r>
                        <a:rPr lang="en-US" sz="1000" b="0"/>
                        <a:t>20 weeks </a:t>
                      </a:r>
                    </a:p>
                  </a:txBody>
                  <a:tcPr/>
                </a:tc>
                <a:extLst>
                  <a:ext uri="{0D108BD9-81ED-4DB2-BD59-A6C34878D82A}">
                    <a16:rowId xmlns:a16="http://schemas.microsoft.com/office/drawing/2014/main" val="1557960805"/>
                  </a:ext>
                </a:extLst>
              </a:tr>
            </a:tbl>
          </a:graphicData>
        </a:graphic>
      </p:graphicFrame>
      <p:sp>
        <p:nvSpPr>
          <p:cNvPr id="9" name="Rectangle 8">
            <a:extLst>
              <a:ext uri="{FF2B5EF4-FFF2-40B4-BE49-F238E27FC236}">
                <a16:creationId xmlns:a16="http://schemas.microsoft.com/office/drawing/2014/main" id="{419FDC47-8DD5-7997-4B74-E4E7EBEF7615}"/>
              </a:ext>
            </a:extLst>
          </p:cNvPr>
          <p:cNvSpPr/>
          <p:nvPr/>
        </p:nvSpPr>
        <p:spPr>
          <a:xfrm>
            <a:off x="6230471" y="2426024"/>
            <a:ext cx="5290967" cy="78977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The </a:t>
            </a:r>
            <a:r>
              <a:rPr lang="en-US" sz="1000" b="1" i="1">
                <a:latin typeface="Montserrat ExtraBold" pitchFamily="2" charset="77"/>
              </a:rPr>
              <a:t>definition of family member </a:t>
            </a:r>
            <a:r>
              <a:rPr lang="en-US" sz="1000" b="1"/>
              <a:t>includes an employee’s spouse, domestic partner, child, parent, parent-in-law, legal guardian, grandchild, grandparent, spouse’s grandparent, child-in-law, or any individual who has a relationship with the applicant that creates an expectation and reliance that the applicant cares for the individual without compensation</a:t>
            </a:r>
          </a:p>
        </p:txBody>
      </p:sp>
      <p:sp>
        <p:nvSpPr>
          <p:cNvPr id="11" name="Text Placeholder 3">
            <a:extLst>
              <a:ext uri="{FF2B5EF4-FFF2-40B4-BE49-F238E27FC236}">
                <a16:creationId xmlns:a16="http://schemas.microsoft.com/office/drawing/2014/main" id="{18074992-E4DD-7CDB-566A-D3CF2E0B9356}"/>
              </a:ext>
            </a:extLst>
          </p:cNvPr>
          <p:cNvSpPr txBox="1">
            <a:spLocks/>
          </p:cNvSpPr>
          <p:nvPr/>
        </p:nvSpPr>
        <p:spPr bwMode="gray">
          <a:xfrm>
            <a:off x="670561" y="4941311"/>
            <a:ext cx="7648686" cy="1165413"/>
          </a:xfrm>
          <a:prstGeom prst="rect">
            <a:avLst/>
          </a:prstGeom>
        </p:spPr>
        <p:txBody>
          <a:bodyPr vert="horz" lIns="0" tIns="45720" rIns="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bg2"/>
                </a:solidFill>
                <a:latin typeface="+mn-lt"/>
                <a:ea typeface="+mn-ea"/>
                <a:cs typeface="+mn-cs"/>
              </a:defRPr>
            </a:lvl1pPr>
            <a:lvl2pPr marL="461963" indent="-231775" algn="l" defTabSz="914400" rtl="0" eaLnBrk="1" latinLnBrk="0" hangingPunct="1">
              <a:lnSpc>
                <a:spcPct val="110000"/>
              </a:lnSpc>
              <a:spcBef>
                <a:spcPts val="0"/>
              </a:spcBef>
              <a:spcAft>
                <a:spcPts val="600"/>
              </a:spcAft>
              <a:buClrTx/>
              <a:buFont typeface="Montserrat" pitchFamily="2" charset="0"/>
              <a:buChar char="–"/>
              <a:defRPr sz="1600" kern="1200">
                <a:solidFill>
                  <a:schemeClr val="bg2"/>
                </a:solidFill>
                <a:latin typeface="+mn-lt"/>
                <a:ea typeface="+mn-ea"/>
                <a:cs typeface="+mn-cs"/>
              </a:defRPr>
            </a:lvl2pPr>
            <a:lvl3pPr marL="684213" indent="-22225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3pPr>
            <a:lvl4pPr marL="914400" indent="-230188" algn="l" defTabSz="914400" rtl="0" eaLnBrk="1" latinLnBrk="0" hangingPunct="1">
              <a:lnSpc>
                <a:spcPct val="110000"/>
              </a:lnSpc>
              <a:spcBef>
                <a:spcPts val="0"/>
              </a:spcBef>
              <a:spcAft>
                <a:spcPts val="600"/>
              </a:spcAft>
              <a:buFont typeface="Montserrat" pitchFamily="2" charset="0"/>
              <a:buChar char="–"/>
              <a:defRPr sz="1600" kern="1200">
                <a:solidFill>
                  <a:schemeClr val="bg2"/>
                </a:solidFill>
                <a:latin typeface="+mn-lt"/>
                <a:ea typeface="+mn-ea"/>
                <a:cs typeface="+mn-cs"/>
              </a:defRPr>
            </a:lvl4pPr>
            <a:lvl5pPr marL="1144588" indent="-230188"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228600">
              <a:spcBef>
                <a:spcPts val="1000"/>
              </a:spcBef>
              <a:buFont typeface="Arial" panose="020B0604020202020204" pitchFamily="34" charset="0"/>
              <a:buChar char="•"/>
            </a:pPr>
            <a:r>
              <a:rPr lang="en-US" sz="1200" b="1">
                <a:solidFill>
                  <a:schemeClr val="tx1"/>
                </a:solidFill>
              </a:rPr>
              <a:t>Benefit</a:t>
            </a:r>
            <a:r>
              <a:rPr lang="en-US" sz="1200">
                <a:solidFill>
                  <a:schemeClr val="tx1"/>
                </a:solidFill>
              </a:rPr>
              <a:t> will be equal to: </a:t>
            </a:r>
          </a:p>
          <a:p>
            <a:pPr lvl="1"/>
            <a:r>
              <a:rPr lang="en-US" sz="1200">
                <a:solidFill>
                  <a:schemeClr val="tx1"/>
                </a:solidFill>
              </a:rPr>
              <a:t>90% of wages that do not exceed 50% of the state's average weekly wage (the SAWW); plus </a:t>
            </a:r>
          </a:p>
          <a:p>
            <a:pPr lvl="1"/>
            <a:r>
              <a:rPr lang="en-US" sz="1200">
                <a:solidFill>
                  <a:schemeClr val="tx1"/>
                </a:solidFill>
              </a:rPr>
              <a:t>66% of wages that exceed 50%, but are less than 100% of the SAWW; plus </a:t>
            </a:r>
          </a:p>
          <a:p>
            <a:pPr lvl="1"/>
            <a:r>
              <a:rPr lang="en-US" sz="1200">
                <a:solidFill>
                  <a:schemeClr val="tx1"/>
                </a:solidFill>
              </a:rPr>
              <a:t>55% of wages that exceed 100% of the SAWW</a:t>
            </a:r>
          </a:p>
          <a:p>
            <a:endParaRPr lang="en-US" sz="1200"/>
          </a:p>
        </p:txBody>
      </p:sp>
      <p:sp>
        <p:nvSpPr>
          <p:cNvPr id="15" name="Rectangle 14">
            <a:extLst>
              <a:ext uri="{FF2B5EF4-FFF2-40B4-BE49-F238E27FC236}">
                <a16:creationId xmlns:a16="http://schemas.microsoft.com/office/drawing/2014/main" id="{CEB32459-A8B3-00B7-DF42-D20780152271}"/>
              </a:ext>
            </a:extLst>
          </p:cNvPr>
          <p:cNvSpPr/>
          <p:nvPr/>
        </p:nvSpPr>
        <p:spPr>
          <a:xfrm>
            <a:off x="8319247" y="4941310"/>
            <a:ext cx="995082" cy="1524229"/>
          </a:xfrm>
          <a:prstGeom prst="rect">
            <a:avLst/>
          </a:prstGeom>
        </p:spPr>
        <p:style>
          <a:lnRef idx="3">
            <a:schemeClr val="lt1"/>
          </a:lnRef>
          <a:fillRef idx="1">
            <a:schemeClr val="accent1"/>
          </a:fillRef>
          <a:effectRef idx="1">
            <a:schemeClr val="accent1"/>
          </a:effectRef>
          <a:fontRef idx="minor">
            <a:schemeClr val="lt1"/>
          </a:fontRef>
        </p:style>
        <p:txBody>
          <a:bodyPr tIns="365760" rtlCol="0" anchor="t"/>
          <a:lstStyle/>
          <a:p>
            <a:pPr algn="ctr"/>
            <a:r>
              <a:rPr lang="en-US" sz="1050" b="1"/>
              <a:t>Maximum Weekly Benefit:</a:t>
            </a:r>
          </a:p>
          <a:p>
            <a:pPr algn="ctr"/>
            <a:endParaRPr lang="en-US" sz="1050" b="1"/>
          </a:p>
          <a:p>
            <a:pPr algn="ctr">
              <a:spcBef>
                <a:spcPts val="600"/>
              </a:spcBef>
            </a:pPr>
            <a:r>
              <a:rPr lang="en-US" sz="1050" b="1"/>
              <a:t>Equal to SAWW </a:t>
            </a:r>
          </a:p>
        </p:txBody>
      </p:sp>
      <p:sp>
        <p:nvSpPr>
          <p:cNvPr id="16" name="Rectangle 15">
            <a:extLst>
              <a:ext uri="{FF2B5EF4-FFF2-40B4-BE49-F238E27FC236}">
                <a16:creationId xmlns:a16="http://schemas.microsoft.com/office/drawing/2014/main" id="{33EF50E2-4EF1-B3F0-58D7-D517856C2E69}"/>
              </a:ext>
            </a:extLst>
          </p:cNvPr>
          <p:cNvSpPr/>
          <p:nvPr/>
        </p:nvSpPr>
        <p:spPr>
          <a:xfrm>
            <a:off x="9422801" y="4941311"/>
            <a:ext cx="995082" cy="1518986"/>
          </a:xfrm>
          <a:prstGeom prst="rect">
            <a:avLst/>
          </a:prstGeom>
        </p:spPr>
        <p:style>
          <a:lnRef idx="3">
            <a:schemeClr val="lt1"/>
          </a:lnRef>
          <a:fillRef idx="1">
            <a:schemeClr val="accent5"/>
          </a:fillRef>
          <a:effectRef idx="1">
            <a:schemeClr val="accent5"/>
          </a:effectRef>
          <a:fontRef idx="minor">
            <a:schemeClr val="lt1"/>
          </a:fontRef>
        </p:style>
        <p:txBody>
          <a:bodyPr tIns="365760" rtlCol="0" anchor="t"/>
          <a:lstStyle/>
          <a:p>
            <a:pPr algn="ctr"/>
            <a:r>
              <a:rPr lang="en-US" sz="1050" b="1"/>
              <a:t>Minimum Weekly Benefit:</a:t>
            </a:r>
          </a:p>
          <a:p>
            <a:pPr algn="ctr"/>
            <a:endParaRPr lang="en-US" sz="1050" b="1"/>
          </a:p>
          <a:p>
            <a:pPr algn="ctr"/>
            <a:endParaRPr lang="en-US" sz="1050" b="1"/>
          </a:p>
          <a:p>
            <a:pPr algn="ctr"/>
            <a:r>
              <a:rPr lang="en-US" sz="1050" b="1"/>
              <a:t>None</a:t>
            </a:r>
          </a:p>
        </p:txBody>
      </p:sp>
      <p:sp>
        <p:nvSpPr>
          <p:cNvPr id="17" name="Rectangle 16">
            <a:extLst>
              <a:ext uri="{FF2B5EF4-FFF2-40B4-BE49-F238E27FC236}">
                <a16:creationId xmlns:a16="http://schemas.microsoft.com/office/drawing/2014/main" id="{923FCE87-552A-1554-43F2-E7CB60F42C78}"/>
              </a:ext>
            </a:extLst>
          </p:cNvPr>
          <p:cNvSpPr/>
          <p:nvPr/>
        </p:nvSpPr>
        <p:spPr>
          <a:xfrm>
            <a:off x="10526356" y="4941311"/>
            <a:ext cx="995082" cy="1518986"/>
          </a:xfrm>
          <a:prstGeom prst="rect">
            <a:avLst/>
          </a:prstGeom>
        </p:spPr>
        <p:style>
          <a:lnRef idx="3">
            <a:schemeClr val="lt1"/>
          </a:lnRef>
          <a:fillRef idx="1">
            <a:schemeClr val="accent3"/>
          </a:fillRef>
          <a:effectRef idx="1">
            <a:schemeClr val="accent3"/>
          </a:effectRef>
          <a:fontRef idx="minor">
            <a:schemeClr val="lt1"/>
          </a:fontRef>
        </p:style>
        <p:txBody>
          <a:bodyPr tIns="365760" rtlCol="0" anchor="t"/>
          <a:lstStyle/>
          <a:p>
            <a:pPr algn="ctr"/>
            <a:r>
              <a:rPr lang="en-US" sz="1050" b="1"/>
              <a:t>SAWW:</a:t>
            </a:r>
          </a:p>
          <a:p>
            <a:pPr algn="ctr"/>
            <a:endParaRPr lang="en-US" sz="1050" b="1"/>
          </a:p>
          <a:p>
            <a:pPr algn="ctr"/>
            <a:endParaRPr lang="en-US" sz="1050" b="1"/>
          </a:p>
          <a:p>
            <a:pPr algn="ctr"/>
            <a:r>
              <a:rPr lang="en-US" sz="1050" b="1"/>
              <a:t>Set annually by the state</a:t>
            </a:r>
          </a:p>
        </p:txBody>
      </p:sp>
      <p:sp>
        <p:nvSpPr>
          <p:cNvPr id="18" name="Rectangle 17">
            <a:extLst>
              <a:ext uri="{FF2B5EF4-FFF2-40B4-BE49-F238E27FC236}">
                <a16:creationId xmlns:a16="http://schemas.microsoft.com/office/drawing/2014/main" id="{9E0518E1-B26C-F557-7DA4-1DF81E86760A}"/>
              </a:ext>
            </a:extLst>
          </p:cNvPr>
          <p:cNvSpPr/>
          <p:nvPr/>
        </p:nvSpPr>
        <p:spPr>
          <a:xfrm>
            <a:off x="6463553" y="1727520"/>
            <a:ext cx="5057884" cy="64007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050" b="1" i="1">
                <a:latin typeface="Montserrat ExtraBold" pitchFamily="2" charset="77"/>
              </a:rPr>
              <a:t>Intermittent leave must be taken in increments consistent with the established policy of the employer, so long as such policy permits a minimum increment of at most one calendar day</a:t>
            </a:r>
          </a:p>
          <a:p>
            <a:pPr algn="ctr"/>
            <a:endParaRPr lang="en-US" sz="1050" b="1"/>
          </a:p>
        </p:txBody>
      </p:sp>
      <p:sp>
        <p:nvSpPr>
          <p:cNvPr id="2" name="TextBox 1">
            <a:extLst>
              <a:ext uri="{FF2B5EF4-FFF2-40B4-BE49-F238E27FC236}">
                <a16:creationId xmlns:a16="http://schemas.microsoft.com/office/drawing/2014/main" id="{549B9960-920B-94F0-7B3C-DB7EE982E005}"/>
              </a:ext>
            </a:extLst>
          </p:cNvPr>
          <p:cNvSpPr txBox="1"/>
          <p:nvPr/>
        </p:nvSpPr>
        <p:spPr>
          <a:xfrm>
            <a:off x="7058495" y="6508365"/>
            <a:ext cx="2104008" cy="200055"/>
          </a:xfrm>
          <a:prstGeom prst="rect">
            <a:avLst/>
          </a:prstGeom>
          <a:noFill/>
        </p:spPr>
        <p:txBody>
          <a:bodyPr wrap="square" rtlCol="0">
            <a:spAutoFit/>
          </a:bodyPr>
          <a:lstStyle/>
          <a:p>
            <a:pPr algn="r"/>
            <a:r>
              <a:rPr lang="en-US" sz="700">
                <a:solidFill>
                  <a:schemeClr val="bg1">
                    <a:lumMod val="50000"/>
                  </a:schemeClr>
                </a:solidFill>
              </a:rPr>
              <a:t>SUBJECT TO CHANGE</a:t>
            </a:r>
          </a:p>
        </p:txBody>
      </p:sp>
      <p:pic>
        <p:nvPicPr>
          <p:cNvPr id="4098" name="Picture 2" descr="Log in - DBL Insurance">
            <a:extLst>
              <a:ext uri="{FF2B5EF4-FFF2-40B4-BE49-F238E27FC236}">
                <a16:creationId xmlns:a16="http://schemas.microsoft.com/office/drawing/2014/main" id="{CCCE2493-29D0-FB33-15AE-B54D3FB0F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11" y="6389815"/>
            <a:ext cx="2104008" cy="3989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white text&#10;&#10;AI-generated content may be incorrect.">
            <a:extLst>
              <a:ext uri="{FF2B5EF4-FFF2-40B4-BE49-F238E27FC236}">
                <a16:creationId xmlns:a16="http://schemas.microsoft.com/office/drawing/2014/main" id="{871794E1-6ABF-F838-B695-D267DD1ED0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863072" y="6460131"/>
            <a:ext cx="1212950" cy="397868"/>
          </a:xfrm>
          <a:prstGeom prst="rect">
            <a:avLst/>
          </a:prstGeom>
          <a:noFill/>
          <a:ln>
            <a:noFill/>
          </a:ln>
        </p:spPr>
      </p:pic>
    </p:spTree>
    <p:extLst>
      <p:ext uri="{BB962C8B-B14F-4D97-AF65-F5344CB8AC3E}">
        <p14:creationId xmlns:p14="http://schemas.microsoft.com/office/powerpoint/2010/main" val="9092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8E488-EFD6-1039-6BAF-49B9CEF96E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AC6496-E912-656C-ED6F-FC41F0CB0B0D}"/>
              </a:ext>
            </a:extLst>
          </p:cNvPr>
          <p:cNvSpPr>
            <a:spLocks noGrp="1"/>
          </p:cNvSpPr>
          <p:nvPr>
            <p:ph type="title"/>
          </p:nvPr>
        </p:nvSpPr>
        <p:spPr/>
        <p:txBody>
          <a:bodyPr/>
          <a:lstStyle/>
          <a:p>
            <a:r>
              <a:rPr lang="en-US"/>
              <a:t>Minnesota Paid Leave </a:t>
            </a:r>
          </a:p>
        </p:txBody>
      </p:sp>
      <p:sp>
        <p:nvSpPr>
          <p:cNvPr id="4" name="Text Placeholder 3">
            <a:extLst>
              <a:ext uri="{FF2B5EF4-FFF2-40B4-BE49-F238E27FC236}">
                <a16:creationId xmlns:a16="http://schemas.microsoft.com/office/drawing/2014/main" id="{520EEEFB-9AC7-CB83-8FC6-9A8ED971C53C}"/>
              </a:ext>
            </a:extLst>
          </p:cNvPr>
          <p:cNvSpPr>
            <a:spLocks noGrp="1"/>
          </p:cNvSpPr>
          <p:nvPr>
            <p:ph sz="half" idx="1"/>
          </p:nvPr>
        </p:nvSpPr>
        <p:spPr>
          <a:xfrm>
            <a:off x="1162284" y="1991763"/>
            <a:ext cx="4480560" cy="3844343"/>
          </a:xfrm>
        </p:spPr>
        <p:txBody>
          <a:bodyPr/>
          <a:lstStyle/>
          <a:p>
            <a:pPr marL="274320" lvl="1" indent="0">
              <a:buNone/>
            </a:pPr>
            <a:r>
              <a:rPr lang="en-US" sz="2000" b="1" dirty="0"/>
              <a:t>Localization</a:t>
            </a:r>
          </a:p>
          <a:p>
            <a:pPr marL="274320" lvl="1" indent="0">
              <a:buNone/>
            </a:pPr>
            <a:endParaRPr lang="en-US" sz="1200" b="1" dirty="0"/>
          </a:p>
          <a:p>
            <a:pPr marL="274320" lvl="1" indent="0">
              <a:buNone/>
            </a:pPr>
            <a:r>
              <a:rPr lang="en-US" b="1" dirty="0">
                <a:solidFill>
                  <a:srgbClr val="54C0AA"/>
                </a:solidFill>
              </a:rPr>
              <a:t>Paid Leave covers Minnesota employees.  The Paid Leave law defines Minnesota employees as:</a:t>
            </a:r>
          </a:p>
          <a:p>
            <a:pPr marL="274320" lvl="1" indent="0">
              <a:buNone/>
            </a:pPr>
            <a:endParaRPr lang="en-US" dirty="0">
              <a:solidFill>
                <a:srgbClr val="54C0AA"/>
              </a:solidFill>
            </a:endParaRPr>
          </a:p>
          <a:p>
            <a:pPr marL="502920" lvl="1" indent="-228600">
              <a:buAutoNum type="alphaUcPeriod"/>
            </a:pPr>
            <a:r>
              <a:rPr lang="en-US" dirty="0">
                <a:solidFill>
                  <a:schemeClr val="tx1"/>
                </a:solidFill>
              </a:rPr>
              <a:t>Employees who worked 50 percent or more of the prior year in Minnesota, or </a:t>
            </a:r>
          </a:p>
          <a:p>
            <a:pPr marL="502920" lvl="1" indent="-228600">
              <a:buAutoNum type="alphaUcPeriod"/>
            </a:pPr>
            <a:r>
              <a:rPr lang="en-US" dirty="0">
                <a:solidFill>
                  <a:schemeClr val="tx1"/>
                </a:solidFill>
              </a:rPr>
              <a:t>For employees who did not work 50% of more of the year in any one state, those who live in Minnesota</a:t>
            </a:r>
          </a:p>
          <a:p>
            <a:pPr marL="502920" lvl="1" indent="-228600">
              <a:buAutoNum type="alphaUcPeriod"/>
            </a:pPr>
            <a:endParaRPr lang="en-US" sz="1200" dirty="0"/>
          </a:p>
        </p:txBody>
      </p:sp>
      <p:sp>
        <p:nvSpPr>
          <p:cNvPr id="7" name="Text Placeholder 6">
            <a:extLst>
              <a:ext uri="{FF2B5EF4-FFF2-40B4-BE49-F238E27FC236}">
                <a16:creationId xmlns:a16="http://schemas.microsoft.com/office/drawing/2014/main" id="{BB24D872-BAFB-2A59-716B-EED5F1BCBC18}"/>
              </a:ext>
            </a:extLst>
          </p:cNvPr>
          <p:cNvSpPr>
            <a:spLocks noGrp="1"/>
          </p:cNvSpPr>
          <p:nvPr>
            <p:ph sz="half" idx="2"/>
          </p:nvPr>
        </p:nvSpPr>
        <p:spPr>
          <a:xfrm>
            <a:off x="6268438" y="1892174"/>
            <a:ext cx="4480560" cy="3078177"/>
          </a:xfrm>
        </p:spPr>
        <p:txBody>
          <a:bodyPr>
            <a:normAutofit/>
          </a:bodyPr>
          <a:lstStyle/>
          <a:p>
            <a:endParaRPr lang="en-US" b="1"/>
          </a:p>
          <a:p>
            <a:endParaRPr lang="en-US"/>
          </a:p>
          <a:p>
            <a:endParaRPr lang="en-US"/>
          </a:p>
          <a:p>
            <a:endParaRPr lang="en-US"/>
          </a:p>
          <a:p>
            <a:endParaRPr lang="en-US"/>
          </a:p>
          <a:p>
            <a:endParaRPr lang="en-US"/>
          </a:p>
        </p:txBody>
      </p:sp>
      <p:sp>
        <p:nvSpPr>
          <p:cNvPr id="5" name="TextBox 4">
            <a:extLst>
              <a:ext uri="{FF2B5EF4-FFF2-40B4-BE49-F238E27FC236}">
                <a16:creationId xmlns:a16="http://schemas.microsoft.com/office/drawing/2014/main" id="{507C26DC-2EDB-D73E-73F1-2B1044AB469A}"/>
              </a:ext>
            </a:extLst>
          </p:cNvPr>
          <p:cNvSpPr txBox="1"/>
          <p:nvPr/>
        </p:nvSpPr>
        <p:spPr>
          <a:xfrm>
            <a:off x="5056188" y="6578484"/>
            <a:ext cx="2104008" cy="200055"/>
          </a:xfrm>
          <a:prstGeom prst="rect">
            <a:avLst/>
          </a:prstGeom>
          <a:noFill/>
        </p:spPr>
        <p:txBody>
          <a:bodyPr wrap="square" rtlCol="0">
            <a:spAutoFit/>
          </a:bodyPr>
          <a:lstStyle/>
          <a:p>
            <a:pPr algn="r"/>
            <a:r>
              <a:rPr lang="en-US" sz="700">
                <a:solidFill>
                  <a:schemeClr val="bg1">
                    <a:lumMod val="50000"/>
                  </a:schemeClr>
                </a:solidFill>
              </a:rPr>
              <a:t>SUBJECT TO CHANGE</a:t>
            </a:r>
          </a:p>
        </p:txBody>
      </p:sp>
      <p:sp>
        <p:nvSpPr>
          <p:cNvPr id="10" name="Rectangle 9">
            <a:extLst>
              <a:ext uri="{FF2B5EF4-FFF2-40B4-BE49-F238E27FC236}">
                <a16:creationId xmlns:a16="http://schemas.microsoft.com/office/drawing/2014/main" id="{DD8EBBB2-A7E1-DCEB-9AE7-B68F0E69B15F}"/>
              </a:ext>
            </a:extLst>
          </p:cNvPr>
          <p:cNvSpPr/>
          <p:nvPr/>
        </p:nvSpPr>
        <p:spPr>
          <a:xfrm>
            <a:off x="6473228" y="2308633"/>
            <a:ext cx="4275770" cy="28625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a:highlight>
                  <a:srgbClr val="72C8B6"/>
                </a:highlight>
              </a:rPr>
              <a:t>Scenarios</a:t>
            </a:r>
          </a:p>
          <a:p>
            <a:endParaRPr lang="en-US" sz="1000" b="1"/>
          </a:p>
          <a:p>
            <a:pPr marL="171450" indent="-171450">
              <a:buFont typeface="Arial" panose="020B0604020202020204" pitchFamily="34" charset="0"/>
              <a:buChar char="•"/>
            </a:pPr>
            <a:r>
              <a:rPr lang="en-US" sz="1000" b="1"/>
              <a:t>We have employees who work mostly in in the office in Wisconsin, </a:t>
            </a:r>
            <a:r>
              <a:rPr lang="en-US" sz="1000" b="1" i="1"/>
              <a:t>are they covered?</a:t>
            </a:r>
          </a:p>
          <a:p>
            <a:pPr marL="171450" indent="-171450">
              <a:buFont typeface="Arial" panose="020B0604020202020204" pitchFamily="34" charset="0"/>
              <a:buChar char="•"/>
            </a:pPr>
            <a:endParaRPr lang="en-US" sz="1000" b="1" i="1"/>
          </a:p>
          <a:p>
            <a:pPr marL="171450" indent="-171450">
              <a:buFont typeface="Arial" panose="020B0604020202020204" pitchFamily="34" charset="0"/>
              <a:buChar char="•"/>
            </a:pPr>
            <a:r>
              <a:rPr lang="en-US" sz="1000" b="1"/>
              <a:t>We have employees who exclusively work remotely from Wisconsin, </a:t>
            </a:r>
            <a:r>
              <a:rPr lang="en-US" sz="1000" b="1" i="1"/>
              <a:t>are they covered?</a:t>
            </a:r>
          </a:p>
          <a:p>
            <a:pPr marL="171450" indent="-171450">
              <a:buFont typeface="Arial" panose="020B0604020202020204" pitchFamily="34" charset="0"/>
              <a:buChar char="•"/>
            </a:pPr>
            <a:endParaRPr lang="en-US" sz="1000" b="1" i="1"/>
          </a:p>
          <a:p>
            <a:pPr marL="171450" indent="-171450">
              <a:buFont typeface="Arial" panose="020B0604020202020204" pitchFamily="34" charset="0"/>
              <a:buChar char="•"/>
            </a:pPr>
            <a:r>
              <a:rPr lang="en-US" sz="1000" b="1"/>
              <a:t>My business is in North Dakota, but some of the people I hire live in Minnesota – </a:t>
            </a:r>
            <a:r>
              <a:rPr lang="en-US" sz="1000" b="1" i="1"/>
              <a:t>are they covered?</a:t>
            </a:r>
          </a:p>
          <a:p>
            <a:pPr marL="171450" indent="-171450">
              <a:buFont typeface="Arial" panose="020B0604020202020204" pitchFamily="34" charset="0"/>
              <a:buChar char="•"/>
            </a:pPr>
            <a:endParaRPr lang="en-US" sz="1000" b="1" i="1"/>
          </a:p>
          <a:p>
            <a:pPr marL="171450" indent="-171450">
              <a:buFont typeface="Arial" panose="020B0604020202020204" pitchFamily="34" charset="0"/>
              <a:buChar char="•"/>
            </a:pPr>
            <a:r>
              <a:rPr lang="en-US" sz="1000" b="1"/>
              <a:t>I have traveling salespeople who work in multiple states but not one state more than 50 percent of the time, </a:t>
            </a:r>
            <a:r>
              <a:rPr lang="en-US" sz="1000" b="1" i="1"/>
              <a:t>are they covered?</a:t>
            </a:r>
          </a:p>
          <a:p>
            <a:pPr marL="171450" indent="-171450">
              <a:buFont typeface="Arial" panose="020B0604020202020204" pitchFamily="34" charset="0"/>
              <a:buChar char="•"/>
            </a:pPr>
            <a:endParaRPr lang="en-US" sz="1000" b="1"/>
          </a:p>
          <a:p>
            <a:endParaRPr lang="en-US" sz="1000" b="1"/>
          </a:p>
          <a:p>
            <a:endParaRPr lang="en-US" sz="1000" b="1"/>
          </a:p>
          <a:p>
            <a:endParaRPr lang="en-US" sz="1000" b="1"/>
          </a:p>
        </p:txBody>
      </p:sp>
      <p:pic>
        <p:nvPicPr>
          <p:cNvPr id="5122" name="Picture 2" descr="Log in - DBL Insurance">
            <a:extLst>
              <a:ext uri="{FF2B5EF4-FFF2-40B4-BE49-F238E27FC236}">
                <a16:creationId xmlns:a16="http://schemas.microsoft.com/office/drawing/2014/main" id="{E01DBD40-BED6-7C34-07A2-FA6BA48E8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1" y="6414531"/>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background with white text&#10;&#10;AI-generated content may be incorrect.">
            <a:extLst>
              <a:ext uri="{FF2B5EF4-FFF2-40B4-BE49-F238E27FC236}">
                <a16:creationId xmlns:a16="http://schemas.microsoft.com/office/drawing/2014/main" id="{B051D40B-8950-EF49-F9D0-010FCCC63E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54480" y="6238081"/>
            <a:ext cx="1549667" cy="508318"/>
          </a:xfrm>
          <a:prstGeom prst="rect">
            <a:avLst/>
          </a:prstGeom>
          <a:noFill/>
          <a:ln>
            <a:noFill/>
          </a:ln>
        </p:spPr>
      </p:pic>
    </p:spTree>
    <p:extLst>
      <p:ext uri="{BB962C8B-B14F-4D97-AF65-F5344CB8AC3E}">
        <p14:creationId xmlns:p14="http://schemas.microsoft.com/office/powerpoint/2010/main" val="34396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9EC0-1BB0-0C35-0BD7-15BBF14D94F2}"/>
            </a:ext>
          </a:extLst>
        </p:cNvPr>
        <p:cNvGrpSpPr/>
        <p:nvPr/>
      </p:nvGrpSpPr>
      <p:grpSpPr>
        <a:xfrm>
          <a:off x="0" y="0"/>
          <a:ext cx="0" cy="0"/>
          <a:chOff x="0" y="0"/>
          <a:chExt cx="0" cy="0"/>
        </a:xfrm>
      </p:grpSpPr>
      <p:sp>
        <p:nvSpPr>
          <p:cNvPr id="14" name="Text Placeholder 13">
            <a:extLst>
              <a:ext uri="{FF2B5EF4-FFF2-40B4-BE49-F238E27FC236}">
                <a16:creationId xmlns:a16="http://schemas.microsoft.com/office/drawing/2014/main" id="{134C8B86-C89A-DA3B-7DD0-810D568CCA5A}"/>
              </a:ext>
            </a:extLst>
          </p:cNvPr>
          <p:cNvSpPr>
            <a:spLocks noGrp="1"/>
          </p:cNvSpPr>
          <p:nvPr>
            <p:ph type="body" sz="quarter" idx="12"/>
          </p:nvPr>
        </p:nvSpPr>
        <p:spPr>
          <a:xfrm>
            <a:off x="548639" y="964199"/>
            <a:ext cx="10972799" cy="548640"/>
          </a:xfrm>
        </p:spPr>
        <p:txBody>
          <a:bodyPr>
            <a:normAutofit fontScale="92500" lnSpcReduction="10000"/>
          </a:bodyPr>
          <a:lstStyle/>
          <a:p>
            <a:r>
              <a:rPr lang="en-US"/>
              <a:t>Employees and Employers are responsible for contributing to the MN Paid Leave and employees are also entitled to protections under the law. </a:t>
            </a:r>
            <a:endParaRPr lang="en-US" sz="1200">
              <a:solidFill>
                <a:schemeClr val="bg2"/>
              </a:solidFill>
              <a:cs typeface="Calibri" panose="020F0502020204030204" pitchFamily="34" charset="0"/>
            </a:endParaRPr>
          </a:p>
          <a:p>
            <a:endParaRPr lang="en-US"/>
          </a:p>
          <a:p>
            <a:endParaRPr lang="en-US"/>
          </a:p>
          <a:p>
            <a:endParaRPr lang="en-US"/>
          </a:p>
        </p:txBody>
      </p:sp>
      <p:sp>
        <p:nvSpPr>
          <p:cNvPr id="3" name="Title 2">
            <a:extLst>
              <a:ext uri="{FF2B5EF4-FFF2-40B4-BE49-F238E27FC236}">
                <a16:creationId xmlns:a16="http://schemas.microsoft.com/office/drawing/2014/main" id="{1E35B544-26E3-C47E-2E88-EB99EE9CFDA5}"/>
              </a:ext>
            </a:extLst>
          </p:cNvPr>
          <p:cNvSpPr>
            <a:spLocks noGrp="1"/>
          </p:cNvSpPr>
          <p:nvPr>
            <p:ph type="title"/>
          </p:nvPr>
        </p:nvSpPr>
        <p:spPr>
          <a:xfrm>
            <a:off x="548639" y="-184255"/>
            <a:ext cx="10972800" cy="1097280"/>
          </a:xfrm>
        </p:spPr>
        <p:txBody>
          <a:bodyPr/>
          <a:lstStyle/>
          <a:p>
            <a:r>
              <a:rPr lang="en-US"/>
              <a:t>Minnesota Paid Leave </a:t>
            </a:r>
          </a:p>
        </p:txBody>
      </p:sp>
      <p:sp>
        <p:nvSpPr>
          <p:cNvPr id="4" name="Text Placeholder 3">
            <a:extLst>
              <a:ext uri="{FF2B5EF4-FFF2-40B4-BE49-F238E27FC236}">
                <a16:creationId xmlns:a16="http://schemas.microsoft.com/office/drawing/2014/main" id="{DF783FD0-8006-5A24-6DDF-FA0B4EBCD2FC}"/>
              </a:ext>
            </a:extLst>
          </p:cNvPr>
          <p:cNvSpPr>
            <a:spLocks noGrp="1"/>
          </p:cNvSpPr>
          <p:nvPr>
            <p:ph type="body" sz="quarter" idx="11"/>
          </p:nvPr>
        </p:nvSpPr>
        <p:spPr>
          <a:xfrm>
            <a:off x="543761" y="3429000"/>
            <a:ext cx="10972800" cy="2668485"/>
          </a:xfrm>
        </p:spPr>
        <p:txBody>
          <a:bodyPr/>
          <a:lstStyle/>
          <a:p>
            <a:pPr lvl="1"/>
            <a:r>
              <a:rPr lang="en-US" sz="1200"/>
              <a:t>The Department of Labor sets the premium rates for the state plan</a:t>
            </a:r>
          </a:p>
          <a:p>
            <a:pPr lvl="1"/>
            <a:r>
              <a:rPr lang="en-US" sz="1200"/>
              <a:t>The MN Paid Leave Law sets the contribution splits</a:t>
            </a:r>
          </a:p>
          <a:p>
            <a:pPr lvl="1"/>
            <a:r>
              <a:rPr lang="en-US" sz="1200"/>
              <a:t>Private plans will set their own premium rates; however, workers cannot be charged more in a private plan than they would be through the State Plan</a:t>
            </a:r>
          </a:p>
          <a:p>
            <a:pPr lvl="1"/>
            <a:r>
              <a:rPr lang="en-US" sz="1200"/>
              <a:t>Employers may choose to pay the full contribution amount</a:t>
            </a:r>
          </a:p>
          <a:p>
            <a:pPr>
              <a:spcBef>
                <a:spcPts val="0"/>
              </a:spcBef>
            </a:pPr>
            <a:r>
              <a:rPr lang="en-US" sz="1200">
                <a:cs typeface="Calibri" panose="020F0502020204030204" pitchFamily="34" charset="0"/>
              </a:rPr>
              <a:t>Job protection is required if the employee has</a:t>
            </a:r>
            <a:r>
              <a:rPr lang="en-US" sz="1200"/>
              <a:t> been employed for at least 90 calendar days and is entitled to </a:t>
            </a:r>
            <a:r>
              <a:rPr lang="en-US" sz="1200">
                <a:cs typeface="Calibri" panose="020F0502020204030204" pitchFamily="34" charset="0"/>
              </a:rPr>
              <a:t>be restored to the same position or an equivalent position with equivalent benefits, pay, and other terms and conditions of employment</a:t>
            </a:r>
            <a:endParaRPr lang="en-US" sz="1200"/>
          </a:p>
          <a:p>
            <a:pPr>
              <a:spcBef>
                <a:spcPts val="0"/>
              </a:spcBef>
            </a:pPr>
            <a:r>
              <a:rPr lang="en-US" sz="1200"/>
              <a:t>Retaliation is prohibited</a:t>
            </a:r>
          </a:p>
          <a:p>
            <a:pPr>
              <a:spcBef>
                <a:spcPts val="0"/>
              </a:spcBef>
            </a:pPr>
            <a:r>
              <a:rPr lang="en-US" sz="1200"/>
              <a:t>Employers must maintain coverage under any group insurance policy, group subscriber contract, or health care plan for the employee and any dependents as if the employee was not on leave provided that the employee must continue to pay any employee share of the cost of such benefits</a:t>
            </a:r>
          </a:p>
        </p:txBody>
      </p:sp>
      <p:graphicFrame>
        <p:nvGraphicFramePr>
          <p:cNvPr id="15" name="Table 14">
            <a:extLst>
              <a:ext uri="{FF2B5EF4-FFF2-40B4-BE49-F238E27FC236}">
                <a16:creationId xmlns:a16="http://schemas.microsoft.com/office/drawing/2014/main" id="{DA328EE3-C68B-2658-5D8A-6BA8EA1E7CA0}"/>
              </a:ext>
            </a:extLst>
          </p:cNvPr>
          <p:cNvGraphicFramePr>
            <a:graphicFrameLocks noGrp="1"/>
          </p:cNvGraphicFramePr>
          <p:nvPr>
            <p:extLst>
              <p:ext uri="{D42A27DB-BD31-4B8C-83A1-F6EECF244321}">
                <p14:modId xmlns:p14="http://schemas.microsoft.com/office/powerpoint/2010/main" val="1483828858"/>
              </p:ext>
            </p:extLst>
          </p:nvPr>
        </p:nvGraphicFramePr>
        <p:xfrm>
          <a:off x="548638" y="2072297"/>
          <a:ext cx="10967923" cy="1280160"/>
        </p:xfrm>
        <a:graphic>
          <a:graphicData uri="http://schemas.openxmlformats.org/drawingml/2006/table">
            <a:tbl>
              <a:tblPr firstRow="1" bandRow="1">
                <a:tableStyleId>{9DCAF9ED-07DC-4A11-8D7F-57B35C25682E}</a:tableStyleId>
              </a:tblPr>
              <a:tblGrid>
                <a:gridCol w="3727527">
                  <a:extLst>
                    <a:ext uri="{9D8B030D-6E8A-4147-A177-3AD203B41FA5}">
                      <a16:colId xmlns:a16="http://schemas.microsoft.com/office/drawing/2014/main" val="3929165257"/>
                    </a:ext>
                  </a:extLst>
                </a:gridCol>
                <a:gridCol w="2492188">
                  <a:extLst>
                    <a:ext uri="{9D8B030D-6E8A-4147-A177-3AD203B41FA5}">
                      <a16:colId xmlns:a16="http://schemas.microsoft.com/office/drawing/2014/main" val="1163001206"/>
                    </a:ext>
                  </a:extLst>
                </a:gridCol>
                <a:gridCol w="2537012">
                  <a:extLst>
                    <a:ext uri="{9D8B030D-6E8A-4147-A177-3AD203B41FA5}">
                      <a16:colId xmlns:a16="http://schemas.microsoft.com/office/drawing/2014/main" val="3314434045"/>
                    </a:ext>
                  </a:extLst>
                </a:gridCol>
                <a:gridCol w="2211196">
                  <a:extLst>
                    <a:ext uri="{9D8B030D-6E8A-4147-A177-3AD203B41FA5}">
                      <a16:colId xmlns:a16="http://schemas.microsoft.com/office/drawing/2014/main" val="2405660278"/>
                    </a:ext>
                  </a:extLst>
                </a:gridCol>
              </a:tblGrid>
              <a:tr h="253517">
                <a:tc>
                  <a:txBody>
                    <a:bodyPr/>
                    <a:lstStyle/>
                    <a:p>
                      <a:pPr algn="ctr"/>
                      <a:endParaRPr lang="en-US" sz="1100"/>
                    </a:p>
                  </a:txBody>
                  <a:tcPr/>
                </a:tc>
                <a:tc>
                  <a:txBody>
                    <a:bodyPr/>
                    <a:lstStyle/>
                    <a:p>
                      <a:pPr algn="ctr"/>
                      <a:r>
                        <a:rPr lang="en-US" sz="1100"/>
                        <a:t>Total Premium Rate</a:t>
                      </a:r>
                    </a:p>
                  </a:txBody>
                  <a:tcPr/>
                </a:tc>
                <a:tc>
                  <a:txBody>
                    <a:bodyPr/>
                    <a:lstStyle/>
                    <a:p>
                      <a:pPr algn="ctr"/>
                      <a:r>
                        <a:rPr lang="en-US" sz="1100"/>
                        <a:t>Employee Contribution</a:t>
                      </a:r>
                    </a:p>
                  </a:txBody>
                  <a:tcPr/>
                </a:tc>
                <a:tc>
                  <a:txBody>
                    <a:bodyPr/>
                    <a:lstStyle/>
                    <a:p>
                      <a:pPr algn="ctr"/>
                      <a:r>
                        <a:rPr lang="en-US" sz="1100"/>
                        <a:t>Employer Contribution</a:t>
                      </a:r>
                    </a:p>
                  </a:txBody>
                  <a:tcPr/>
                </a:tc>
                <a:extLst>
                  <a:ext uri="{0D108BD9-81ED-4DB2-BD59-A6C34878D82A}">
                    <a16:rowId xmlns:a16="http://schemas.microsoft.com/office/drawing/2014/main" val="1129190321"/>
                  </a:ext>
                </a:extLst>
              </a:tr>
              <a:tr h="417558">
                <a:tc>
                  <a:txBody>
                    <a:bodyPr/>
                    <a:lstStyle/>
                    <a:p>
                      <a:pPr algn="ctr"/>
                      <a:r>
                        <a:rPr lang="en-US" sz="1100" b="1"/>
                        <a:t>Standard (for all employers other than Small Employers*) </a:t>
                      </a:r>
                    </a:p>
                  </a:txBody>
                  <a:tcPr anchor="ctr"/>
                </a:tc>
                <a:tc>
                  <a:txBody>
                    <a:bodyPr/>
                    <a:lstStyle/>
                    <a:p>
                      <a:pPr algn="ctr"/>
                      <a:r>
                        <a:rPr lang="en-US" sz="1100"/>
                        <a:t>0.88% of covered wages up to the SS Wage Cap</a:t>
                      </a:r>
                    </a:p>
                  </a:txBody>
                  <a:tcPr anchor="ctr"/>
                </a:tc>
                <a:tc>
                  <a:txBody>
                    <a:bodyPr/>
                    <a:lstStyle/>
                    <a:p>
                      <a:pPr algn="ctr"/>
                      <a:r>
                        <a:rPr lang="en-US" sz="1100"/>
                        <a:t>Employers may collect up to 0.44% from workers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Responsible for the remaining 0.44%</a:t>
                      </a:r>
                    </a:p>
                  </a:txBody>
                  <a:tcPr anchor="ctr"/>
                </a:tc>
                <a:extLst>
                  <a:ext uri="{0D108BD9-81ED-4DB2-BD59-A6C34878D82A}">
                    <a16:rowId xmlns:a16="http://schemas.microsoft.com/office/drawing/2014/main" val="1979578792"/>
                  </a:ext>
                </a:extLst>
              </a:tr>
              <a:tr h="417558">
                <a:tc>
                  <a:txBody>
                    <a:bodyPr/>
                    <a:lstStyle/>
                    <a:p>
                      <a:pPr algn="ctr"/>
                      <a:r>
                        <a:rPr lang="en-US" sz="1100" b="1"/>
                        <a:t>*Small Employers with </a:t>
                      </a:r>
                      <a:r>
                        <a:rPr lang="en-US" sz="1100" b="1" u="sng"/>
                        <a:t>&lt;</a:t>
                      </a:r>
                      <a:r>
                        <a:rPr lang="en-US" sz="1100" b="1"/>
                        <a:t>30 workers in MN who have an average employee wage of less than or equal to 150% of the SAWW for the base period</a:t>
                      </a:r>
                    </a:p>
                  </a:txBody>
                  <a:tcPr anchor="ctr"/>
                </a:tc>
                <a:tc>
                  <a:txBody>
                    <a:bodyPr/>
                    <a:lstStyle/>
                    <a:p>
                      <a:pPr algn="ctr"/>
                      <a:r>
                        <a:rPr lang="en-US" sz="1100"/>
                        <a:t>0.66% of covered wages up to the SS Wage Cap</a:t>
                      </a:r>
                    </a:p>
                  </a:txBody>
                  <a:tcPr anchor="ctr"/>
                </a:tc>
                <a:tc>
                  <a:txBody>
                    <a:bodyPr/>
                    <a:lstStyle/>
                    <a:p>
                      <a:pPr algn="ctr"/>
                      <a:r>
                        <a:rPr lang="en-US" sz="1100"/>
                        <a:t>Employers may collect up to 0.44% from workers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Responsible for the remaining 0.22% </a:t>
                      </a:r>
                    </a:p>
                  </a:txBody>
                  <a:tcPr anchor="ctr"/>
                </a:tc>
                <a:extLst>
                  <a:ext uri="{0D108BD9-81ED-4DB2-BD59-A6C34878D82A}">
                    <a16:rowId xmlns:a16="http://schemas.microsoft.com/office/drawing/2014/main" val="2552652436"/>
                  </a:ext>
                </a:extLst>
              </a:tr>
            </a:tbl>
          </a:graphicData>
        </a:graphic>
      </p:graphicFrame>
      <p:sp>
        <p:nvSpPr>
          <p:cNvPr id="2" name="Text Placeholder 3">
            <a:extLst>
              <a:ext uri="{FF2B5EF4-FFF2-40B4-BE49-F238E27FC236}">
                <a16:creationId xmlns:a16="http://schemas.microsoft.com/office/drawing/2014/main" id="{420472A2-9621-D351-F7D8-325229C0299A}"/>
              </a:ext>
            </a:extLst>
          </p:cNvPr>
          <p:cNvSpPr txBox="1">
            <a:spLocks/>
          </p:cNvSpPr>
          <p:nvPr/>
        </p:nvSpPr>
        <p:spPr bwMode="gray">
          <a:xfrm>
            <a:off x="543761" y="1705746"/>
            <a:ext cx="10972800" cy="333171"/>
          </a:xfrm>
          <a:prstGeom prst="rect">
            <a:avLst/>
          </a:prstGeom>
        </p:spPr>
        <p:txBody>
          <a:bodyPr vert="horz" lIns="0" tIns="45720" rIns="0" bIns="45720" rtlCol="0">
            <a:noAutofit/>
          </a:bodyPr>
          <a:lst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600" kern="1200">
                <a:solidFill>
                  <a:schemeClr val="bg2"/>
                </a:solidFill>
                <a:latin typeface="+mn-lt"/>
                <a:ea typeface="+mn-ea"/>
                <a:cs typeface="+mn-cs"/>
              </a:defRPr>
            </a:lvl1pPr>
            <a:lvl2pPr marL="461963" indent="-231775" algn="l" defTabSz="914400" rtl="0" eaLnBrk="1" latinLnBrk="0" hangingPunct="1">
              <a:lnSpc>
                <a:spcPct val="110000"/>
              </a:lnSpc>
              <a:spcBef>
                <a:spcPts val="0"/>
              </a:spcBef>
              <a:spcAft>
                <a:spcPts val="600"/>
              </a:spcAft>
              <a:buClrTx/>
              <a:buFont typeface="Montserrat" pitchFamily="2" charset="0"/>
              <a:buChar char="–"/>
              <a:defRPr sz="1600" kern="1200">
                <a:solidFill>
                  <a:schemeClr val="bg2"/>
                </a:solidFill>
                <a:latin typeface="+mn-lt"/>
                <a:ea typeface="+mn-ea"/>
                <a:cs typeface="+mn-cs"/>
              </a:defRPr>
            </a:lvl2pPr>
            <a:lvl3pPr marL="684213" indent="-22225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3pPr>
            <a:lvl4pPr marL="914400" indent="-230188" algn="l" defTabSz="914400" rtl="0" eaLnBrk="1" latinLnBrk="0" hangingPunct="1">
              <a:lnSpc>
                <a:spcPct val="110000"/>
              </a:lnSpc>
              <a:spcBef>
                <a:spcPts val="0"/>
              </a:spcBef>
              <a:spcAft>
                <a:spcPts val="600"/>
              </a:spcAft>
              <a:buFont typeface="Montserrat" pitchFamily="2" charset="0"/>
              <a:buChar char="–"/>
              <a:defRPr sz="1600" kern="1200">
                <a:solidFill>
                  <a:schemeClr val="bg2"/>
                </a:solidFill>
                <a:latin typeface="+mn-lt"/>
                <a:ea typeface="+mn-ea"/>
                <a:cs typeface="+mn-cs"/>
              </a:defRPr>
            </a:lvl4pPr>
            <a:lvl5pPr marL="1144588" indent="-230188"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200">
                <a:solidFill>
                  <a:schemeClr val="bg2"/>
                </a:solidFill>
                <a:cs typeface="Calibri" panose="020F0502020204030204" pitchFamily="34" charset="0"/>
              </a:rPr>
              <a:t>Minnesota Paid Leave premiums are funded through </a:t>
            </a:r>
            <a:r>
              <a:rPr lang="en-US" sz="1200" b="1">
                <a:solidFill>
                  <a:schemeClr val="bg2"/>
                </a:solidFill>
                <a:cs typeface="Calibri" panose="020F0502020204030204" pitchFamily="34" charset="0"/>
              </a:rPr>
              <a:t>employee and employer contributions</a:t>
            </a:r>
            <a:endParaRPr lang="en-US" sz="1200" b="1"/>
          </a:p>
        </p:txBody>
      </p:sp>
      <p:sp>
        <p:nvSpPr>
          <p:cNvPr id="5" name="TextBox 4">
            <a:extLst>
              <a:ext uri="{FF2B5EF4-FFF2-40B4-BE49-F238E27FC236}">
                <a16:creationId xmlns:a16="http://schemas.microsoft.com/office/drawing/2014/main" id="{4B5C5B46-A0C8-0E35-EA3B-45C433A820B2}"/>
              </a:ext>
            </a:extLst>
          </p:cNvPr>
          <p:cNvSpPr txBox="1"/>
          <p:nvPr/>
        </p:nvSpPr>
        <p:spPr>
          <a:xfrm>
            <a:off x="4978157" y="6437134"/>
            <a:ext cx="2104008" cy="200055"/>
          </a:xfrm>
          <a:prstGeom prst="rect">
            <a:avLst/>
          </a:prstGeom>
          <a:noFill/>
        </p:spPr>
        <p:txBody>
          <a:bodyPr wrap="square" rtlCol="0">
            <a:spAutoFit/>
          </a:bodyPr>
          <a:lstStyle/>
          <a:p>
            <a:pPr algn="r"/>
            <a:r>
              <a:rPr lang="en-US" sz="700">
                <a:solidFill>
                  <a:schemeClr val="bg1">
                    <a:lumMod val="50000"/>
                  </a:schemeClr>
                </a:solidFill>
              </a:rPr>
              <a:t>SUBJECT TO CHANGE</a:t>
            </a:r>
          </a:p>
        </p:txBody>
      </p:sp>
      <p:pic>
        <p:nvPicPr>
          <p:cNvPr id="6" name="Picture 2" descr="Log in - DBL Insurance">
            <a:extLst>
              <a:ext uri="{FF2B5EF4-FFF2-40B4-BE49-F238E27FC236}">
                <a16:creationId xmlns:a16="http://schemas.microsoft.com/office/drawing/2014/main" id="{F7241189-9BA1-E506-41DB-B3167603F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93" y="6239765"/>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ack background with white text&#10;&#10;AI-generated content may be incorrect.">
            <a:extLst>
              <a:ext uri="{FF2B5EF4-FFF2-40B4-BE49-F238E27FC236}">
                <a16:creationId xmlns:a16="http://schemas.microsoft.com/office/drawing/2014/main" id="{CE2EECA3-66ED-01A8-5A77-D4889A7D343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0807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86F7E-80F4-BE11-638A-06D263FDCF4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859D78A-C3F9-F75E-5E7D-51A6183954B6}"/>
              </a:ext>
            </a:extLst>
          </p:cNvPr>
          <p:cNvSpPr>
            <a:spLocks noGrp="1"/>
          </p:cNvSpPr>
          <p:nvPr>
            <p:ph type="title"/>
          </p:nvPr>
        </p:nvSpPr>
        <p:spPr/>
        <p:txBody>
          <a:bodyPr/>
          <a:lstStyle/>
          <a:p>
            <a:r>
              <a:rPr lang="en-US"/>
              <a:t>Coordination with Other Benefits/Leave</a:t>
            </a:r>
          </a:p>
        </p:txBody>
      </p:sp>
    </p:spTree>
    <p:extLst>
      <p:ext uri="{BB962C8B-B14F-4D97-AF65-F5344CB8AC3E}">
        <p14:creationId xmlns:p14="http://schemas.microsoft.com/office/powerpoint/2010/main" val="127865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62CB9-F1E1-9043-B836-4B3E288B2A2C}"/>
              </a:ext>
            </a:extLst>
          </p:cNvPr>
          <p:cNvSpPr>
            <a:spLocks noGrp="1"/>
          </p:cNvSpPr>
          <p:nvPr>
            <p:ph type="title"/>
          </p:nvPr>
        </p:nvSpPr>
        <p:spPr/>
        <p:txBody>
          <a:bodyPr>
            <a:normAutofit/>
          </a:bodyPr>
          <a:lstStyle/>
          <a:p>
            <a:r>
              <a:rPr lang="en-US"/>
              <a:t>Increasing Complexity</a:t>
            </a:r>
          </a:p>
        </p:txBody>
      </p:sp>
      <p:sp>
        <p:nvSpPr>
          <p:cNvPr id="3" name="Content Placeholder 2">
            <a:extLst>
              <a:ext uri="{FF2B5EF4-FFF2-40B4-BE49-F238E27FC236}">
                <a16:creationId xmlns:a16="http://schemas.microsoft.com/office/drawing/2014/main" id="{55296B04-937D-C648-B32D-864321FC1C89}"/>
              </a:ext>
            </a:extLst>
          </p:cNvPr>
          <p:cNvSpPr>
            <a:spLocks noGrp="1"/>
          </p:cNvSpPr>
          <p:nvPr>
            <p:ph type="body" sz="quarter" idx="10"/>
          </p:nvPr>
        </p:nvSpPr>
        <p:spPr>
          <a:xfrm>
            <a:off x="544813" y="1992123"/>
            <a:ext cx="7218478" cy="3619254"/>
          </a:xfrm>
        </p:spPr>
        <p:txBody>
          <a:bodyPr>
            <a:normAutofit/>
          </a:bodyPr>
          <a:lstStyle/>
          <a:p>
            <a:pPr marL="228600" lvl="0" indent="-228600">
              <a:lnSpc>
                <a:spcPct val="120000"/>
              </a:lnSpc>
              <a:buFont typeface="Arial" panose="020B0604020202020204" pitchFamily="34" charset="0"/>
              <a:buChar char="•"/>
            </a:pPr>
            <a:r>
              <a:rPr lang="en-US"/>
              <a:t>Five states and one commonwealth have statutory disability laws</a:t>
            </a:r>
          </a:p>
          <a:p>
            <a:pPr marL="228600" lvl="0" indent="-228600">
              <a:lnSpc>
                <a:spcPct val="120000"/>
              </a:lnSpc>
              <a:buFont typeface="Arial" panose="020B0604020202020204" pitchFamily="34" charset="0"/>
              <a:buChar char="•"/>
            </a:pPr>
            <a:r>
              <a:rPr lang="en-US"/>
              <a:t>All states are subject to (unpaid) federal FMLA and ADA protection</a:t>
            </a:r>
          </a:p>
          <a:p>
            <a:pPr marL="228600" lvl="0" indent="-228600">
              <a:lnSpc>
                <a:spcPct val="120000"/>
              </a:lnSpc>
              <a:buFont typeface="Arial" panose="020B0604020202020204" pitchFamily="34" charset="0"/>
              <a:buChar char="•"/>
            </a:pPr>
            <a:r>
              <a:rPr lang="en-US"/>
              <a:t>Numerous states have expanded on both</a:t>
            </a:r>
          </a:p>
          <a:p>
            <a:pPr marL="228600" lvl="0" indent="-228600">
              <a:lnSpc>
                <a:spcPct val="120000"/>
              </a:lnSpc>
              <a:buFont typeface="Arial" panose="020B0604020202020204" pitchFamily="34" charset="0"/>
              <a:buChar char="•"/>
            </a:pPr>
            <a:r>
              <a:rPr lang="en-US"/>
              <a:t>Certain cities/towns have paid sick leave </a:t>
            </a:r>
          </a:p>
          <a:p>
            <a:pPr marL="228600" lvl="0" indent="-228600">
              <a:lnSpc>
                <a:spcPct val="120000"/>
              </a:lnSpc>
              <a:buFont typeface="Arial" panose="020B0604020202020204" pitchFamily="34" charset="0"/>
              <a:buChar char="•"/>
            </a:pPr>
            <a:r>
              <a:rPr lang="en-US"/>
              <a:t>Employer paid parental/family leave are increasing</a:t>
            </a:r>
          </a:p>
          <a:p>
            <a:pPr lvl="0"/>
            <a:endParaRPr lang="en-US" sz="2133"/>
          </a:p>
        </p:txBody>
      </p:sp>
      <p:grpSp>
        <p:nvGrpSpPr>
          <p:cNvPr id="12" name="Group 11">
            <a:extLst>
              <a:ext uri="{FF2B5EF4-FFF2-40B4-BE49-F238E27FC236}">
                <a16:creationId xmlns:a16="http://schemas.microsoft.com/office/drawing/2014/main" id="{2AAB2B24-0E81-4FFD-A4D4-95680B0C2BFA}"/>
              </a:ext>
            </a:extLst>
          </p:cNvPr>
          <p:cNvGrpSpPr/>
          <p:nvPr/>
        </p:nvGrpSpPr>
        <p:grpSpPr>
          <a:xfrm>
            <a:off x="7767120" y="1689103"/>
            <a:ext cx="3815280" cy="4070675"/>
            <a:chOff x="5825340" y="1266827"/>
            <a:chExt cx="2861460" cy="3053006"/>
          </a:xfrm>
        </p:grpSpPr>
        <p:sp>
          <p:nvSpPr>
            <p:cNvPr id="7" name="AutoShape 10">
              <a:extLst>
                <a:ext uri="{FF2B5EF4-FFF2-40B4-BE49-F238E27FC236}">
                  <a16:creationId xmlns:a16="http://schemas.microsoft.com/office/drawing/2014/main" id="{46E73293-8352-4B93-955C-3433C6D5BEEF}"/>
                </a:ext>
              </a:extLst>
            </p:cNvPr>
            <p:cNvSpPr>
              <a:spLocks noChangeArrowheads="1"/>
            </p:cNvSpPr>
            <p:nvPr/>
          </p:nvSpPr>
          <p:spPr bwMode="auto">
            <a:xfrm>
              <a:off x="5979077" y="2081744"/>
              <a:ext cx="2707722" cy="2238089"/>
            </a:xfrm>
            <a:prstGeom prst="triangle">
              <a:avLst>
                <a:gd name="adj" fmla="val 50000"/>
              </a:avLst>
            </a:prstGeom>
            <a:solidFill>
              <a:schemeClr val="accent1"/>
            </a:solidFill>
            <a:ln>
              <a:noFill/>
              <a:headEnd/>
              <a:tailEnd/>
            </a:ln>
            <a:effectLst/>
          </p:spPr>
          <p:style>
            <a:lnRef idx="3">
              <a:schemeClr val="lt1"/>
            </a:lnRef>
            <a:fillRef idx="1">
              <a:schemeClr val="accent2"/>
            </a:fillRef>
            <a:effectRef idx="1">
              <a:schemeClr val="accent2"/>
            </a:effectRef>
            <a:fontRef idx="minor">
              <a:schemeClr val="lt1"/>
            </a:fontRef>
          </p:style>
          <p:txBody>
            <a:bodyPr lIns="91440" tIns="45720" rIns="91440" bIns="45720"/>
            <a:lstStyle>
              <a:lvl1pPr>
                <a:defRPr sz="4600">
                  <a:solidFill>
                    <a:srgbClr val="000000"/>
                  </a:solidFill>
                  <a:latin typeface="Arial Black" panose="020B0A04020102020204" pitchFamily="34" charset="0"/>
                </a:defRPr>
              </a:lvl1pPr>
              <a:lvl2pPr marL="742950" indent="-285750">
                <a:defRPr sz="4600">
                  <a:solidFill>
                    <a:srgbClr val="000000"/>
                  </a:solidFill>
                  <a:latin typeface="Arial Black" panose="020B0A04020102020204" pitchFamily="34" charset="0"/>
                </a:defRPr>
              </a:lvl2pPr>
              <a:lvl3pPr marL="1143000" indent="-228600">
                <a:defRPr sz="4600">
                  <a:solidFill>
                    <a:srgbClr val="000000"/>
                  </a:solidFill>
                  <a:latin typeface="Arial Black" panose="020B0A04020102020204" pitchFamily="34" charset="0"/>
                </a:defRPr>
              </a:lvl3pPr>
              <a:lvl4pPr marL="1600200" indent="-228600">
                <a:defRPr sz="4600">
                  <a:solidFill>
                    <a:srgbClr val="000000"/>
                  </a:solidFill>
                  <a:latin typeface="Arial Black" panose="020B0A04020102020204" pitchFamily="34" charset="0"/>
                </a:defRPr>
              </a:lvl4pPr>
              <a:lvl5pPr marL="2057400" indent="-228600">
                <a:defRPr sz="4600">
                  <a:solidFill>
                    <a:srgbClr val="000000"/>
                  </a:solidFill>
                  <a:latin typeface="Arial Black" panose="020B0A04020102020204" pitchFamily="34" charset="0"/>
                </a:defRPr>
              </a:lvl5pPr>
              <a:lvl6pPr marL="2514600" indent="-228600" eaLnBrk="0" fontAlgn="base" hangingPunct="0">
                <a:spcBef>
                  <a:spcPct val="0"/>
                </a:spcBef>
                <a:spcAft>
                  <a:spcPct val="0"/>
                </a:spcAft>
                <a:defRPr sz="4600">
                  <a:solidFill>
                    <a:srgbClr val="000000"/>
                  </a:solidFill>
                  <a:latin typeface="Arial Black" panose="020B0A04020102020204" pitchFamily="34" charset="0"/>
                </a:defRPr>
              </a:lvl6pPr>
              <a:lvl7pPr marL="2971800" indent="-228600" eaLnBrk="0" fontAlgn="base" hangingPunct="0">
                <a:spcBef>
                  <a:spcPct val="0"/>
                </a:spcBef>
                <a:spcAft>
                  <a:spcPct val="0"/>
                </a:spcAft>
                <a:defRPr sz="4600">
                  <a:solidFill>
                    <a:srgbClr val="000000"/>
                  </a:solidFill>
                  <a:latin typeface="Arial Black" panose="020B0A04020102020204" pitchFamily="34" charset="0"/>
                </a:defRPr>
              </a:lvl7pPr>
              <a:lvl8pPr marL="3429000" indent="-228600" eaLnBrk="0" fontAlgn="base" hangingPunct="0">
                <a:spcBef>
                  <a:spcPct val="0"/>
                </a:spcBef>
                <a:spcAft>
                  <a:spcPct val="0"/>
                </a:spcAft>
                <a:defRPr sz="4600">
                  <a:solidFill>
                    <a:srgbClr val="000000"/>
                  </a:solidFill>
                  <a:latin typeface="Arial Black" panose="020B0A04020102020204" pitchFamily="34" charset="0"/>
                </a:defRPr>
              </a:lvl8pPr>
              <a:lvl9pPr marL="3886200" indent="-228600" eaLnBrk="0" fontAlgn="base" hangingPunct="0">
                <a:spcBef>
                  <a:spcPct val="0"/>
                </a:spcBef>
                <a:spcAft>
                  <a:spcPct val="0"/>
                </a:spcAft>
                <a:defRPr sz="4600">
                  <a:solidFill>
                    <a:srgbClr val="000000"/>
                  </a:solidFill>
                  <a:latin typeface="Arial Black" panose="020B0A04020102020204" pitchFamily="34" charset="0"/>
                </a:defRPr>
              </a:lvl9pPr>
            </a:lstStyle>
            <a:p>
              <a:pPr defTabSz="1219170">
                <a:defRPr/>
              </a:pPr>
              <a:endParaRPr lang="en-US" altLang="en-US" sz="1400">
                <a:latin typeface="+mn-lt"/>
                <a:cs typeface="Arial" panose="020B0604020202020204" pitchFamily="34" charset="0"/>
              </a:endParaRPr>
            </a:p>
          </p:txBody>
        </p:sp>
        <p:sp>
          <p:nvSpPr>
            <p:cNvPr id="8" name="Text Box 13">
              <a:extLst>
                <a:ext uri="{FF2B5EF4-FFF2-40B4-BE49-F238E27FC236}">
                  <a16:creationId xmlns:a16="http://schemas.microsoft.com/office/drawing/2014/main" id="{C9195B65-B249-404D-8DC2-DFC370EB6F02}"/>
                </a:ext>
              </a:extLst>
            </p:cNvPr>
            <p:cNvSpPr txBox="1">
              <a:spLocks noChangeArrowheads="1"/>
            </p:cNvSpPr>
            <p:nvPr/>
          </p:nvSpPr>
          <p:spPr bwMode="auto">
            <a:xfrm>
              <a:off x="7220022" y="2404544"/>
              <a:ext cx="1151974" cy="446768"/>
            </a:xfrm>
            <a:prstGeom prst="rect">
              <a:avLst/>
            </a:prstGeom>
            <a:solidFill>
              <a:srgbClr val="5DCFFD"/>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anchor="ctr"/>
            <a:lstStyle>
              <a:defPPr>
                <a:defRPr lang="en-US"/>
              </a:defPPr>
              <a:lvl1pPr algn="ctr" defTabSz="685800">
                <a:spcAft>
                  <a:spcPts val="750"/>
                </a:spcAft>
                <a:defRPr sz="1200" b="1">
                  <a:solidFill>
                    <a:schemeClr val="bg1"/>
                  </a:solidFill>
                  <a:latin typeface="Arial" panose="020B0604020202020204" pitchFamily="34" charset="0"/>
                  <a:cs typeface="Arial" panose="020B0604020202020204" pitchFamily="34" charset="0"/>
                </a:defRPr>
              </a:lvl1pPr>
              <a:lvl2pPr marL="742950" indent="-285750" defTabSz="685800">
                <a:defRPr sz="4600">
                  <a:solidFill>
                    <a:srgbClr val="000000"/>
                  </a:solidFill>
                  <a:latin typeface="Arial Black" panose="020B0A04020102020204" pitchFamily="34" charset="0"/>
                </a:defRPr>
              </a:lvl2pPr>
              <a:lvl3pPr marL="1143000" indent="-228600" defTabSz="685800">
                <a:defRPr sz="4600">
                  <a:solidFill>
                    <a:srgbClr val="000000"/>
                  </a:solidFill>
                  <a:latin typeface="Arial Black" panose="020B0A04020102020204" pitchFamily="34" charset="0"/>
                </a:defRPr>
              </a:lvl3pPr>
              <a:lvl4pPr marL="1600200" indent="-228600" defTabSz="685800">
                <a:defRPr sz="4600">
                  <a:solidFill>
                    <a:srgbClr val="000000"/>
                  </a:solidFill>
                  <a:latin typeface="Arial Black" panose="020B0A04020102020204" pitchFamily="34" charset="0"/>
                </a:defRPr>
              </a:lvl4pPr>
              <a:lvl5pPr marL="2057400" indent="-228600" defTabSz="685800">
                <a:defRPr sz="4600">
                  <a:solidFill>
                    <a:srgbClr val="000000"/>
                  </a:solidFill>
                  <a:latin typeface="Arial Black" panose="020B0A04020102020204" pitchFamily="34" charset="0"/>
                </a:defRPr>
              </a:lvl5pPr>
              <a:lvl6pPr marL="2514600" indent="-228600" defTabSz="685800" eaLnBrk="0" fontAlgn="base" hangingPunct="0">
                <a:spcBef>
                  <a:spcPct val="0"/>
                </a:spcBef>
                <a:spcAft>
                  <a:spcPct val="0"/>
                </a:spcAft>
                <a:defRPr sz="4600">
                  <a:solidFill>
                    <a:srgbClr val="000000"/>
                  </a:solidFill>
                  <a:latin typeface="Arial Black" panose="020B0A04020102020204" pitchFamily="34" charset="0"/>
                </a:defRPr>
              </a:lvl6pPr>
              <a:lvl7pPr marL="2971800" indent="-228600" defTabSz="685800" eaLnBrk="0" fontAlgn="base" hangingPunct="0">
                <a:spcBef>
                  <a:spcPct val="0"/>
                </a:spcBef>
                <a:spcAft>
                  <a:spcPct val="0"/>
                </a:spcAft>
                <a:defRPr sz="4600">
                  <a:solidFill>
                    <a:srgbClr val="000000"/>
                  </a:solidFill>
                  <a:latin typeface="Arial Black" panose="020B0A04020102020204" pitchFamily="34" charset="0"/>
                </a:defRPr>
              </a:lvl7pPr>
              <a:lvl8pPr marL="3429000" indent="-228600" defTabSz="685800" eaLnBrk="0" fontAlgn="base" hangingPunct="0">
                <a:spcBef>
                  <a:spcPct val="0"/>
                </a:spcBef>
                <a:spcAft>
                  <a:spcPct val="0"/>
                </a:spcAft>
                <a:defRPr sz="4600">
                  <a:solidFill>
                    <a:srgbClr val="000000"/>
                  </a:solidFill>
                  <a:latin typeface="Arial Black" panose="020B0A04020102020204" pitchFamily="34" charset="0"/>
                </a:defRPr>
              </a:lvl8pPr>
              <a:lvl9pPr marL="3886200" indent="-228600" defTabSz="685800" eaLnBrk="0" fontAlgn="base" hangingPunct="0">
                <a:spcBef>
                  <a:spcPct val="0"/>
                </a:spcBef>
                <a:spcAft>
                  <a:spcPct val="0"/>
                </a:spcAft>
                <a:defRPr sz="4600">
                  <a:solidFill>
                    <a:srgbClr val="000000"/>
                  </a:solidFill>
                  <a:latin typeface="Arial Black" panose="020B0A04020102020204" pitchFamily="34" charset="0"/>
                </a:defRPr>
              </a:lvl9pPr>
            </a:lstStyle>
            <a:p>
              <a:pPr defTabSz="914377">
                <a:spcAft>
                  <a:spcPts val="1000"/>
                </a:spcAft>
                <a:defRPr/>
              </a:pPr>
              <a:r>
                <a:rPr lang="en-US" altLang="en-US" sz="1400">
                  <a:solidFill>
                    <a:srgbClr val="FFFFFF"/>
                  </a:solidFill>
                  <a:latin typeface="+mn-lt"/>
                </a:rPr>
                <a:t>WC or STD/ LTD</a:t>
              </a:r>
            </a:p>
          </p:txBody>
        </p:sp>
        <p:sp>
          <p:nvSpPr>
            <p:cNvPr id="9" name="Text Box 14">
              <a:extLst>
                <a:ext uri="{FF2B5EF4-FFF2-40B4-BE49-F238E27FC236}">
                  <a16:creationId xmlns:a16="http://schemas.microsoft.com/office/drawing/2014/main" id="{B4F62625-23F4-4D07-94C0-4B07182A4E4C}"/>
                </a:ext>
              </a:extLst>
            </p:cNvPr>
            <p:cNvSpPr txBox="1">
              <a:spLocks noChangeArrowheads="1"/>
            </p:cNvSpPr>
            <p:nvPr/>
          </p:nvSpPr>
          <p:spPr bwMode="auto">
            <a:xfrm>
              <a:off x="7419927" y="3263631"/>
              <a:ext cx="1266873" cy="740659"/>
            </a:xfrm>
            <a:prstGeom prst="rect">
              <a:avLst/>
            </a:prstGeom>
            <a:solidFill>
              <a:srgbClr val="5DCFFD"/>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anchor="ctr"/>
            <a:lstStyle>
              <a:defPPr>
                <a:defRPr lang="en-US"/>
              </a:defPPr>
              <a:lvl1pPr algn="ctr" defTabSz="685800">
                <a:spcAft>
                  <a:spcPts val="750"/>
                </a:spcAft>
                <a:defRPr sz="1200" b="1">
                  <a:solidFill>
                    <a:schemeClr val="bg1"/>
                  </a:solidFill>
                  <a:latin typeface="Arial" panose="020B0604020202020204" pitchFamily="34" charset="0"/>
                  <a:cs typeface="Arial" panose="020B0604020202020204" pitchFamily="34" charset="0"/>
                </a:defRPr>
              </a:lvl1pPr>
              <a:lvl2pPr marL="742950" indent="-285750" defTabSz="685800">
                <a:defRPr sz="4600">
                  <a:solidFill>
                    <a:srgbClr val="000000"/>
                  </a:solidFill>
                  <a:latin typeface="Arial Black" panose="020B0A04020102020204" pitchFamily="34" charset="0"/>
                </a:defRPr>
              </a:lvl2pPr>
              <a:lvl3pPr marL="1143000" indent="-228600" defTabSz="685800">
                <a:defRPr sz="4600">
                  <a:solidFill>
                    <a:srgbClr val="000000"/>
                  </a:solidFill>
                  <a:latin typeface="Arial Black" panose="020B0A04020102020204" pitchFamily="34" charset="0"/>
                </a:defRPr>
              </a:lvl3pPr>
              <a:lvl4pPr marL="1600200" indent="-228600" defTabSz="685800">
                <a:defRPr sz="4600">
                  <a:solidFill>
                    <a:srgbClr val="000000"/>
                  </a:solidFill>
                  <a:latin typeface="Arial Black" panose="020B0A04020102020204" pitchFamily="34" charset="0"/>
                </a:defRPr>
              </a:lvl4pPr>
              <a:lvl5pPr marL="2057400" indent="-228600" defTabSz="685800">
                <a:defRPr sz="4600">
                  <a:solidFill>
                    <a:srgbClr val="000000"/>
                  </a:solidFill>
                  <a:latin typeface="Arial Black" panose="020B0A04020102020204" pitchFamily="34" charset="0"/>
                </a:defRPr>
              </a:lvl5pPr>
              <a:lvl6pPr marL="2514600" indent="-228600" defTabSz="685800" eaLnBrk="0" fontAlgn="base" hangingPunct="0">
                <a:spcBef>
                  <a:spcPct val="0"/>
                </a:spcBef>
                <a:spcAft>
                  <a:spcPct val="0"/>
                </a:spcAft>
                <a:defRPr sz="4600">
                  <a:solidFill>
                    <a:srgbClr val="000000"/>
                  </a:solidFill>
                  <a:latin typeface="Arial Black" panose="020B0A04020102020204" pitchFamily="34" charset="0"/>
                </a:defRPr>
              </a:lvl6pPr>
              <a:lvl7pPr marL="2971800" indent="-228600" defTabSz="685800" eaLnBrk="0" fontAlgn="base" hangingPunct="0">
                <a:spcBef>
                  <a:spcPct val="0"/>
                </a:spcBef>
                <a:spcAft>
                  <a:spcPct val="0"/>
                </a:spcAft>
                <a:defRPr sz="4600">
                  <a:solidFill>
                    <a:srgbClr val="000000"/>
                  </a:solidFill>
                  <a:latin typeface="Arial Black" panose="020B0A04020102020204" pitchFamily="34" charset="0"/>
                </a:defRPr>
              </a:lvl7pPr>
              <a:lvl8pPr marL="3429000" indent="-228600" defTabSz="685800" eaLnBrk="0" fontAlgn="base" hangingPunct="0">
                <a:spcBef>
                  <a:spcPct val="0"/>
                </a:spcBef>
                <a:spcAft>
                  <a:spcPct val="0"/>
                </a:spcAft>
                <a:defRPr sz="4600">
                  <a:solidFill>
                    <a:srgbClr val="000000"/>
                  </a:solidFill>
                  <a:latin typeface="Arial Black" panose="020B0A04020102020204" pitchFamily="34" charset="0"/>
                </a:defRPr>
              </a:lvl8pPr>
              <a:lvl9pPr marL="3886200" indent="-228600" defTabSz="685800" eaLnBrk="0" fontAlgn="base" hangingPunct="0">
                <a:spcBef>
                  <a:spcPct val="0"/>
                </a:spcBef>
                <a:spcAft>
                  <a:spcPct val="0"/>
                </a:spcAft>
                <a:defRPr sz="4600">
                  <a:solidFill>
                    <a:srgbClr val="000000"/>
                  </a:solidFill>
                  <a:latin typeface="Arial Black" panose="020B0A04020102020204" pitchFamily="34" charset="0"/>
                </a:defRPr>
              </a:lvl9pPr>
            </a:lstStyle>
            <a:p>
              <a:pPr defTabSz="914377">
                <a:spcAft>
                  <a:spcPts val="1000"/>
                </a:spcAft>
                <a:defRPr/>
              </a:pPr>
              <a:r>
                <a:rPr lang="en-US" altLang="en-US" sz="1400">
                  <a:solidFill>
                    <a:srgbClr val="FFFFFF"/>
                  </a:solidFill>
                  <a:latin typeface="+mn-lt"/>
                </a:rPr>
                <a:t>FMLA and               State PFML Serious Health Condition </a:t>
              </a:r>
            </a:p>
          </p:txBody>
        </p:sp>
        <p:sp>
          <p:nvSpPr>
            <p:cNvPr id="10" name="Text Box 15">
              <a:extLst>
                <a:ext uri="{FF2B5EF4-FFF2-40B4-BE49-F238E27FC236}">
                  <a16:creationId xmlns:a16="http://schemas.microsoft.com/office/drawing/2014/main" id="{5F7EE908-788A-48F7-AE59-5891E8EBEC23}"/>
                </a:ext>
              </a:extLst>
            </p:cNvPr>
            <p:cNvSpPr txBox="1">
              <a:spLocks noChangeArrowheads="1"/>
            </p:cNvSpPr>
            <p:nvPr/>
          </p:nvSpPr>
          <p:spPr bwMode="auto">
            <a:xfrm>
              <a:off x="5825340" y="3089737"/>
              <a:ext cx="1089882" cy="628884"/>
            </a:xfrm>
            <a:prstGeom prst="rect">
              <a:avLst/>
            </a:prstGeom>
            <a:solidFill>
              <a:srgbClr val="5DCFFD"/>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anchor="ctr"/>
            <a:lstStyle>
              <a:lvl1pPr defTabSz="685800">
                <a:defRPr sz="4600">
                  <a:solidFill>
                    <a:srgbClr val="000000"/>
                  </a:solidFill>
                  <a:latin typeface="Arial Black" panose="020B0A04020102020204" pitchFamily="34" charset="0"/>
                </a:defRPr>
              </a:lvl1pPr>
              <a:lvl2pPr marL="742950" indent="-285750" defTabSz="685800">
                <a:defRPr sz="4600">
                  <a:solidFill>
                    <a:srgbClr val="000000"/>
                  </a:solidFill>
                  <a:latin typeface="Arial Black" panose="020B0A04020102020204" pitchFamily="34" charset="0"/>
                </a:defRPr>
              </a:lvl2pPr>
              <a:lvl3pPr marL="1143000" indent="-228600" defTabSz="685800">
                <a:defRPr sz="4600">
                  <a:solidFill>
                    <a:srgbClr val="000000"/>
                  </a:solidFill>
                  <a:latin typeface="Arial Black" panose="020B0A04020102020204" pitchFamily="34" charset="0"/>
                </a:defRPr>
              </a:lvl3pPr>
              <a:lvl4pPr marL="1600200" indent="-228600" defTabSz="685800">
                <a:defRPr sz="4600">
                  <a:solidFill>
                    <a:srgbClr val="000000"/>
                  </a:solidFill>
                  <a:latin typeface="Arial Black" panose="020B0A04020102020204" pitchFamily="34" charset="0"/>
                </a:defRPr>
              </a:lvl4pPr>
              <a:lvl5pPr marL="2057400" indent="-228600" defTabSz="685800">
                <a:defRPr sz="4600">
                  <a:solidFill>
                    <a:srgbClr val="000000"/>
                  </a:solidFill>
                  <a:latin typeface="Arial Black" panose="020B0A04020102020204" pitchFamily="34" charset="0"/>
                </a:defRPr>
              </a:lvl5pPr>
              <a:lvl6pPr marL="2514600" indent="-228600" defTabSz="685800" eaLnBrk="0" fontAlgn="base" hangingPunct="0">
                <a:spcBef>
                  <a:spcPct val="0"/>
                </a:spcBef>
                <a:spcAft>
                  <a:spcPct val="0"/>
                </a:spcAft>
                <a:defRPr sz="4600">
                  <a:solidFill>
                    <a:srgbClr val="000000"/>
                  </a:solidFill>
                  <a:latin typeface="Arial Black" panose="020B0A04020102020204" pitchFamily="34" charset="0"/>
                </a:defRPr>
              </a:lvl6pPr>
              <a:lvl7pPr marL="2971800" indent="-228600" defTabSz="685800" eaLnBrk="0" fontAlgn="base" hangingPunct="0">
                <a:spcBef>
                  <a:spcPct val="0"/>
                </a:spcBef>
                <a:spcAft>
                  <a:spcPct val="0"/>
                </a:spcAft>
                <a:defRPr sz="4600">
                  <a:solidFill>
                    <a:srgbClr val="000000"/>
                  </a:solidFill>
                  <a:latin typeface="Arial Black" panose="020B0A04020102020204" pitchFamily="34" charset="0"/>
                </a:defRPr>
              </a:lvl7pPr>
              <a:lvl8pPr marL="3429000" indent="-228600" defTabSz="685800" eaLnBrk="0" fontAlgn="base" hangingPunct="0">
                <a:spcBef>
                  <a:spcPct val="0"/>
                </a:spcBef>
                <a:spcAft>
                  <a:spcPct val="0"/>
                </a:spcAft>
                <a:defRPr sz="4600">
                  <a:solidFill>
                    <a:srgbClr val="000000"/>
                  </a:solidFill>
                  <a:latin typeface="Arial Black" panose="020B0A04020102020204" pitchFamily="34" charset="0"/>
                </a:defRPr>
              </a:lvl8pPr>
              <a:lvl9pPr marL="3886200" indent="-228600" defTabSz="685800" eaLnBrk="0" fontAlgn="base" hangingPunct="0">
                <a:spcBef>
                  <a:spcPct val="0"/>
                </a:spcBef>
                <a:spcAft>
                  <a:spcPct val="0"/>
                </a:spcAft>
                <a:defRPr sz="4600">
                  <a:solidFill>
                    <a:srgbClr val="000000"/>
                  </a:solidFill>
                  <a:latin typeface="Arial Black" panose="020B0A04020102020204" pitchFamily="34" charset="0"/>
                </a:defRPr>
              </a:lvl9pPr>
            </a:lstStyle>
            <a:p>
              <a:pPr algn="ctr" defTabSz="914377">
                <a:spcAft>
                  <a:spcPts val="1000"/>
                </a:spcAft>
                <a:defRPr/>
              </a:pPr>
              <a:r>
                <a:rPr lang="en-US" altLang="en-US" sz="1400" b="1">
                  <a:solidFill>
                    <a:srgbClr val="FFFFFF"/>
                  </a:solidFill>
                  <a:latin typeface="+mn-lt"/>
                  <a:cs typeface="Arial" panose="020B0604020202020204" pitchFamily="34" charset="0"/>
                </a:rPr>
                <a:t>Qualified ADA/ADAAA disability</a:t>
              </a:r>
            </a:p>
          </p:txBody>
        </p:sp>
        <p:sp>
          <p:nvSpPr>
            <p:cNvPr id="11" name="Rectangle 10">
              <a:extLst>
                <a:ext uri="{FF2B5EF4-FFF2-40B4-BE49-F238E27FC236}">
                  <a16:creationId xmlns:a16="http://schemas.microsoft.com/office/drawing/2014/main" id="{900113E3-ACAD-4C0B-B3B4-B9127A72494B}"/>
                </a:ext>
              </a:extLst>
            </p:cNvPr>
            <p:cNvSpPr/>
            <p:nvPr/>
          </p:nvSpPr>
          <p:spPr>
            <a:xfrm>
              <a:off x="5979077" y="1266827"/>
              <a:ext cx="2707723" cy="7253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en-US" b="1">
                  <a:solidFill>
                    <a:srgbClr val="FFFFFF"/>
                  </a:solidFill>
                  <a:cs typeface="Arial" panose="020B0604020202020204" pitchFamily="34" charset="0"/>
                </a:rPr>
                <a:t>Employee’s own serious health condition naturally overlaps.</a:t>
              </a:r>
              <a:endParaRPr lang="en-US"/>
            </a:p>
          </p:txBody>
        </p:sp>
      </p:grpSp>
      <p:pic>
        <p:nvPicPr>
          <p:cNvPr id="4" name="Picture 2" descr="Log in - DBL Insurance">
            <a:extLst>
              <a:ext uri="{FF2B5EF4-FFF2-40B4-BE49-F238E27FC236}">
                <a16:creationId xmlns:a16="http://schemas.microsoft.com/office/drawing/2014/main" id="{16FF8167-B8CB-1970-AFEF-A3946BD75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1" y="6378204"/>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background with white text&#10;&#10;AI-generated content may be incorrect.">
            <a:extLst>
              <a:ext uri="{FF2B5EF4-FFF2-40B4-BE49-F238E27FC236}">
                <a16:creationId xmlns:a16="http://schemas.microsoft.com/office/drawing/2014/main" id="{D332901A-5DF9-8D3E-9057-8F54C01B04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80832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E7B8-9284-4CE9-8100-5DD208B3C614}"/>
              </a:ext>
            </a:extLst>
          </p:cNvPr>
          <p:cNvSpPr>
            <a:spLocks noGrp="1"/>
          </p:cNvSpPr>
          <p:nvPr>
            <p:ph type="title"/>
          </p:nvPr>
        </p:nvSpPr>
        <p:spPr/>
        <p:txBody>
          <a:bodyPr/>
          <a:lstStyle/>
          <a:p>
            <a:r>
              <a:rPr lang="en-US"/>
              <a:t>Coordinating PFML With Disability</a:t>
            </a:r>
          </a:p>
        </p:txBody>
      </p:sp>
      <p:sp>
        <p:nvSpPr>
          <p:cNvPr id="3" name="Content Placeholder 2">
            <a:extLst>
              <a:ext uri="{FF2B5EF4-FFF2-40B4-BE49-F238E27FC236}">
                <a16:creationId xmlns:a16="http://schemas.microsoft.com/office/drawing/2014/main" id="{7B4D309A-5BC0-475C-9112-F103F94BA49C}"/>
              </a:ext>
            </a:extLst>
          </p:cNvPr>
          <p:cNvSpPr>
            <a:spLocks noGrp="1"/>
          </p:cNvSpPr>
          <p:nvPr>
            <p:ph type="body" sz="quarter" idx="10"/>
          </p:nvPr>
        </p:nvSpPr>
        <p:spPr>
          <a:xfrm>
            <a:off x="563880" y="1417320"/>
            <a:ext cx="10988040" cy="4881056"/>
          </a:xfrm>
        </p:spPr>
        <p:txBody>
          <a:bodyPr/>
          <a:lstStyle/>
          <a:p>
            <a:r>
              <a:rPr lang="en-US" b="1" dirty="0">
                <a:solidFill>
                  <a:schemeClr val="accent2"/>
                </a:solidFill>
              </a:rPr>
              <a:t>Short Term Disability (STD) </a:t>
            </a:r>
            <a:r>
              <a:rPr lang="en-US" dirty="0"/>
              <a:t>plans typically provide benefits when an employee has a non-occupational illness or injury that meets the definition of disability, including pregnancy/childbirth </a:t>
            </a:r>
          </a:p>
          <a:p>
            <a:r>
              <a:rPr lang="en-US" b="1" dirty="0">
                <a:solidFill>
                  <a:schemeClr val="accent2"/>
                </a:solidFill>
              </a:rPr>
              <a:t>Paid Family and Medical Leave</a:t>
            </a:r>
            <a:r>
              <a:rPr lang="en-US" b="1" dirty="0"/>
              <a:t> </a:t>
            </a:r>
            <a:r>
              <a:rPr lang="en-US" dirty="0"/>
              <a:t>plans provide benefits when an employee experiences their own medical condition; however, they are not required to meet the definition of disability</a:t>
            </a:r>
          </a:p>
          <a:p>
            <a:r>
              <a:rPr lang="en-US" dirty="0"/>
              <a:t>While benefits may be paid by both programs if an employee has a qualifying condition, </a:t>
            </a:r>
            <a:r>
              <a:rPr lang="en-US" b="1" dirty="0">
                <a:solidFill>
                  <a:schemeClr val="accent2"/>
                </a:solidFill>
              </a:rPr>
              <a:t>PFML</a:t>
            </a:r>
            <a:r>
              <a:rPr lang="en-US" dirty="0">
                <a:solidFill>
                  <a:schemeClr val="accent2"/>
                </a:solidFill>
              </a:rPr>
              <a:t> </a:t>
            </a:r>
            <a:r>
              <a:rPr lang="en-US" dirty="0"/>
              <a:t>is not a replacement for </a:t>
            </a:r>
            <a:r>
              <a:rPr lang="en-US" b="1" dirty="0">
                <a:solidFill>
                  <a:schemeClr val="accent2"/>
                </a:solidFill>
              </a:rPr>
              <a:t>STD</a:t>
            </a:r>
            <a:r>
              <a:rPr lang="en-US" dirty="0"/>
              <a:t> and </a:t>
            </a:r>
            <a:r>
              <a:rPr lang="en-US" b="1" dirty="0">
                <a:solidFill>
                  <a:schemeClr val="accent2"/>
                </a:solidFill>
              </a:rPr>
              <a:t>STD</a:t>
            </a:r>
            <a:r>
              <a:rPr lang="en-US" dirty="0"/>
              <a:t> is not a replacement for </a:t>
            </a:r>
            <a:r>
              <a:rPr lang="en-US" b="1" dirty="0">
                <a:solidFill>
                  <a:schemeClr val="accent2"/>
                </a:solidFill>
              </a:rPr>
              <a:t>PFML</a:t>
            </a:r>
            <a:r>
              <a:rPr lang="en-US" dirty="0"/>
              <a:t> </a:t>
            </a:r>
          </a:p>
          <a:p>
            <a:r>
              <a:rPr lang="en-US" dirty="0"/>
              <a:t>Consider the following: </a:t>
            </a:r>
          </a:p>
          <a:p>
            <a:pPr lvl="1"/>
            <a:r>
              <a:rPr lang="en-US" dirty="0"/>
              <a:t>Employees may exhaust </a:t>
            </a:r>
            <a:r>
              <a:rPr lang="en-US" b="1" dirty="0">
                <a:solidFill>
                  <a:schemeClr val="accent2"/>
                </a:solidFill>
              </a:rPr>
              <a:t>PFML</a:t>
            </a:r>
            <a:r>
              <a:rPr lang="en-US" dirty="0"/>
              <a:t> benefits with the birth of a child and be left without coverage if they experience their own medical condition later in the year </a:t>
            </a:r>
          </a:p>
          <a:p>
            <a:pPr lvl="1"/>
            <a:r>
              <a:rPr lang="en-US" dirty="0"/>
              <a:t>An employee experiencing multiple conditions (e.g., pregnancy and out-patient surgery) may only have access to leave for one reason, when </a:t>
            </a:r>
            <a:r>
              <a:rPr lang="en-US" b="1" dirty="0">
                <a:solidFill>
                  <a:schemeClr val="accent2"/>
                </a:solidFill>
              </a:rPr>
              <a:t>STD</a:t>
            </a:r>
            <a:r>
              <a:rPr lang="en-US" dirty="0"/>
              <a:t> provides benefits for each event </a:t>
            </a:r>
          </a:p>
          <a:p>
            <a:r>
              <a:rPr lang="en-US" sz="1600" dirty="0"/>
              <a:t>When </a:t>
            </a:r>
            <a:r>
              <a:rPr lang="en-US" sz="1600" b="1" dirty="0">
                <a:solidFill>
                  <a:schemeClr val="accent2"/>
                </a:solidFill>
              </a:rPr>
              <a:t>STD</a:t>
            </a:r>
            <a:r>
              <a:rPr lang="en-US" sz="1600" dirty="0"/>
              <a:t> and </a:t>
            </a:r>
            <a:r>
              <a:rPr lang="en-US" sz="1600" b="1" dirty="0">
                <a:solidFill>
                  <a:schemeClr val="accent2"/>
                </a:solidFill>
              </a:rPr>
              <a:t>PFML</a:t>
            </a:r>
            <a:r>
              <a:rPr lang="en-US" sz="1600" dirty="0"/>
              <a:t> are both applicable, employers will need to review how their plans coordinate to determine how </a:t>
            </a:r>
            <a:r>
              <a:rPr lang="en-US" sz="1600" b="1" dirty="0">
                <a:solidFill>
                  <a:schemeClr val="accent2"/>
                </a:solidFill>
              </a:rPr>
              <a:t>STD</a:t>
            </a:r>
            <a:r>
              <a:rPr lang="en-US" sz="1600" dirty="0"/>
              <a:t> and </a:t>
            </a:r>
            <a:r>
              <a:rPr lang="en-US" sz="1600" b="1" dirty="0">
                <a:solidFill>
                  <a:schemeClr val="accent2"/>
                </a:solidFill>
              </a:rPr>
              <a:t>PFML</a:t>
            </a:r>
            <a:r>
              <a:rPr lang="en-US" sz="1600" dirty="0"/>
              <a:t> will coordinate and if </a:t>
            </a:r>
            <a:r>
              <a:rPr lang="en-US" sz="1600" b="1" dirty="0">
                <a:solidFill>
                  <a:schemeClr val="accent2"/>
                </a:solidFill>
              </a:rPr>
              <a:t>STD</a:t>
            </a:r>
            <a:r>
              <a:rPr lang="en-US" sz="1600" dirty="0"/>
              <a:t> can “top-up” </a:t>
            </a:r>
            <a:r>
              <a:rPr lang="en-US" sz="1600" b="1" dirty="0">
                <a:solidFill>
                  <a:schemeClr val="accent2"/>
                </a:solidFill>
              </a:rPr>
              <a:t>PFML</a:t>
            </a:r>
            <a:r>
              <a:rPr lang="en-US" sz="1600" dirty="0"/>
              <a:t> benefits. </a:t>
            </a:r>
            <a:r>
              <a:rPr lang="en-US" sz="1600" b="1" dirty="0">
                <a:solidFill>
                  <a:schemeClr val="accent2"/>
                </a:solidFill>
              </a:rPr>
              <a:t>PFML</a:t>
            </a:r>
            <a:r>
              <a:rPr lang="en-US" sz="1600" dirty="0"/>
              <a:t>  is generally the primary payor. </a:t>
            </a:r>
            <a:endParaRPr lang="en-US" sz="1600" b="1" dirty="0"/>
          </a:p>
          <a:p>
            <a:pPr lvl="1"/>
            <a:r>
              <a:rPr lang="en-US" b="1" dirty="0">
                <a:solidFill>
                  <a:schemeClr val="accent2"/>
                </a:solidFill>
              </a:rPr>
              <a:t>STD</a:t>
            </a:r>
            <a:r>
              <a:rPr lang="en-US" dirty="0"/>
              <a:t> </a:t>
            </a:r>
            <a:r>
              <a:rPr lang="en-US" b="1" dirty="0"/>
              <a:t>backdoor integration </a:t>
            </a:r>
            <a:r>
              <a:rPr lang="en-US" dirty="0"/>
              <a:t>can be included.</a:t>
            </a:r>
          </a:p>
        </p:txBody>
      </p:sp>
      <p:pic>
        <p:nvPicPr>
          <p:cNvPr id="5" name="Picture 2" descr="Log in - DBL Insurance">
            <a:extLst>
              <a:ext uri="{FF2B5EF4-FFF2-40B4-BE49-F238E27FC236}">
                <a16:creationId xmlns:a16="http://schemas.microsoft.com/office/drawing/2014/main" id="{A535E4AC-C7CE-F220-EC08-C4827E575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9" y="6419074"/>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background with white text&#10;&#10;AI-generated content may be incorrect.">
            <a:extLst>
              <a:ext uri="{FF2B5EF4-FFF2-40B4-BE49-F238E27FC236}">
                <a16:creationId xmlns:a16="http://schemas.microsoft.com/office/drawing/2014/main" id="{D7FF493B-0B79-E422-E0AD-326BA39F93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4057178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37355-6986-6884-2E66-9B79226C04F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FC25B52-4A22-A143-346F-FF5E0DD7DB12}"/>
              </a:ext>
            </a:extLst>
          </p:cNvPr>
          <p:cNvSpPr>
            <a:spLocks noGrp="1"/>
          </p:cNvSpPr>
          <p:nvPr>
            <p:ph type="title"/>
          </p:nvPr>
        </p:nvSpPr>
        <p:spPr/>
        <p:txBody>
          <a:bodyPr>
            <a:noAutofit/>
          </a:bodyPr>
          <a:lstStyle/>
          <a:p>
            <a:r>
              <a:rPr lang="en-US" sz="4000">
                <a:solidFill>
                  <a:srgbClr val="000000"/>
                </a:solidFill>
              </a:rPr>
              <a:t>Are FMLA and MN Paid Leave the same? </a:t>
            </a:r>
            <a:r>
              <a:rPr lang="en-US" sz="4000" u="sng">
                <a:solidFill>
                  <a:srgbClr val="54C0AA"/>
                </a:solidFill>
              </a:rPr>
              <a:t>NO</a:t>
            </a:r>
          </a:p>
        </p:txBody>
      </p:sp>
      <p:sp>
        <p:nvSpPr>
          <p:cNvPr id="12" name="Text Placeholder 11">
            <a:extLst>
              <a:ext uri="{FF2B5EF4-FFF2-40B4-BE49-F238E27FC236}">
                <a16:creationId xmlns:a16="http://schemas.microsoft.com/office/drawing/2014/main" id="{63522E9A-4285-23EA-398A-BEB8C379AE67}"/>
              </a:ext>
            </a:extLst>
          </p:cNvPr>
          <p:cNvSpPr>
            <a:spLocks noGrp="1"/>
          </p:cNvSpPr>
          <p:nvPr>
            <p:ph type="body" sz="quarter" idx="10"/>
          </p:nvPr>
        </p:nvSpPr>
        <p:spPr/>
        <p:txBody>
          <a:bodyPr/>
          <a:lstStyle/>
          <a:p>
            <a:r>
              <a:rPr lang="en-US" b="1"/>
              <a:t>Considerations:  </a:t>
            </a:r>
            <a:r>
              <a:rPr lang="en-US"/>
              <a:t>There may be situations where an employee is eligible for MN Paid Leave but not eligible for FMLA and becomes eligible to take additional unpaid leave under FMLA at a different time than the MN Paid Leave</a:t>
            </a:r>
          </a:p>
        </p:txBody>
      </p:sp>
      <p:graphicFrame>
        <p:nvGraphicFramePr>
          <p:cNvPr id="2" name="Table 1">
            <a:extLst>
              <a:ext uri="{FF2B5EF4-FFF2-40B4-BE49-F238E27FC236}">
                <a16:creationId xmlns:a16="http://schemas.microsoft.com/office/drawing/2014/main" id="{2748CB03-1C79-EF27-6B4A-AB080421357B}"/>
              </a:ext>
            </a:extLst>
          </p:cNvPr>
          <p:cNvGraphicFramePr>
            <a:graphicFrameLocks noGrp="1"/>
          </p:cNvGraphicFramePr>
          <p:nvPr>
            <p:extLst>
              <p:ext uri="{D42A27DB-BD31-4B8C-83A1-F6EECF244321}">
                <p14:modId xmlns:p14="http://schemas.microsoft.com/office/powerpoint/2010/main" val="1366641116"/>
              </p:ext>
            </p:extLst>
          </p:nvPr>
        </p:nvGraphicFramePr>
        <p:xfrm>
          <a:off x="829590" y="2606040"/>
          <a:ext cx="10252938" cy="3538727"/>
        </p:xfrm>
        <a:graphic>
          <a:graphicData uri="http://schemas.openxmlformats.org/drawingml/2006/table">
            <a:tbl>
              <a:tblPr firstRow="1" bandRow="1">
                <a:tableStyleId>{9DCAF9ED-07DC-4A11-8D7F-57B35C25682E}</a:tableStyleId>
              </a:tblPr>
              <a:tblGrid>
                <a:gridCol w="5126469">
                  <a:extLst>
                    <a:ext uri="{9D8B030D-6E8A-4147-A177-3AD203B41FA5}">
                      <a16:colId xmlns:a16="http://schemas.microsoft.com/office/drawing/2014/main" val="2005388719"/>
                    </a:ext>
                  </a:extLst>
                </a:gridCol>
                <a:gridCol w="5126469">
                  <a:extLst>
                    <a:ext uri="{9D8B030D-6E8A-4147-A177-3AD203B41FA5}">
                      <a16:colId xmlns:a16="http://schemas.microsoft.com/office/drawing/2014/main" val="2542166110"/>
                    </a:ext>
                  </a:extLst>
                </a:gridCol>
              </a:tblGrid>
              <a:tr h="424182">
                <a:tc>
                  <a:txBody>
                    <a:bodyPr/>
                    <a:lstStyle/>
                    <a:p>
                      <a:pPr marL="0" algn="l" defTabSz="914400" rtl="0" eaLnBrk="1" latinLnBrk="0" hangingPunct="1"/>
                      <a:r>
                        <a:rPr lang="en-US" sz="1600" b="1" kern="1200">
                          <a:solidFill>
                            <a:schemeClr val="bg1"/>
                          </a:solidFill>
                          <a:latin typeface="+mn-lt"/>
                          <a:ea typeface="+mn-ea"/>
                          <a:cs typeface="+mn-cs"/>
                        </a:rPr>
                        <a:t>FMLA</a:t>
                      </a:r>
                    </a:p>
                  </a:txBody>
                  <a:tcPr/>
                </a:tc>
                <a:tc>
                  <a:txBody>
                    <a:bodyPr/>
                    <a:lstStyle/>
                    <a:p>
                      <a:pPr marL="0" algn="l" defTabSz="914400" rtl="0" eaLnBrk="1" latinLnBrk="0" hangingPunct="1"/>
                      <a:r>
                        <a:rPr lang="en-US" sz="1600" b="1" kern="1200">
                          <a:solidFill>
                            <a:schemeClr val="bg1"/>
                          </a:solidFill>
                          <a:latin typeface="+mn-lt"/>
                          <a:ea typeface="+mn-ea"/>
                          <a:cs typeface="+mn-cs"/>
                        </a:rPr>
                        <a:t>MN Paid Leave</a:t>
                      </a:r>
                    </a:p>
                  </a:txBody>
                  <a:tcPr/>
                </a:tc>
                <a:extLst>
                  <a:ext uri="{0D108BD9-81ED-4DB2-BD59-A6C34878D82A}">
                    <a16:rowId xmlns:a16="http://schemas.microsoft.com/office/drawing/2014/main" val="1671687220"/>
                  </a:ext>
                </a:extLst>
              </a:tr>
              <a:tr h="424182">
                <a:tc>
                  <a:txBody>
                    <a:bodyPr/>
                    <a:lstStyle/>
                    <a:p>
                      <a:r>
                        <a:rPr lang="en-US" sz="1600">
                          <a:solidFill>
                            <a:schemeClr val="tx1"/>
                          </a:solidFill>
                        </a:rPr>
                        <a:t>Federal Law</a:t>
                      </a:r>
                    </a:p>
                  </a:txBody>
                  <a:tcPr/>
                </a:tc>
                <a:tc>
                  <a:txBody>
                    <a:bodyPr/>
                    <a:lstStyle/>
                    <a:p>
                      <a:r>
                        <a:rPr lang="en-US" sz="1600">
                          <a:solidFill>
                            <a:schemeClr val="tx1"/>
                          </a:solidFill>
                        </a:rPr>
                        <a:t>State Law</a:t>
                      </a:r>
                    </a:p>
                  </a:txBody>
                  <a:tcPr/>
                </a:tc>
                <a:extLst>
                  <a:ext uri="{0D108BD9-81ED-4DB2-BD59-A6C34878D82A}">
                    <a16:rowId xmlns:a16="http://schemas.microsoft.com/office/drawing/2014/main" val="577793279"/>
                  </a:ext>
                </a:extLst>
              </a:tr>
              <a:tr h="424182">
                <a:tc>
                  <a:txBody>
                    <a:bodyPr/>
                    <a:lstStyle/>
                    <a:p>
                      <a:r>
                        <a:rPr lang="en-US" sz="1600">
                          <a:solidFill>
                            <a:schemeClr val="tx1"/>
                          </a:solidFill>
                        </a:rPr>
                        <a:t>Unpaid time away</a:t>
                      </a:r>
                    </a:p>
                  </a:txBody>
                  <a:tcPr/>
                </a:tc>
                <a:tc>
                  <a:txBody>
                    <a:bodyPr/>
                    <a:lstStyle/>
                    <a:p>
                      <a:r>
                        <a:rPr lang="en-US" sz="1600">
                          <a:solidFill>
                            <a:schemeClr val="tx1"/>
                          </a:solidFill>
                        </a:rPr>
                        <a:t>Partial wage replacement</a:t>
                      </a:r>
                    </a:p>
                  </a:txBody>
                  <a:tcPr/>
                </a:tc>
                <a:extLst>
                  <a:ext uri="{0D108BD9-81ED-4DB2-BD59-A6C34878D82A}">
                    <a16:rowId xmlns:a16="http://schemas.microsoft.com/office/drawing/2014/main" val="640743593"/>
                  </a:ext>
                </a:extLst>
              </a:tr>
              <a:tr h="941337">
                <a:tc>
                  <a:txBody>
                    <a:bodyPr/>
                    <a:lstStyle/>
                    <a:p>
                      <a:r>
                        <a:rPr lang="en-US" sz="1600">
                          <a:solidFill>
                            <a:schemeClr val="tx1"/>
                          </a:solidFill>
                        </a:rPr>
                        <a:t>Eligibility is dependent on time worked for an employer, among other variables</a:t>
                      </a:r>
                    </a:p>
                  </a:txBody>
                  <a:tcPr/>
                </a:tc>
                <a:tc>
                  <a:txBody>
                    <a:bodyPr/>
                    <a:lstStyle/>
                    <a:p>
                      <a:r>
                        <a:rPr lang="en-US" sz="1600">
                          <a:solidFill>
                            <a:schemeClr val="tx1"/>
                          </a:solidFill>
                        </a:rPr>
                        <a:t>Eligibility is dependent on percentage of work/live in MN and earnings threshold reached</a:t>
                      </a:r>
                    </a:p>
                  </a:txBody>
                  <a:tcPr/>
                </a:tc>
                <a:extLst>
                  <a:ext uri="{0D108BD9-81ED-4DB2-BD59-A6C34878D82A}">
                    <a16:rowId xmlns:a16="http://schemas.microsoft.com/office/drawing/2014/main" val="3663860701"/>
                  </a:ext>
                </a:extLst>
              </a:tr>
              <a:tr h="662422">
                <a:tc>
                  <a:txBody>
                    <a:bodyPr/>
                    <a:lstStyle/>
                    <a:p>
                      <a:r>
                        <a:rPr lang="en-US" sz="1600">
                          <a:solidFill>
                            <a:schemeClr val="tx1"/>
                          </a:solidFill>
                        </a:rPr>
                        <a:t>Employers with 50+ employees in 75-mile radius</a:t>
                      </a:r>
                    </a:p>
                  </a:txBody>
                  <a:tcPr/>
                </a:tc>
                <a:tc>
                  <a:txBody>
                    <a:bodyPr/>
                    <a:lstStyle/>
                    <a:p>
                      <a:r>
                        <a:rPr lang="en-US" sz="1600">
                          <a:solidFill>
                            <a:schemeClr val="tx1"/>
                          </a:solidFill>
                        </a:rPr>
                        <a:t>All employers with one or more employee in MN</a:t>
                      </a:r>
                    </a:p>
                  </a:txBody>
                  <a:tcPr/>
                </a:tc>
                <a:extLst>
                  <a:ext uri="{0D108BD9-81ED-4DB2-BD59-A6C34878D82A}">
                    <a16:rowId xmlns:a16="http://schemas.microsoft.com/office/drawing/2014/main" val="2181652839"/>
                  </a:ext>
                </a:extLst>
              </a:tr>
              <a:tr h="662422">
                <a:tc>
                  <a:txBody>
                    <a:bodyPr/>
                    <a:lstStyle/>
                    <a:p>
                      <a:r>
                        <a:rPr lang="en-US" sz="1600">
                          <a:solidFill>
                            <a:schemeClr val="tx1"/>
                          </a:solidFill>
                        </a:rPr>
                        <a:t>No contributions</a:t>
                      </a:r>
                    </a:p>
                  </a:txBody>
                  <a:tcPr/>
                </a:tc>
                <a:tc>
                  <a:txBody>
                    <a:bodyPr/>
                    <a:lstStyle/>
                    <a:p>
                      <a:r>
                        <a:rPr lang="en-US" sz="1600">
                          <a:solidFill>
                            <a:schemeClr val="tx1"/>
                          </a:solidFill>
                        </a:rPr>
                        <a:t>Employers responsible for collecting and remitting contributions</a:t>
                      </a:r>
                    </a:p>
                  </a:txBody>
                  <a:tcPr/>
                </a:tc>
                <a:extLst>
                  <a:ext uri="{0D108BD9-81ED-4DB2-BD59-A6C34878D82A}">
                    <a16:rowId xmlns:a16="http://schemas.microsoft.com/office/drawing/2014/main" val="538013448"/>
                  </a:ext>
                </a:extLst>
              </a:tr>
            </a:tbl>
          </a:graphicData>
        </a:graphic>
      </p:graphicFrame>
      <p:sp>
        <p:nvSpPr>
          <p:cNvPr id="3" name="TextBox 2">
            <a:extLst>
              <a:ext uri="{FF2B5EF4-FFF2-40B4-BE49-F238E27FC236}">
                <a16:creationId xmlns:a16="http://schemas.microsoft.com/office/drawing/2014/main" id="{DDE44BEA-2CDF-39E2-29B9-DC793CD416A8}"/>
              </a:ext>
            </a:extLst>
          </p:cNvPr>
          <p:cNvSpPr txBox="1"/>
          <p:nvPr/>
        </p:nvSpPr>
        <p:spPr>
          <a:xfrm>
            <a:off x="5547329" y="6389241"/>
            <a:ext cx="2104008" cy="200055"/>
          </a:xfrm>
          <a:prstGeom prst="rect">
            <a:avLst/>
          </a:prstGeom>
          <a:noFill/>
        </p:spPr>
        <p:txBody>
          <a:bodyPr wrap="square" rtlCol="0">
            <a:spAutoFit/>
          </a:bodyPr>
          <a:lstStyle/>
          <a:p>
            <a:pPr algn="r"/>
            <a:r>
              <a:rPr lang="en-US" sz="700">
                <a:solidFill>
                  <a:schemeClr val="bg1">
                    <a:lumMod val="50000"/>
                  </a:schemeClr>
                </a:solidFill>
              </a:rPr>
              <a:t>SUBJECT TO CHANGE</a:t>
            </a:r>
          </a:p>
        </p:txBody>
      </p:sp>
      <p:pic>
        <p:nvPicPr>
          <p:cNvPr id="4" name="Picture 2" descr="Log in - DBL Insurance">
            <a:extLst>
              <a:ext uri="{FF2B5EF4-FFF2-40B4-BE49-F238E27FC236}">
                <a16:creationId xmlns:a16="http://schemas.microsoft.com/office/drawing/2014/main" id="{CE0FACC6-0035-D3A7-6898-CAA0056E5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69" y="6414531"/>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background with white text&#10;&#10;AI-generated content may be incorrect.">
            <a:extLst>
              <a:ext uri="{FF2B5EF4-FFF2-40B4-BE49-F238E27FC236}">
                <a16:creationId xmlns:a16="http://schemas.microsoft.com/office/drawing/2014/main" id="{9E9B3FB3-A45F-AD56-1AC4-EE357A4FF8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15567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4195" y="1791729"/>
            <a:ext cx="10956925" cy="471924"/>
          </a:xfrm>
          <a:prstGeom prst="rect">
            <a:avLst/>
          </a:prstGeom>
        </p:spPr>
        <p:txBody>
          <a:bodyPr vert="horz" wrap="square" lIns="0" tIns="12700" rIns="0" bIns="0" rtlCol="0">
            <a:spAutoFit/>
          </a:bodyPr>
          <a:lstStyle/>
          <a:p>
            <a:pPr marL="240665" indent="-227965">
              <a:lnSpc>
                <a:spcPct val="100000"/>
              </a:lnSpc>
              <a:spcBef>
                <a:spcPts val="1175"/>
              </a:spcBef>
              <a:buFont typeface="Arial"/>
              <a:buChar char="•"/>
              <a:tabLst>
                <a:tab pos="240665" algn="l"/>
              </a:tabLst>
            </a:pPr>
            <a:r>
              <a:rPr sz="1200" spc="10" dirty="0">
                <a:solidFill>
                  <a:srgbClr val="4B4B4E"/>
                </a:solidFill>
                <a:latin typeface="Calibri"/>
                <a:cs typeface="Calibri"/>
              </a:rPr>
              <a:t>In</a:t>
            </a:r>
            <a:r>
              <a:rPr sz="1200" spc="60" dirty="0">
                <a:solidFill>
                  <a:srgbClr val="4B4B4E"/>
                </a:solidFill>
                <a:latin typeface="Calibri"/>
                <a:cs typeface="Calibri"/>
              </a:rPr>
              <a:t> addition </a:t>
            </a:r>
            <a:r>
              <a:rPr sz="1200" spc="10" dirty="0">
                <a:solidFill>
                  <a:srgbClr val="4B4B4E"/>
                </a:solidFill>
                <a:latin typeface="Calibri"/>
                <a:cs typeface="Calibri"/>
              </a:rPr>
              <a:t>to</a:t>
            </a:r>
            <a:r>
              <a:rPr sz="1200" spc="50" dirty="0">
                <a:solidFill>
                  <a:srgbClr val="4B4B4E"/>
                </a:solidFill>
                <a:latin typeface="Calibri"/>
                <a:cs typeface="Calibri"/>
              </a:rPr>
              <a:t> </a:t>
            </a:r>
            <a:r>
              <a:rPr sz="1200" spc="60" dirty="0">
                <a:solidFill>
                  <a:srgbClr val="4B4B4E"/>
                </a:solidFill>
                <a:latin typeface="Calibri"/>
                <a:cs typeface="Calibri"/>
              </a:rPr>
              <a:t>required</a:t>
            </a:r>
            <a:r>
              <a:rPr sz="1200" spc="110" dirty="0">
                <a:solidFill>
                  <a:srgbClr val="4B4B4E"/>
                </a:solidFill>
                <a:latin typeface="Calibri"/>
                <a:cs typeface="Calibri"/>
              </a:rPr>
              <a:t> </a:t>
            </a:r>
            <a:r>
              <a:rPr sz="1200" spc="10" dirty="0">
                <a:solidFill>
                  <a:srgbClr val="4B4B4E"/>
                </a:solidFill>
                <a:latin typeface="Calibri"/>
                <a:cs typeface="Calibri"/>
              </a:rPr>
              <a:t>state</a:t>
            </a:r>
            <a:r>
              <a:rPr sz="1200" spc="50" dirty="0">
                <a:solidFill>
                  <a:srgbClr val="4B4B4E"/>
                </a:solidFill>
                <a:latin typeface="Calibri"/>
                <a:cs typeface="Calibri"/>
              </a:rPr>
              <a:t> </a:t>
            </a:r>
            <a:r>
              <a:rPr sz="1200" spc="85" dirty="0">
                <a:solidFill>
                  <a:srgbClr val="4B4B4E"/>
                </a:solidFill>
                <a:latin typeface="Calibri"/>
                <a:cs typeface="Calibri"/>
              </a:rPr>
              <a:t>and</a:t>
            </a:r>
            <a:r>
              <a:rPr sz="1200" spc="60" dirty="0">
                <a:solidFill>
                  <a:srgbClr val="4B4B4E"/>
                </a:solidFill>
                <a:latin typeface="Calibri"/>
                <a:cs typeface="Calibri"/>
              </a:rPr>
              <a:t> </a:t>
            </a:r>
            <a:r>
              <a:rPr sz="1200" spc="50" dirty="0">
                <a:solidFill>
                  <a:srgbClr val="4B4B4E"/>
                </a:solidFill>
                <a:latin typeface="Calibri"/>
                <a:cs typeface="Calibri"/>
              </a:rPr>
              <a:t>federal</a:t>
            </a:r>
            <a:r>
              <a:rPr sz="1200" spc="75" dirty="0">
                <a:solidFill>
                  <a:srgbClr val="4B4B4E"/>
                </a:solidFill>
                <a:latin typeface="Calibri"/>
                <a:cs typeface="Calibri"/>
              </a:rPr>
              <a:t> </a:t>
            </a:r>
            <a:r>
              <a:rPr sz="1200" spc="45" dirty="0">
                <a:solidFill>
                  <a:srgbClr val="4B4B4E"/>
                </a:solidFill>
                <a:latin typeface="Calibri"/>
                <a:cs typeface="Calibri"/>
              </a:rPr>
              <a:t>leaves,</a:t>
            </a:r>
            <a:r>
              <a:rPr sz="1200" spc="50" dirty="0">
                <a:solidFill>
                  <a:srgbClr val="4B4B4E"/>
                </a:solidFill>
                <a:latin typeface="Calibri"/>
                <a:cs typeface="Calibri"/>
              </a:rPr>
              <a:t> </a:t>
            </a:r>
            <a:r>
              <a:rPr sz="1200" spc="10" dirty="0">
                <a:solidFill>
                  <a:srgbClr val="4B4B4E"/>
                </a:solidFill>
                <a:latin typeface="Calibri"/>
                <a:cs typeface="Calibri"/>
              </a:rPr>
              <a:t>the</a:t>
            </a:r>
            <a:r>
              <a:rPr sz="1200" spc="55" dirty="0">
                <a:solidFill>
                  <a:srgbClr val="4B4B4E"/>
                </a:solidFill>
                <a:latin typeface="Calibri"/>
                <a:cs typeface="Calibri"/>
              </a:rPr>
              <a:t> </a:t>
            </a:r>
            <a:r>
              <a:rPr sz="1200" spc="65" dirty="0">
                <a:solidFill>
                  <a:srgbClr val="4B4B4E"/>
                </a:solidFill>
                <a:latin typeface="Calibri"/>
                <a:cs typeface="Calibri"/>
              </a:rPr>
              <a:t>employer</a:t>
            </a:r>
            <a:r>
              <a:rPr lang="en-US" sz="1200" spc="65" dirty="0">
                <a:solidFill>
                  <a:srgbClr val="4B4B4E"/>
                </a:solidFill>
                <a:latin typeface="Calibri"/>
                <a:cs typeface="Calibri"/>
              </a:rPr>
              <a:t> may</a:t>
            </a:r>
            <a:r>
              <a:rPr sz="1200" spc="85" dirty="0">
                <a:solidFill>
                  <a:srgbClr val="4B4B4E"/>
                </a:solidFill>
                <a:latin typeface="Calibri"/>
                <a:cs typeface="Calibri"/>
              </a:rPr>
              <a:t> </a:t>
            </a:r>
            <a:r>
              <a:rPr sz="1200" spc="65" dirty="0">
                <a:solidFill>
                  <a:srgbClr val="4B4B4E"/>
                </a:solidFill>
                <a:latin typeface="Calibri"/>
                <a:cs typeface="Calibri"/>
              </a:rPr>
              <a:t>provide</a:t>
            </a:r>
            <a:r>
              <a:rPr sz="1200" spc="95" dirty="0">
                <a:solidFill>
                  <a:srgbClr val="4B4B4E"/>
                </a:solidFill>
                <a:latin typeface="Calibri"/>
                <a:cs typeface="Calibri"/>
              </a:rPr>
              <a:t> </a:t>
            </a:r>
            <a:r>
              <a:rPr sz="1200" spc="60" dirty="0">
                <a:solidFill>
                  <a:srgbClr val="4B4B4E"/>
                </a:solidFill>
                <a:latin typeface="Calibri"/>
                <a:cs typeface="Calibri"/>
              </a:rPr>
              <a:t>a</a:t>
            </a:r>
            <a:r>
              <a:rPr lang="en-US" sz="1200" spc="60" dirty="0">
                <a:solidFill>
                  <a:srgbClr val="4B4B4E"/>
                </a:solidFill>
                <a:latin typeface="Calibri"/>
                <a:cs typeface="Calibri"/>
              </a:rPr>
              <a:t>n </a:t>
            </a:r>
            <a:r>
              <a:rPr sz="1200" spc="120" dirty="0">
                <a:solidFill>
                  <a:srgbClr val="4B4B4E"/>
                </a:solidFill>
                <a:latin typeface="Calibri"/>
                <a:cs typeface="Calibri"/>
              </a:rPr>
              <a:t>STD</a:t>
            </a:r>
            <a:r>
              <a:rPr sz="1200" spc="80" dirty="0">
                <a:solidFill>
                  <a:srgbClr val="4B4B4E"/>
                </a:solidFill>
                <a:latin typeface="Calibri"/>
                <a:cs typeface="Calibri"/>
              </a:rPr>
              <a:t> </a:t>
            </a:r>
            <a:r>
              <a:rPr sz="1200" spc="10" dirty="0">
                <a:solidFill>
                  <a:srgbClr val="4B4B4E"/>
                </a:solidFill>
                <a:latin typeface="Calibri"/>
                <a:cs typeface="Calibri"/>
              </a:rPr>
              <a:t>benefit</a:t>
            </a:r>
            <a:r>
              <a:rPr lang="en-US" sz="1200" spc="10" dirty="0">
                <a:solidFill>
                  <a:srgbClr val="4B4B4E"/>
                </a:solidFill>
                <a:latin typeface="Calibri"/>
                <a:cs typeface="Calibri"/>
              </a:rPr>
              <a:t>. </a:t>
            </a:r>
            <a:r>
              <a:rPr sz="1200" spc="120" dirty="0">
                <a:solidFill>
                  <a:srgbClr val="4B4B4E"/>
                </a:solidFill>
                <a:latin typeface="Calibri"/>
                <a:cs typeface="Calibri"/>
              </a:rPr>
              <a:t>STD</a:t>
            </a:r>
            <a:r>
              <a:rPr sz="1200" spc="90" dirty="0">
                <a:solidFill>
                  <a:srgbClr val="4B4B4E"/>
                </a:solidFill>
                <a:latin typeface="Calibri"/>
                <a:cs typeface="Calibri"/>
              </a:rPr>
              <a:t> </a:t>
            </a:r>
            <a:r>
              <a:rPr lang="en-US" sz="1200" spc="90" dirty="0">
                <a:solidFill>
                  <a:srgbClr val="4B4B4E"/>
                </a:solidFill>
                <a:latin typeface="Calibri"/>
                <a:cs typeface="Calibri"/>
              </a:rPr>
              <a:t>may </a:t>
            </a:r>
            <a:r>
              <a:rPr sz="1200" spc="60" dirty="0">
                <a:solidFill>
                  <a:srgbClr val="4B4B4E"/>
                </a:solidFill>
                <a:latin typeface="Calibri"/>
                <a:cs typeface="Calibri"/>
              </a:rPr>
              <a:t>top</a:t>
            </a:r>
            <a:r>
              <a:rPr sz="1200" spc="75" dirty="0">
                <a:solidFill>
                  <a:srgbClr val="4B4B4E"/>
                </a:solidFill>
                <a:latin typeface="Calibri"/>
                <a:cs typeface="Calibri"/>
              </a:rPr>
              <a:t> </a:t>
            </a:r>
            <a:r>
              <a:rPr sz="1200" spc="100" dirty="0">
                <a:solidFill>
                  <a:srgbClr val="4B4B4E"/>
                </a:solidFill>
                <a:latin typeface="Calibri"/>
                <a:cs typeface="Calibri"/>
              </a:rPr>
              <a:t>up</a:t>
            </a:r>
            <a:r>
              <a:rPr sz="1200" spc="80" dirty="0">
                <a:solidFill>
                  <a:srgbClr val="4B4B4E"/>
                </a:solidFill>
                <a:latin typeface="Calibri"/>
                <a:cs typeface="Calibri"/>
              </a:rPr>
              <a:t> </a:t>
            </a:r>
            <a:r>
              <a:rPr sz="1200" spc="10" dirty="0">
                <a:solidFill>
                  <a:srgbClr val="4B4B4E"/>
                </a:solidFill>
                <a:latin typeface="Calibri"/>
                <a:cs typeface="Calibri"/>
              </a:rPr>
              <a:t>state</a:t>
            </a:r>
            <a:r>
              <a:rPr sz="1200" spc="55" dirty="0">
                <a:solidFill>
                  <a:srgbClr val="4B4B4E"/>
                </a:solidFill>
                <a:latin typeface="Calibri"/>
                <a:cs typeface="Calibri"/>
              </a:rPr>
              <a:t> </a:t>
            </a:r>
            <a:r>
              <a:rPr sz="1200" spc="80" dirty="0">
                <a:solidFill>
                  <a:srgbClr val="4B4B4E"/>
                </a:solidFill>
                <a:latin typeface="Calibri"/>
                <a:cs typeface="Calibri"/>
              </a:rPr>
              <a:t>paid</a:t>
            </a:r>
            <a:r>
              <a:rPr sz="1200" spc="95" dirty="0">
                <a:solidFill>
                  <a:srgbClr val="4B4B4E"/>
                </a:solidFill>
                <a:latin typeface="Calibri"/>
                <a:cs typeface="Calibri"/>
              </a:rPr>
              <a:t> </a:t>
            </a:r>
            <a:r>
              <a:rPr sz="1200" spc="10" dirty="0">
                <a:solidFill>
                  <a:srgbClr val="4B4B4E"/>
                </a:solidFill>
                <a:latin typeface="Calibri"/>
                <a:cs typeface="Calibri"/>
              </a:rPr>
              <a:t>leave,</a:t>
            </a:r>
            <a:r>
              <a:rPr sz="1200" spc="40" dirty="0">
                <a:solidFill>
                  <a:srgbClr val="4B4B4E"/>
                </a:solidFill>
                <a:latin typeface="Calibri"/>
                <a:cs typeface="Calibri"/>
              </a:rPr>
              <a:t> </a:t>
            </a:r>
            <a:r>
              <a:rPr sz="1200" spc="10" dirty="0">
                <a:solidFill>
                  <a:srgbClr val="4B4B4E"/>
                </a:solidFill>
                <a:latin typeface="Calibri"/>
                <a:cs typeface="Calibri"/>
              </a:rPr>
              <a:t>if</a:t>
            </a:r>
            <a:r>
              <a:rPr sz="1200" spc="100" dirty="0">
                <a:solidFill>
                  <a:srgbClr val="4B4B4E"/>
                </a:solidFill>
                <a:latin typeface="Calibri"/>
                <a:cs typeface="Calibri"/>
              </a:rPr>
              <a:t> </a:t>
            </a:r>
            <a:r>
              <a:rPr sz="1200" spc="40" dirty="0">
                <a:solidFill>
                  <a:srgbClr val="4B4B4E"/>
                </a:solidFill>
                <a:latin typeface="Calibri"/>
                <a:cs typeface="Calibri"/>
              </a:rPr>
              <a:t>available.</a:t>
            </a:r>
            <a:endParaRPr sz="1200" dirty="0">
              <a:latin typeface="Calibri"/>
              <a:cs typeface="Calibri"/>
            </a:endParaRPr>
          </a:p>
          <a:p>
            <a:pPr marL="240665" indent="-227965">
              <a:lnSpc>
                <a:spcPct val="100000"/>
              </a:lnSpc>
              <a:spcBef>
                <a:spcPts val="745"/>
              </a:spcBef>
              <a:buFont typeface="Arial"/>
              <a:buChar char="•"/>
              <a:tabLst>
                <a:tab pos="240665" algn="l"/>
              </a:tabLst>
            </a:pPr>
            <a:r>
              <a:rPr sz="1200" spc="70" dirty="0">
                <a:solidFill>
                  <a:srgbClr val="4B4B4E"/>
                </a:solidFill>
                <a:latin typeface="Calibri"/>
                <a:cs typeface="Calibri"/>
              </a:rPr>
              <a:t>The </a:t>
            </a:r>
            <a:r>
              <a:rPr sz="1200" spc="75" dirty="0">
                <a:solidFill>
                  <a:srgbClr val="4B4B4E"/>
                </a:solidFill>
                <a:latin typeface="Calibri"/>
                <a:cs typeface="Calibri"/>
              </a:rPr>
              <a:t>employee</a:t>
            </a:r>
            <a:r>
              <a:rPr sz="1200" spc="85" dirty="0">
                <a:solidFill>
                  <a:srgbClr val="4B4B4E"/>
                </a:solidFill>
                <a:latin typeface="Calibri"/>
                <a:cs typeface="Calibri"/>
              </a:rPr>
              <a:t> </a:t>
            </a:r>
            <a:r>
              <a:rPr sz="1200" spc="60" dirty="0">
                <a:solidFill>
                  <a:srgbClr val="4B4B4E"/>
                </a:solidFill>
                <a:latin typeface="Calibri"/>
                <a:cs typeface="Calibri"/>
              </a:rPr>
              <a:t>may</a:t>
            </a:r>
            <a:r>
              <a:rPr sz="1200" spc="80" dirty="0">
                <a:solidFill>
                  <a:srgbClr val="4B4B4E"/>
                </a:solidFill>
                <a:latin typeface="Calibri"/>
                <a:cs typeface="Calibri"/>
              </a:rPr>
              <a:t> </a:t>
            </a:r>
            <a:r>
              <a:rPr sz="1200" spc="75" dirty="0">
                <a:solidFill>
                  <a:srgbClr val="4B4B4E"/>
                </a:solidFill>
                <a:latin typeface="Calibri"/>
                <a:cs typeface="Calibri"/>
              </a:rPr>
              <a:t>choose</a:t>
            </a:r>
            <a:r>
              <a:rPr sz="1200" spc="85" dirty="0">
                <a:solidFill>
                  <a:srgbClr val="4B4B4E"/>
                </a:solidFill>
                <a:latin typeface="Calibri"/>
                <a:cs typeface="Calibri"/>
              </a:rPr>
              <a:t> </a:t>
            </a:r>
            <a:r>
              <a:rPr sz="1200" spc="20" dirty="0">
                <a:solidFill>
                  <a:srgbClr val="4B4B4E"/>
                </a:solidFill>
                <a:latin typeface="Calibri"/>
                <a:cs typeface="Calibri"/>
              </a:rPr>
              <a:t>to</a:t>
            </a:r>
            <a:r>
              <a:rPr sz="1200" spc="60" dirty="0">
                <a:solidFill>
                  <a:srgbClr val="4B4B4E"/>
                </a:solidFill>
                <a:latin typeface="Calibri"/>
                <a:cs typeface="Calibri"/>
              </a:rPr>
              <a:t> </a:t>
            </a:r>
            <a:r>
              <a:rPr sz="1200" spc="65" dirty="0">
                <a:solidFill>
                  <a:srgbClr val="4B4B4E"/>
                </a:solidFill>
                <a:latin typeface="Calibri"/>
                <a:cs typeface="Calibri"/>
              </a:rPr>
              <a:t>use</a:t>
            </a:r>
            <a:r>
              <a:rPr sz="1200" spc="85" dirty="0">
                <a:solidFill>
                  <a:srgbClr val="4B4B4E"/>
                </a:solidFill>
                <a:latin typeface="Calibri"/>
                <a:cs typeface="Calibri"/>
              </a:rPr>
              <a:t> </a:t>
            </a:r>
            <a:r>
              <a:rPr sz="1200" spc="105" dirty="0">
                <a:solidFill>
                  <a:srgbClr val="4B4B4E"/>
                </a:solidFill>
                <a:latin typeface="Calibri"/>
                <a:cs typeface="Calibri"/>
              </a:rPr>
              <a:t>PTO</a:t>
            </a:r>
            <a:r>
              <a:rPr sz="1200" spc="75" dirty="0">
                <a:solidFill>
                  <a:srgbClr val="4B4B4E"/>
                </a:solidFill>
                <a:latin typeface="Calibri"/>
                <a:cs typeface="Calibri"/>
              </a:rPr>
              <a:t> </a:t>
            </a:r>
            <a:r>
              <a:rPr sz="1200" spc="20" dirty="0">
                <a:solidFill>
                  <a:srgbClr val="4B4B4E"/>
                </a:solidFill>
                <a:latin typeface="Calibri"/>
                <a:cs typeface="Calibri"/>
              </a:rPr>
              <a:t>to</a:t>
            </a:r>
            <a:r>
              <a:rPr sz="1200" spc="60" dirty="0">
                <a:solidFill>
                  <a:srgbClr val="4B4B4E"/>
                </a:solidFill>
                <a:latin typeface="Calibri"/>
                <a:cs typeface="Calibri"/>
              </a:rPr>
              <a:t> </a:t>
            </a:r>
            <a:r>
              <a:rPr sz="1200" spc="55" dirty="0">
                <a:solidFill>
                  <a:srgbClr val="4B4B4E"/>
                </a:solidFill>
                <a:latin typeface="Calibri"/>
                <a:cs typeface="Calibri"/>
              </a:rPr>
              <a:t>top-</a:t>
            </a:r>
            <a:r>
              <a:rPr sz="1200" spc="100" dirty="0">
                <a:solidFill>
                  <a:srgbClr val="4B4B4E"/>
                </a:solidFill>
                <a:latin typeface="Calibri"/>
                <a:cs typeface="Calibri"/>
              </a:rPr>
              <a:t>up</a:t>
            </a:r>
            <a:r>
              <a:rPr sz="1200" spc="70" dirty="0">
                <a:solidFill>
                  <a:srgbClr val="4B4B4E"/>
                </a:solidFill>
                <a:latin typeface="Calibri"/>
                <a:cs typeface="Calibri"/>
              </a:rPr>
              <a:t> </a:t>
            </a:r>
            <a:r>
              <a:rPr sz="1200" spc="20" dirty="0">
                <a:solidFill>
                  <a:srgbClr val="4B4B4E"/>
                </a:solidFill>
                <a:latin typeface="Calibri"/>
                <a:cs typeface="Calibri"/>
              </a:rPr>
              <a:t>other</a:t>
            </a:r>
            <a:r>
              <a:rPr sz="1200" spc="70" dirty="0">
                <a:solidFill>
                  <a:srgbClr val="4B4B4E"/>
                </a:solidFill>
                <a:latin typeface="Calibri"/>
                <a:cs typeface="Calibri"/>
              </a:rPr>
              <a:t> </a:t>
            </a:r>
            <a:r>
              <a:rPr sz="1200" spc="80" dirty="0">
                <a:solidFill>
                  <a:srgbClr val="4B4B4E"/>
                </a:solidFill>
                <a:latin typeface="Calibri"/>
                <a:cs typeface="Calibri"/>
              </a:rPr>
              <a:t>paid</a:t>
            </a:r>
            <a:r>
              <a:rPr sz="1200" spc="70" dirty="0">
                <a:solidFill>
                  <a:srgbClr val="4B4B4E"/>
                </a:solidFill>
                <a:latin typeface="Calibri"/>
                <a:cs typeface="Calibri"/>
              </a:rPr>
              <a:t> </a:t>
            </a:r>
            <a:r>
              <a:rPr sz="1200" spc="20" dirty="0">
                <a:solidFill>
                  <a:srgbClr val="4B4B4E"/>
                </a:solidFill>
                <a:latin typeface="Calibri"/>
                <a:cs typeface="Calibri"/>
              </a:rPr>
              <a:t>benefits,</a:t>
            </a:r>
            <a:r>
              <a:rPr sz="1200" spc="35" dirty="0">
                <a:solidFill>
                  <a:srgbClr val="4B4B4E"/>
                </a:solidFill>
                <a:latin typeface="Calibri"/>
                <a:cs typeface="Calibri"/>
              </a:rPr>
              <a:t> </a:t>
            </a:r>
            <a:r>
              <a:rPr sz="1200" spc="100" dirty="0">
                <a:solidFill>
                  <a:srgbClr val="4B4B4E"/>
                </a:solidFill>
                <a:latin typeface="Calibri"/>
                <a:cs typeface="Calibri"/>
              </a:rPr>
              <a:t>up</a:t>
            </a:r>
            <a:r>
              <a:rPr sz="1200" spc="65" dirty="0">
                <a:solidFill>
                  <a:srgbClr val="4B4B4E"/>
                </a:solidFill>
                <a:latin typeface="Calibri"/>
                <a:cs typeface="Calibri"/>
              </a:rPr>
              <a:t> </a:t>
            </a:r>
            <a:r>
              <a:rPr sz="1200" spc="20" dirty="0">
                <a:solidFill>
                  <a:srgbClr val="4B4B4E"/>
                </a:solidFill>
                <a:latin typeface="Calibri"/>
                <a:cs typeface="Calibri"/>
              </a:rPr>
              <a:t>to</a:t>
            </a:r>
            <a:r>
              <a:rPr sz="1200" spc="65" dirty="0">
                <a:solidFill>
                  <a:srgbClr val="4B4B4E"/>
                </a:solidFill>
                <a:latin typeface="Calibri"/>
                <a:cs typeface="Calibri"/>
              </a:rPr>
              <a:t> </a:t>
            </a:r>
            <a:r>
              <a:rPr sz="1200" spc="90" dirty="0">
                <a:solidFill>
                  <a:srgbClr val="4B4B4E"/>
                </a:solidFill>
                <a:latin typeface="Calibri"/>
                <a:cs typeface="Calibri"/>
              </a:rPr>
              <a:t>100%</a:t>
            </a:r>
            <a:r>
              <a:rPr sz="1200" spc="65" dirty="0">
                <a:solidFill>
                  <a:srgbClr val="4B4B4E"/>
                </a:solidFill>
                <a:latin typeface="Calibri"/>
                <a:cs typeface="Calibri"/>
              </a:rPr>
              <a:t> </a:t>
            </a:r>
            <a:r>
              <a:rPr sz="1200" spc="20" dirty="0">
                <a:solidFill>
                  <a:srgbClr val="4B4B4E"/>
                </a:solidFill>
                <a:latin typeface="Calibri"/>
                <a:cs typeface="Calibri"/>
              </a:rPr>
              <a:t>of</a:t>
            </a:r>
            <a:r>
              <a:rPr sz="1200" spc="95" dirty="0">
                <a:solidFill>
                  <a:srgbClr val="4B4B4E"/>
                </a:solidFill>
                <a:latin typeface="Calibri"/>
                <a:cs typeface="Calibri"/>
              </a:rPr>
              <a:t> </a:t>
            </a:r>
            <a:r>
              <a:rPr sz="1200" spc="20" dirty="0">
                <a:solidFill>
                  <a:srgbClr val="4B4B4E"/>
                </a:solidFill>
                <a:latin typeface="Calibri"/>
                <a:cs typeface="Calibri"/>
              </a:rPr>
              <a:t>their</a:t>
            </a:r>
            <a:r>
              <a:rPr sz="1200" spc="65" dirty="0">
                <a:solidFill>
                  <a:srgbClr val="4B4B4E"/>
                </a:solidFill>
                <a:latin typeface="Calibri"/>
                <a:cs typeface="Calibri"/>
              </a:rPr>
              <a:t> </a:t>
            </a:r>
            <a:r>
              <a:rPr sz="1200" spc="55" dirty="0">
                <a:solidFill>
                  <a:srgbClr val="4B4B4E"/>
                </a:solidFill>
                <a:latin typeface="Calibri"/>
                <a:cs typeface="Calibri"/>
              </a:rPr>
              <a:t>regular</a:t>
            </a:r>
            <a:r>
              <a:rPr sz="1200" spc="100" dirty="0">
                <a:solidFill>
                  <a:srgbClr val="4B4B4E"/>
                </a:solidFill>
                <a:latin typeface="Calibri"/>
                <a:cs typeface="Calibri"/>
              </a:rPr>
              <a:t> </a:t>
            </a:r>
            <a:r>
              <a:rPr sz="1200" spc="55" dirty="0">
                <a:solidFill>
                  <a:srgbClr val="4B4B4E"/>
                </a:solidFill>
                <a:latin typeface="Calibri"/>
                <a:cs typeface="Calibri"/>
              </a:rPr>
              <a:t>wages.</a:t>
            </a:r>
            <a:endParaRPr sz="1200" dirty="0">
              <a:latin typeface="Calibri"/>
              <a:cs typeface="Calibri"/>
            </a:endParaRPr>
          </a:p>
        </p:txBody>
      </p:sp>
      <p:sp>
        <p:nvSpPr>
          <p:cNvPr id="5" name="object 5"/>
          <p:cNvSpPr txBox="1">
            <a:spLocks noGrp="1"/>
          </p:cNvSpPr>
          <p:nvPr>
            <p:ph type="ftr" sz="quarter" idx="5"/>
          </p:nvPr>
        </p:nvSpPr>
        <p:spPr>
          <a:xfrm>
            <a:off x="4978146" y="6492778"/>
            <a:ext cx="2235200" cy="149859"/>
          </a:xfrm>
          <a:prstGeom prst="rect">
            <a:avLst/>
          </a:prstGeom>
        </p:spPr>
        <p:txBody>
          <a:bodyPr vert="horz" wrap="square" lIns="0" tIns="0" rIns="0" bIns="0" rtlCol="0">
            <a:spAutoFit/>
          </a:bodyPr>
          <a:lstStyle>
            <a:defPPr>
              <a:defRPr kern="0"/>
            </a:defPPr>
            <a:lvl1pPr>
              <a:defRPr sz="800" b="0" i="0">
                <a:solidFill>
                  <a:srgbClr val="929295"/>
                </a:solidFill>
                <a:latin typeface="Calibri"/>
                <a:cs typeface="Calibri"/>
              </a:defRPr>
            </a:lvl1pPr>
          </a:lstStyle>
          <a:p>
            <a:pPr marL="12700">
              <a:lnSpc>
                <a:spcPct val="100000"/>
              </a:lnSpc>
              <a:spcBef>
                <a:spcPts val="75"/>
              </a:spcBef>
            </a:pPr>
            <a:r>
              <a:rPr lang="en-US" spc="20"/>
              <a:t>Proprietary</a:t>
            </a:r>
            <a:r>
              <a:rPr lang="en-US" spc="70"/>
              <a:t> </a:t>
            </a:r>
            <a:r>
              <a:rPr lang="en-US" spc="50"/>
              <a:t>and</a:t>
            </a:r>
            <a:r>
              <a:rPr lang="en-US" spc="95"/>
              <a:t> </a:t>
            </a:r>
            <a:r>
              <a:rPr lang="en-US" spc="20"/>
              <a:t>confidential.</a:t>
            </a:r>
            <a:r>
              <a:rPr lang="en-US" spc="65"/>
              <a:t> </a:t>
            </a:r>
            <a:r>
              <a:rPr lang="en-US" spc="20"/>
              <a:t>All</a:t>
            </a:r>
            <a:r>
              <a:rPr lang="en-US" spc="110"/>
              <a:t> </a:t>
            </a:r>
            <a:r>
              <a:rPr lang="en-US" spc="20"/>
              <a:t>rights</a:t>
            </a:r>
            <a:r>
              <a:rPr lang="en-US" spc="95"/>
              <a:t> </a:t>
            </a:r>
            <a:r>
              <a:rPr lang="en-US" spc="-10"/>
              <a:t>reserved.</a:t>
            </a:r>
            <a:endParaRPr spc="-10" dirty="0"/>
          </a:p>
        </p:txBody>
      </p:sp>
      <p:sp>
        <p:nvSpPr>
          <p:cNvPr id="6" name="object 6"/>
          <p:cNvSpPr txBox="1">
            <a:spLocks noGrp="1"/>
          </p:cNvSpPr>
          <p:nvPr>
            <p:ph type="sldNum" sz="quarter" idx="7"/>
          </p:nvPr>
        </p:nvSpPr>
        <p:spPr>
          <a:xfrm>
            <a:off x="11786107" y="6515637"/>
            <a:ext cx="182879" cy="149859"/>
          </a:xfrm>
          <a:prstGeom prst="rect">
            <a:avLst/>
          </a:prstGeom>
        </p:spPr>
        <p:txBody>
          <a:bodyPr vert="horz" wrap="square" lIns="0" tIns="0" rIns="0" bIns="0" rtlCol="0">
            <a:spAutoFit/>
          </a:bodyPr>
          <a:lstStyle>
            <a:defPPr>
              <a:defRPr kern="0"/>
            </a:defPPr>
            <a:lvl1pPr>
              <a:defRPr sz="800" b="0" i="0">
                <a:solidFill>
                  <a:srgbClr val="39393A"/>
                </a:solidFill>
                <a:latin typeface="Calibri"/>
                <a:cs typeface="Calibri"/>
              </a:defRPr>
            </a:lvl1pPr>
          </a:lstStyle>
          <a:p>
            <a:pPr marL="71755">
              <a:lnSpc>
                <a:spcPct val="100000"/>
              </a:lnSpc>
              <a:spcBef>
                <a:spcPts val="75"/>
              </a:spcBef>
            </a:pPr>
            <a:fld id="{81D60167-4931-47E6-BA6A-407CBD079E47}" type="slidenum">
              <a:rPr lang="en-US" spc="10" smtClean="0"/>
              <a:pPr marL="71755">
                <a:lnSpc>
                  <a:spcPct val="100000"/>
                </a:lnSpc>
                <a:spcBef>
                  <a:spcPts val="75"/>
                </a:spcBef>
              </a:pPr>
              <a:t>16</a:t>
            </a:fld>
            <a:endParaRPr spc="35" dirty="0"/>
          </a:p>
        </p:txBody>
      </p:sp>
      <p:sp>
        <p:nvSpPr>
          <p:cNvPr id="3" name="object 3"/>
          <p:cNvSpPr txBox="1">
            <a:spLocks noGrp="1"/>
          </p:cNvSpPr>
          <p:nvPr>
            <p:ph type="title"/>
          </p:nvPr>
        </p:nvSpPr>
        <p:spPr>
          <a:prstGeom prst="rect">
            <a:avLst/>
          </a:prstGeom>
        </p:spPr>
        <p:txBody>
          <a:bodyPr vert="horz" wrap="square" lIns="0" tIns="561898" rIns="0" bIns="0" rtlCol="0">
            <a:spAutoFit/>
          </a:bodyPr>
          <a:lstStyle/>
          <a:p>
            <a:pPr marL="12700">
              <a:lnSpc>
                <a:spcPct val="100000"/>
              </a:lnSpc>
              <a:spcBef>
                <a:spcPts val="100"/>
              </a:spcBef>
            </a:pPr>
            <a:r>
              <a:rPr dirty="0"/>
              <a:t>PFML </a:t>
            </a:r>
            <a:r>
              <a:rPr spc="-10" dirty="0"/>
              <a:t>Coordination</a:t>
            </a:r>
          </a:p>
        </p:txBody>
      </p:sp>
      <p:graphicFrame>
        <p:nvGraphicFramePr>
          <p:cNvPr id="4" name="object 4"/>
          <p:cNvGraphicFramePr>
            <a:graphicFrameLocks noGrp="1"/>
          </p:cNvGraphicFramePr>
          <p:nvPr>
            <p:extLst>
              <p:ext uri="{D42A27DB-BD31-4B8C-83A1-F6EECF244321}">
                <p14:modId xmlns:p14="http://schemas.microsoft.com/office/powerpoint/2010/main" val="3237260294"/>
              </p:ext>
            </p:extLst>
          </p:nvPr>
        </p:nvGraphicFramePr>
        <p:xfrm>
          <a:off x="542290" y="2864611"/>
          <a:ext cx="10988670" cy="3108707"/>
        </p:xfrm>
        <a:graphic>
          <a:graphicData uri="http://schemas.openxmlformats.org/drawingml/2006/table">
            <a:tbl>
              <a:tblPr firstRow="1" bandRow="1">
                <a:tableStyleId>{2D5ABB26-0587-4C30-8999-92F81FD0307C}</a:tableStyleId>
              </a:tblPr>
              <a:tblGrid>
                <a:gridCol w="1009650">
                  <a:extLst>
                    <a:ext uri="{9D8B030D-6E8A-4147-A177-3AD203B41FA5}">
                      <a16:colId xmlns:a16="http://schemas.microsoft.com/office/drawing/2014/main" val="20000"/>
                    </a:ext>
                  </a:extLst>
                </a:gridCol>
                <a:gridCol w="674369">
                  <a:extLst>
                    <a:ext uri="{9D8B030D-6E8A-4147-A177-3AD203B41FA5}">
                      <a16:colId xmlns:a16="http://schemas.microsoft.com/office/drawing/2014/main" val="20001"/>
                    </a:ext>
                  </a:extLst>
                </a:gridCol>
                <a:gridCol w="440690">
                  <a:extLst>
                    <a:ext uri="{9D8B030D-6E8A-4147-A177-3AD203B41FA5}">
                      <a16:colId xmlns:a16="http://schemas.microsoft.com/office/drawing/2014/main" val="20002"/>
                    </a:ext>
                  </a:extLst>
                </a:gridCol>
                <a:gridCol w="443864">
                  <a:extLst>
                    <a:ext uri="{9D8B030D-6E8A-4147-A177-3AD203B41FA5}">
                      <a16:colId xmlns:a16="http://schemas.microsoft.com/office/drawing/2014/main" val="20003"/>
                    </a:ext>
                  </a:extLst>
                </a:gridCol>
                <a:gridCol w="442594">
                  <a:extLst>
                    <a:ext uri="{9D8B030D-6E8A-4147-A177-3AD203B41FA5}">
                      <a16:colId xmlns:a16="http://schemas.microsoft.com/office/drawing/2014/main" val="20004"/>
                    </a:ext>
                  </a:extLst>
                </a:gridCol>
                <a:gridCol w="442594">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2595">
                  <a:extLst>
                    <a:ext uri="{9D8B030D-6E8A-4147-A177-3AD203B41FA5}">
                      <a16:colId xmlns:a16="http://schemas.microsoft.com/office/drawing/2014/main" val="20009"/>
                    </a:ext>
                  </a:extLst>
                </a:gridCol>
                <a:gridCol w="442595">
                  <a:extLst>
                    <a:ext uri="{9D8B030D-6E8A-4147-A177-3AD203B41FA5}">
                      <a16:colId xmlns:a16="http://schemas.microsoft.com/office/drawing/2014/main" val="20010"/>
                    </a:ext>
                  </a:extLst>
                </a:gridCol>
                <a:gridCol w="442595">
                  <a:extLst>
                    <a:ext uri="{9D8B030D-6E8A-4147-A177-3AD203B41FA5}">
                      <a16:colId xmlns:a16="http://schemas.microsoft.com/office/drawing/2014/main" val="20011"/>
                    </a:ext>
                  </a:extLst>
                </a:gridCol>
                <a:gridCol w="442594">
                  <a:extLst>
                    <a:ext uri="{9D8B030D-6E8A-4147-A177-3AD203B41FA5}">
                      <a16:colId xmlns:a16="http://schemas.microsoft.com/office/drawing/2014/main" val="20012"/>
                    </a:ext>
                  </a:extLst>
                </a:gridCol>
                <a:gridCol w="442595">
                  <a:extLst>
                    <a:ext uri="{9D8B030D-6E8A-4147-A177-3AD203B41FA5}">
                      <a16:colId xmlns:a16="http://schemas.microsoft.com/office/drawing/2014/main" val="20013"/>
                    </a:ext>
                  </a:extLst>
                </a:gridCol>
                <a:gridCol w="442595">
                  <a:extLst>
                    <a:ext uri="{9D8B030D-6E8A-4147-A177-3AD203B41FA5}">
                      <a16:colId xmlns:a16="http://schemas.microsoft.com/office/drawing/2014/main" val="20014"/>
                    </a:ext>
                  </a:extLst>
                </a:gridCol>
                <a:gridCol w="442595">
                  <a:extLst>
                    <a:ext uri="{9D8B030D-6E8A-4147-A177-3AD203B41FA5}">
                      <a16:colId xmlns:a16="http://schemas.microsoft.com/office/drawing/2014/main" val="20015"/>
                    </a:ext>
                  </a:extLst>
                </a:gridCol>
                <a:gridCol w="442595">
                  <a:extLst>
                    <a:ext uri="{9D8B030D-6E8A-4147-A177-3AD203B41FA5}">
                      <a16:colId xmlns:a16="http://schemas.microsoft.com/office/drawing/2014/main" val="20016"/>
                    </a:ext>
                  </a:extLst>
                </a:gridCol>
                <a:gridCol w="442595">
                  <a:extLst>
                    <a:ext uri="{9D8B030D-6E8A-4147-A177-3AD203B41FA5}">
                      <a16:colId xmlns:a16="http://schemas.microsoft.com/office/drawing/2014/main" val="20017"/>
                    </a:ext>
                  </a:extLst>
                </a:gridCol>
                <a:gridCol w="442595">
                  <a:extLst>
                    <a:ext uri="{9D8B030D-6E8A-4147-A177-3AD203B41FA5}">
                      <a16:colId xmlns:a16="http://schemas.microsoft.com/office/drawing/2014/main" val="20018"/>
                    </a:ext>
                  </a:extLst>
                </a:gridCol>
                <a:gridCol w="442595">
                  <a:extLst>
                    <a:ext uri="{9D8B030D-6E8A-4147-A177-3AD203B41FA5}">
                      <a16:colId xmlns:a16="http://schemas.microsoft.com/office/drawing/2014/main" val="20019"/>
                    </a:ext>
                  </a:extLst>
                </a:gridCol>
                <a:gridCol w="442595">
                  <a:extLst>
                    <a:ext uri="{9D8B030D-6E8A-4147-A177-3AD203B41FA5}">
                      <a16:colId xmlns:a16="http://schemas.microsoft.com/office/drawing/2014/main" val="20020"/>
                    </a:ext>
                  </a:extLst>
                </a:gridCol>
                <a:gridCol w="442595">
                  <a:extLst>
                    <a:ext uri="{9D8B030D-6E8A-4147-A177-3AD203B41FA5}">
                      <a16:colId xmlns:a16="http://schemas.microsoft.com/office/drawing/2014/main" val="20021"/>
                    </a:ext>
                  </a:extLst>
                </a:gridCol>
                <a:gridCol w="453390">
                  <a:extLst>
                    <a:ext uri="{9D8B030D-6E8A-4147-A177-3AD203B41FA5}">
                      <a16:colId xmlns:a16="http://schemas.microsoft.com/office/drawing/2014/main" val="20022"/>
                    </a:ext>
                  </a:extLst>
                </a:gridCol>
              </a:tblGrid>
              <a:tr h="124460">
                <a:tc>
                  <a:txBody>
                    <a:bodyPr/>
                    <a:lstStyle/>
                    <a:p>
                      <a:pPr marL="90805">
                        <a:lnSpc>
                          <a:spcPts val="880"/>
                        </a:lnSpc>
                      </a:pPr>
                      <a:r>
                        <a:rPr sz="800" b="1" spc="60" dirty="0">
                          <a:solidFill>
                            <a:srgbClr val="FFFFFF"/>
                          </a:solidFill>
                          <a:latin typeface="Calibri"/>
                          <a:cs typeface="Calibri"/>
                        </a:rPr>
                        <a:t>Week</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marL="1270" algn="ctr">
                        <a:lnSpc>
                          <a:spcPts val="880"/>
                        </a:lnSpc>
                      </a:pPr>
                      <a:r>
                        <a:rPr sz="800" b="1" spc="65" dirty="0">
                          <a:solidFill>
                            <a:srgbClr val="FFFFFF"/>
                          </a:solidFill>
                          <a:latin typeface="Calibri"/>
                          <a:cs typeface="Calibri"/>
                        </a:rPr>
                        <a:t>1</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algn="ctr">
                        <a:lnSpc>
                          <a:spcPts val="880"/>
                        </a:lnSpc>
                      </a:pPr>
                      <a:r>
                        <a:rPr sz="800" b="1" spc="65" dirty="0">
                          <a:solidFill>
                            <a:srgbClr val="FFFFFF"/>
                          </a:solidFill>
                          <a:latin typeface="Calibri"/>
                          <a:cs typeface="Calibri"/>
                        </a:rPr>
                        <a:t>2</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marL="635" algn="ctr">
                        <a:lnSpc>
                          <a:spcPts val="880"/>
                        </a:lnSpc>
                      </a:pPr>
                      <a:r>
                        <a:rPr sz="800" b="1" spc="65" dirty="0">
                          <a:solidFill>
                            <a:srgbClr val="FFFFFF"/>
                          </a:solidFill>
                          <a:latin typeface="Calibri"/>
                          <a:cs typeface="Calibri"/>
                        </a:rPr>
                        <a:t>3</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algn="ctr">
                        <a:lnSpc>
                          <a:spcPts val="880"/>
                        </a:lnSpc>
                      </a:pPr>
                      <a:r>
                        <a:rPr sz="800" b="1" spc="65" dirty="0">
                          <a:solidFill>
                            <a:srgbClr val="FFFFFF"/>
                          </a:solidFill>
                          <a:latin typeface="Calibri"/>
                          <a:cs typeface="Calibri"/>
                        </a:rPr>
                        <a:t>4</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marL="635" algn="ctr">
                        <a:lnSpc>
                          <a:spcPts val="880"/>
                        </a:lnSpc>
                      </a:pPr>
                      <a:r>
                        <a:rPr sz="800" b="1" spc="65" dirty="0">
                          <a:solidFill>
                            <a:srgbClr val="FFFFFF"/>
                          </a:solidFill>
                          <a:latin typeface="Calibri"/>
                          <a:cs typeface="Calibri"/>
                        </a:rPr>
                        <a:t>5</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marL="635" algn="ctr">
                        <a:lnSpc>
                          <a:spcPts val="880"/>
                        </a:lnSpc>
                      </a:pPr>
                      <a:r>
                        <a:rPr sz="800" b="1" spc="65" dirty="0">
                          <a:solidFill>
                            <a:srgbClr val="FFFFFF"/>
                          </a:solidFill>
                          <a:latin typeface="Calibri"/>
                          <a:cs typeface="Calibri"/>
                        </a:rPr>
                        <a:t>6</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marL="1270" algn="ctr">
                        <a:lnSpc>
                          <a:spcPts val="880"/>
                        </a:lnSpc>
                      </a:pPr>
                      <a:r>
                        <a:rPr sz="800" b="1" spc="65" dirty="0">
                          <a:solidFill>
                            <a:srgbClr val="FFFFFF"/>
                          </a:solidFill>
                          <a:latin typeface="Calibri"/>
                          <a:cs typeface="Calibri"/>
                        </a:rPr>
                        <a:t>7</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marL="635" algn="ctr">
                        <a:lnSpc>
                          <a:spcPts val="880"/>
                        </a:lnSpc>
                      </a:pPr>
                      <a:r>
                        <a:rPr sz="800" b="1" spc="65" dirty="0">
                          <a:solidFill>
                            <a:srgbClr val="FFFFFF"/>
                          </a:solidFill>
                          <a:latin typeface="Calibri"/>
                          <a:cs typeface="Calibri"/>
                        </a:rPr>
                        <a:t>8</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marL="1270" algn="ctr">
                        <a:lnSpc>
                          <a:spcPts val="880"/>
                        </a:lnSpc>
                      </a:pPr>
                      <a:r>
                        <a:rPr sz="800" b="1" spc="65" dirty="0">
                          <a:solidFill>
                            <a:srgbClr val="FFFFFF"/>
                          </a:solidFill>
                          <a:latin typeface="Calibri"/>
                          <a:cs typeface="Calibri"/>
                        </a:rPr>
                        <a:t>9</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algn="ctr">
                        <a:lnSpc>
                          <a:spcPts val="880"/>
                        </a:lnSpc>
                      </a:pPr>
                      <a:r>
                        <a:rPr sz="800" b="1" spc="85" dirty="0">
                          <a:solidFill>
                            <a:srgbClr val="FFFFFF"/>
                          </a:solidFill>
                          <a:latin typeface="Calibri"/>
                          <a:cs typeface="Calibri"/>
                        </a:rPr>
                        <a:t>10</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algn="ctr">
                        <a:lnSpc>
                          <a:spcPts val="880"/>
                        </a:lnSpc>
                      </a:pPr>
                      <a:r>
                        <a:rPr sz="800" b="1" spc="85" dirty="0">
                          <a:solidFill>
                            <a:srgbClr val="FFFFFF"/>
                          </a:solidFill>
                          <a:latin typeface="Calibri"/>
                          <a:cs typeface="Calibri"/>
                        </a:rPr>
                        <a:t>11</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algn="ctr">
                        <a:lnSpc>
                          <a:spcPts val="880"/>
                        </a:lnSpc>
                      </a:pPr>
                      <a:r>
                        <a:rPr sz="800" b="1" spc="85" dirty="0">
                          <a:solidFill>
                            <a:srgbClr val="FFFFFF"/>
                          </a:solidFill>
                          <a:latin typeface="Calibri"/>
                          <a:cs typeface="Calibri"/>
                        </a:rPr>
                        <a:t>12</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algn="ctr">
                        <a:lnSpc>
                          <a:spcPts val="880"/>
                        </a:lnSpc>
                      </a:pPr>
                      <a:r>
                        <a:rPr sz="800" b="1" spc="85" dirty="0">
                          <a:solidFill>
                            <a:srgbClr val="FFFFFF"/>
                          </a:solidFill>
                          <a:latin typeface="Calibri"/>
                          <a:cs typeface="Calibri"/>
                        </a:rPr>
                        <a:t>13</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algn="ctr">
                        <a:lnSpc>
                          <a:spcPts val="880"/>
                        </a:lnSpc>
                      </a:pPr>
                      <a:r>
                        <a:rPr sz="800" b="1" spc="85" dirty="0">
                          <a:solidFill>
                            <a:srgbClr val="FFFFFF"/>
                          </a:solidFill>
                          <a:latin typeface="Calibri"/>
                          <a:cs typeface="Calibri"/>
                        </a:rPr>
                        <a:t>14</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algn="ctr">
                        <a:lnSpc>
                          <a:spcPts val="880"/>
                        </a:lnSpc>
                      </a:pPr>
                      <a:r>
                        <a:rPr sz="800" b="1" spc="85" dirty="0">
                          <a:solidFill>
                            <a:srgbClr val="FFFFFF"/>
                          </a:solidFill>
                          <a:latin typeface="Calibri"/>
                          <a:cs typeface="Calibri"/>
                        </a:rPr>
                        <a:t>15</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algn="ctr">
                        <a:lnSpc>
                          <a:spcPts val="880"/>
                        </a:lnSpc>
                      </a:pPr>
                      <a:r>
                        <a:rPr sz="800" b="1" spc="85" dirty="0">
                          <a:solidFill>
                            <a:srgbClr val="FFFFFF"/>
                          </a:solidFill>
                          <a:latin typeface="Calibri"/>
                          <a:cs typeface="Calibri"/>
                        </a:rPr>
                        <a:t>16</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algn="ctr">
                        <a:lnSpc>
                          <a:spcPts val="880"/>
                        </a:lnSpc>
                      </a:pPr>
                      <a:r>
                        <a:rPr sz="800" b="1" spc="85" dirty="0">
                          <a:solidFill>
                            <a:srgbClr val="FFFFFF"/>
                          </a:solidFill>
                          <a:latin typeface="Calibri"/>
                          <a:cs typeface="Calibri"/>
                        </a:rPr>
                        <a:t>17</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algn="ctr">
                        <a:lnSpc>
                          <a:spcPts val="880"/>
                        </a:lnSpc>
                      </a:pPr>
                      <a:r>
                        <a:rPr sz="800" b="1" spc="85" dirty="0">
                          <a:solidFill>
                            <a:srgbClr val="FFFFFF"/>
                          </a:solidFill>
                          <a:latin typeface="Calibri"/>
                          <a:cs typeface="Calibri"/>
                        </a:rPr>
                        <a:t>18</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algn="ctr">
                        <a:lnSpc>
                          <a:spcPts val="880"/>
                        </a:lnSpc>
                      </a:pPr>
                      <a:r>
                        <a:rPr sz="800" b="1" spc="85" dirty="0">
                          <a:solidFill>
                            <a:srgbClr val="FFFFFF"/>
                          </a:solidFill>
                          <a:latin typeface="Calibri"/>
                          <a:cs typeface="Calibri"/>
                        </a:rPr>
                        <a:t>19</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marL="635" algn="ctr">
                        <a:lnSpc>
                          <a:spcPts val="880"/>
                        </a:lnSpc>
                      </a:pPr>
                      <a:r>
                        <a:rPr sz="800" b="1" spc="85" dirty="0">
                          <a:solidFill>
                            <a:srgbClr val="FFFFFF"/>
                          </a:solidFill>
                          <a:latin typeface="Calibri"/>
                          <a:cs typeface="Calibri"/>
                        </a:rPr>
                        <a:t>20</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algn="ctr">
                        <a:lnSpc>
                          <a:spcPts val="880"/>
                        </a:lnSpc>
                      </a:pPr>
                      <a:r>
                        <a:rPr sz="800" b="1" spc="85" dirty="0">
                          <a:solidFill>
                            <a:srgbClr val="FFFFFF"/>
                          </a:solidFill>
                          <a:latin typeface="Calibri"/>
                          <a:cs typeface="Calibri"/>
                        </a:rPr>
                        <a:t>21</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tc>
                  <a:txBody>
                    <a:bodyPr/>
                    <a:lstStyle/>
                    <a:p>
                      <a:pPr marL="1270" algn="ctr">
                        <a:lnSpc>
                          <a:spcPts val="880"/>
                        </a:lnSpc>
                      </a:pPr>
                      <a:r>
                        <a:rPr sz="800" b="1" spc="85" dirty="0">
                          <a:solidFill>
                            <a:srgbClr val="FFFFFF"/>
                          </a:solidFill>
                          <a:latin typeface="Calibri"/>
                          <a:cs typeface="Calibri"/>
                        </a:rPr>
                        <a:t>22</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5577"/>
                    </a:solidFill>
                  </a:tcPr>
                </a:tc>
                <a:extLst>
                  <a:ext uri="{0D108BD9-81ED-4DB2-BD59-A6C34878D82A}">
                    <a16:rowId xmlns:a16="http://schemas.microsoft.com/office/drawing/2014/main" val="10000"/>
                  </a:ext>
                </a:extLst>
              </a:tr>
              <a:tr h="124460">
                <a:tc>
                  <a:txBody>
                    <a:bodyPr/>
                    <a:lstStyle/>
                    <a:p>
                      <a:pPr marL="90805">
                        <a:lnSpc>
                          <a:spcPts val="880"/>
                        </a:lnSpc>
                      </a:pPr>
                      <a:r>
                        <a:rPr sz="800" b="1" spc="55" dirty="0">
                          <a:latin typeface="Calibri"/>
                          <a:cs typeface="Calibri"/>
                        </a:rPr>
                        <a:t>Event</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ts val="880"/>
                        </a:lnSpc>
                      </a:pPr>
                      <a:r>
                        <a:rPr sz="800" b="1" spc="60" dirty="0">
                          <a:solidFill>
                            <a:srgbClr val="005577"/>
                          </a:solidFill>
                          <a:latin typeface="Calibri"/>
                          <a:cs typeface="Calibri"/>
                        </a:rPr>
                        <a:t>Dr.</a:t>
                      </a:r>
                      <a:r>
                        <a:rPr sz="800" b="1" spc="5" dirty="0">
                          <a:solidFill>
                            <a:srgbClr val="005577"/>
                          </a:solidFill>
                          <a:latin typeface="Calibri"/>
                          <a:cs typeface="Calibri"/>
                        </a:rPr>
                        <a:t> </a:t>
                      </a:r>
                      <a:r>
                        <a:rPr sz="800" b="1" spc="45" dirty="0">
                          <a:solidFill>
                            <a:srgbClr val="005577"/>
                          </a:solidFill>
                          <a:latin typeface="Calibri"/>
                          <a:cs typeface="Calibri"/>
                        </a:rPr>
                        <a:t>Apt</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8">
                  <a:txBody>
                    <a:bodyPr/>
                    <a:lstStyle/>
                    <a:p>
                      <a:pPr algn="ctr">
                        <a:lnSpc>
                          <a:spcPts val="880"/>
                        </a:lnSpc>
                      </a:pPr>
                      <a:r>
                        <a:rPr sz="800" b="1" spc="65" dirty="0">
                          <a:solidFill>
                            <a:srgbClr val="005577"/>
                          </a:solidFill>
                          <a:latin typeface="Calibri"/>
                          <a:cs typeface="Calibri"/>
                        </a:rPr>
                        <a:t>Recovery</a:t>
                      </a:r>
                      <a:r>
                        <a:rPr sz="800" b="1" dirty="0">
                          <a:solidFill>
                            <a:srgbClr val="005577"/>
                          </a:solidFill>
                          <a:latin typeface="Calibri"/>
                          <a:cs typeface="Calibri"/>
                        </a:rPr>
                        <a:t> </a:t>
                      </a:r>
                      <a:r>
                        <a:rPr sz="800" b="1" spc="55" dirty="0">
                          <a:solidFill>
                            <a:srgbClr val="005577"/>
                          </a:solidFill>
                          <a:latin typeface="Calibri"/>
                          <a:cs typeface="Calibri"/>
                        </a:rPr>
                        <a:t>from</a:t>
                      </a:r>
                      <a:r>
                        <a:rPr sz="800" b="1" dirty="0">
                          <a:solidFill>
                            <a:srgbClr val="005577"/>
                          </a:solidFill>
                          <a:latin typeface="Calibri"/>
                          <a:cs typeface="Calibri"/>
                        </a:rPr>
                        <a:t> </a:t>
                      </a:r>
                      <a:r>
                        <a:rPr sz="800" b="1" spc="-10" dirty="0">
                          <a:solidFill>
                            <a:srgbClr val="005577"/>
                          </a:solidFill>
                          <a:latin typeface="Calibri"/>
                          <a:cs typeface="Calibri"/>
                        </a:rPr>
                        <a:t>Birth</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12">
                  <a:txBody>
                    <a:bodyPr/>
                    <a:lstStyle/>
                    <a:p>
                      <a:pPr algn="ctr">
                        <a:lnSpc>
                          <a:spcPts val="880"/>
                        </a:lnSpc>
                      </a:pPr>
                      <a:r>
                        <a:rPr sz="800" b="1" spc="80" dirty="0">
                          <a:solidFill>
                            <a:srgbClr val="005577"/>
                          </a:solidFill>
                          <a:latin typeface="Calibri"/>
                          <a:cs typeface="Calibri"/>
                        </a:rPr>
                        <a:t>Bonding</a:t>
                      </a:r>
                      <a:r>
                        <a:rPr sz="800" b="1" spc="-5" dirty="0">
                          <a:solidFill>
                            <a:srgbClr val="005577"/>
                          </a:solidFill>
                          <a:latin typeface="Calibri"/>
                          <a:cs typeface="Calibri"/>
                        </a:rPr>
                        <a:t> </a:t>
                      </a:r>
                      <a:r>
                        <a:rPr sz="800" b="1" spc="55" dirty="0">
                          <a:solidFill>
                            <a:srgbClr val="005577"/>
                          </a:solidFill>
                          <a:latin typeface="Calibri"/>
                          <a:cs typeface="Calibri"/>
                        </a:rPr>
                        <a:t>Leave</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24460">
                <a:tc gridSpan="23">
                  <a:txBody>
                    <a:bodyPr/>
                    <a:lstStyle/>
                    <a:p>
                      <a:pPr>
                        <a:lnSpc>
                          <a:spcPct val="100000"/>
                        </a:lnSpc>
                      </a:pPr>
                      <a:endParaRPr sz="6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128270">
                <a:tc>
                  <a:txBody>
                    <a:bodyPr/>
                    <a:lstStyle/>
                    <a:p>
                      <a:pPr marL="90805">
                        <a:lnSpc>
                          <a:spcPts val="905"/>
                        </a:lnSpc>
                        <a:spcBef>
                          <a:spcPts val="5"/>
                        </a:spcBef>
                      </a:pPr>
                      <a:r>
                        <a:rPr sz="800" b="1" spc="50" dirty="0">
                          <a:latin typeface="Calibri"/>
                          <a:cs typeface="Calibri"/>
                        </a:rPr>
                        <a:t>State</a:t>
                      </a:r>
                      <a:r>
                        <a:rPr sz="800" b="1" spc="5" dirty="0">
                          <a:latin typeface="Calibri"/>
                          <a:cs typeface="Calibri"/>
                        </a:rPr>
                        <a:t> </a:t>
                      </a:r>
                      <a:r>
                        <a:rPr sz="800" b="1" spc="65" dirty="0">
                          <a:latin typeface="Calibri"/>
                          <a:cs typeface="Calibri"/>
                        </a:rPr>
                        <a:t>Paid</a:t>
                      </a:r>
                      <a:r>
                        <a:rPr sz="800" b="1" spc="20" dirty="0">
                          <a:latin typeface="Calibri"/>
                          <a:cs typeface="Calibri"/>
                        </a:rPr>
                        <a:t> </a:t>
                      </a:r>
                      <a:r>
                        <a:rPr sz="800" b="1" spc="55" dirty="0">
                          <a:latin typeface="Calibri"/>
                          <a:cs typeface="Calibri"/>
                        </a:rPr>
                        <a:t>Leave</a:t>
                      </a:r>
                      <a:endParaRPr sz="800">
                        <a:latin typeface="Calibri"/>
                        <a:cs typeface="Calibri"/>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tcPr>
                </a:tc>
                <a:tc>
                  <a:txBody>
                    <a:bodyPr/>
                    <a:lstStyle/>
                    <a:p>
                      <a:pPr marL="635" algn="ctr">
                        <a:lnSpc>
                          <a:spcPts val="905"/>
                        </a:lnSpc>
                        <a:spcBef>
                          <a:spcPts val="5"/>
                        </a:spcBef>
                      </a:pPr>
                      <a:r>
                        <a:rPr sz="800" b="1" spc="85" dirty="0">
                          <a:solidFill>
                            <a:srgbClr val="FFFFFF"/>
                          </a:solidFill>
                          <a:latin typeface="Calibri"/>
                          <a:cs typeface="Calibri"/>
                        </a:rPr>
                        <a:t>MN</a:t>
                      </a:r>
                      <a:r>
                        <a:rPr sz="800" b="1" spc="10" dirty="0">
                          <a:solidFill>
                            <a:srgbClr val="FFFFFF"/>
                          </a:solidFill>
                          <a:latin typeface="Calibri"/>
                          <a:cs typeface="Calibri"/>
                        </a:rPr>
                        <a:t> </a:t>
                      </a:r>
                      <a:r>
                        <a:rPr sz="800" b="1" spc="65" dirty="0">
                          <a:solidFill>
                            <a:srgbClr val="FFFFFF"/>
                          </a:solidFill>
                          <a:latin typeface="Calibri"/>
                          <a:cs typeface="Calibri"/>
                        </a:rPr>
                        <a:t>ESST</a:t>
                      </a:r>
                      <a:endParaRPr sz="800">
                        <a:latin typeface="Calibri"/>
                        <a:cs typeface="Calibri"/>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solidFill>
                      <a:srgbClr val="052939"/>
                    </a:solidFill>
                  </a:tcPr>
                </a:tc>
                <a:tc rowSpan="3">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T w="6350">
                      <a:solidFill>
                        <a:srgbClr val="000000"/>
                      </a:solidFill>
                      <a:prstDash val="solid"/>
                    </a:lnT>
                    <a:solidFill>
                      <a:srgbClr val="95C139"/>
                    </a:solidFill>
                  </a:tcPr>
                </a:tc>
                <a:tc>
                  <a:txBody>
                    <a:bodyPr/>
                    <a:lstStyle/>
                    <a:p>
                      <a:pPr>
                        <a:lnSpc>
                          <a:spcPct val="100000"/>
                        </a:lnSpc>
                      </a:pPr>
                      <a:endParaRPr sz="700">
                        <a:latin typeface="Times New Roman"/>
                        <a:cs typeface="Times New Roman"/>
                      </a:endParaRPr>
                    </a:p>
                  </a:txBody>
                  <a:tcPr marL="0" marR="0" marT="0" marB="0">
                    <a:lnT w="6350">
                      <a:solidFill>
                        <a:srgbClr val="000000"/>
                      </a:solidFill>
                      <a:prstDash val="solid"/>
                    </a:lnT>
                    <a:solidFill>
                      <a:srgbClr val="95C139"/>
                    </a:solidFill>
                  </a:tcPr>
                </a:tc>
                <a:tc gridSpan="4">
                  <a:txBody>
                    <a:bodyPr/>
                    <a:lstStyle/>
                    <a:p>
                      <a:pPr marL="326390">
                        <a:lnSpc>
                          <a:spcPts val="910"/>
                        </a:lnSpc>
                      </a:pPr>
                      <a:r>
                        <a:rPr sz="800" b="1" spc="85" dirty="0">
                          <a:latin typeface="Calibri"/>
                          <a:cs typeface="Calibri"/>
                        </a:rPr>
                        <a:t>MN</a:t>
                      </a:r>
                      <a:r>
                        <a:rPr sz="800" b="1" spc="20" dirty="0">
                          <a:latin typeface="Calibri"/>
                          <a:cs typeface="Calibri"/>
                        </a:rPr>
                        <a:t> </a:t>
                      </a:r>
                      <a:r>
                        <a:rPr sz="800" b="1" spc="80" dirty="0">
                          <a:latin typeface="Calibri"/>
                          <a:cs typeface="Calibri"/>
                        </a:rPr>
                        <a:t>PL</a:t>
                      </a:r>
                      <a:r>
                        <a:rPr sz="800" b="1" spc="30" dirty="0">
                          <a:latin typeface="Calibri"/>
                          <a:cs typeface="Calibri"/>
                        </a:rPr>
                        <a:t> </a:t>
                      </a:r>
                      <a:r>
                        <a:rPr sz="800" b="1" dirty="0">
                          <a:latin typeface="Calibri"/>
                          <a:cs typeface="Calibri"/>
                        </a:rPr>
                        <a:t>-</a:t>
                      </a:r>
                      <a:r>
                        <a:rPr sz="800" b="1" spc="30" dirty="0">
                          <a:latin typeface="Calibri"/>
                          <a:cs typeface="Calibri"/>
                        </a:rPr>
                        <a:t> </a:t>
                      </a:r>
                      <a:r>
                        <a:rPr sz="800" b="1" spc="60" dirty="0">
                          <a:latin typeface="Calibri"/>
                          <a:cs typeface="Calibri"/>
                        </a:rPr>
                        <a:t>Medical</a:t>
                      </a:r>
                      <a:r>
                        <a:rPr sz="800" b="1" spc="-10" dirty="0">
                          <a:latin typeface="Calibri"/>
                          <a:cs typeface="Calibri"/>
                        </a:rPr>
                        <a:t> </a:t>
                      </a:r>
                      <a:r>
                        <a:rPr sz="800" b="1" spc="55" dirty="0">
                          <a:latin typeface="Calibri"/>
                          <a:cs typeface="Calibri"/>
                        </a:rPr>
                        <a:t>Leave</a:t>
                      </a:r>
                      <a:endParaRPr sz="800">
                        <a:latin typeface="Calibri"/>
                        <a:cs typeface="Calibri"/>
                      </a:endParaRPr>
                    </a:p>
                  </a:txBody>
                  <a:tcPr marL="0" marR="0" marT="0" marB="0">
                    <a:lnT w="6350">
                      <a:solidFill>
                        <a:srgbClr val="000000"/>
                      </a:solidFill>
                      <a:prstDash val="solid"/>
                    </a:lnT>
                    <a:solidFill>
                      <a:srgbClr val="95C13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T w="6350">
                      <a:solidFill>
                        <a:srgbClr val="000000"/>
                      </a:solidFill>
                      <a:prstDash val="solid"/>
                    </a:lnT>
                    <a:solidFill>
                      <a:srgbClr val="95C139"/>
                    </a:solidFill>
                  </a:tcPr>
                </a:tc>
                <a:tc>
                  <a:txBody>
                    <a:bodyPr/>
                    <a:lstStyle/>
                    <a:p>
                      <a:pPr>
                        <a:lnSpc>
                          <a:spcPct val="100000"/>
                        </a:lnSpc>
                      </a:pPr>
                      <a:endParaRPr sz="700">
                        <a:latin typeface="Times New Roman"/>
                        <a:cs typeface="Times New Roman"/>
                      </a:endParaRPr>
                    </a:p>
                  </a:txBody>
                  <a:tcPr marL="0" marR="0" marT="0" marB="0">
                    <a:lnR w="6350">
                      <a:solidFill>
                        <a:srgbClr val="000000"/>
                      </a:solidFill>
                      <a:prstDash val="solid"/>
                    </a:lnR>
                    <a:lnT w="6350">
                      <a:solidFill>
                        <a:srgbClr val="000000"/>
                      </a:solidFill>
                      <a:prstDash val="solid"/>
                    </a:lnT>
                    <a:solidFill>
                      <a:srgbClr val="95C139"/>
                    </a:solidFill>
                  </a:tcPr>
                </a:tc>
                <a:tc>
                  <a:txBody>
                    <a:bodyPr/>
                    <a:lstStyle/>
                    <a:p>
                      <a:pPr>
                        <a:lnSpc>
                          <a:spcPct val="100000"/>
                        </a:lnSpc>
                      </a:pPr>
                      <a:endParaRPr sz="700">
                        <a:latin typeface="Times New Roman"/>
                        <a:cs typeface="Times New Roman"/>
                      </a:endParaRPr>
                    </a:p>
                  </a:txBody>
                  <a:tcPr marL="0" marR="0" marT="0" marB="0">
                    <a:lnL w="6350">
                      <a:solidFill>
                        <a:srgbClr val="000000"/>
                      </a:solidFill>
                      <a:prstDash val="solid"/>
                    </a:lnL>
                    <a:lnT w="6350">
                      <a:solidFill>
                        <a:srgbClr val="000000"/>
                      </a:solidFill>
                      <a:prstDash val="solid"/>
                    </a:lnT>
                    <a:solidFill>
                      <a:srgbClr val="74225C"/>
                    </a:solidFill>
                  </a:tcPr>
                </a:tc>
                <a:tc>
                  <a:txBody>
                    <a:bodyPr/>
                    <a:lstStyle/>
                    <a:p>
                      <a:pPr>
                        <a:lnSpc>
                          <a:spcPct val="100000"/>
                        </a:lnSpc>
                      </a:pPr>
                      <a:endParaRPr sz="700">
                        <a:latin typeface="Times New Roman"/>
                        <a:cs typeface="Times New Roman"/>
                      </a:endParaRPr>
                    </a:p>
                  </a:txBody>
                  <a:tcPr marL="0" marR="0" marT="0" marB="0">
                    <a:lnT w="6350">
                      <a:solidFill>
                        <a:srgbClr val="000000"/>
                      </a:solidFill>
                      <a:prstDash val="solid"/>
                    </a:lnT>
                    <a:solidFill>
                      <a:srgbClr val="74225C"/>
                    </a:solidFill>
                  </a:tcPr>
                </a:tc>
                <a:tc>
                  <a:txBody>
                    <a:bodyPr/>
                    <a:lstStyle/>
                    <a:p>
                      <a:pPr>
                        <a:lnSpc>
                          <a:spcPct val="100000"/>
                        </a:lnSpc>
                      </a:pPr>
                      <a:endParaRPr sz="700">
                        <a:latin typeface="Times New Roman"/>
                        <a:cs typeface="Times New Roman"/>
                      </a:endParaRPr>
                    </a:p>
                  </a:txBody>
                  <a:tcPr marL="0" marR="0" marT="0" marB="0">
                    <a:lnT w="6350">
                      <a:solidFill>
                        <a:srgbClr val="000000"/>
                      </a:solidFill>
                      <a:prstDash val="solid"/>
                    </a:lnT>
                    <a:solidFill>
                      <a:srgbClr val="74225C"/>
                    </a:solidFill>
                  </a:tcPr>
                </a:tc>
                <a:tc>
                  <a:txBody>
                    <a:bodyPr/>
                    <a:lstStyle/>
                    <a:p>
                      <a:pPr>
                        <a:lnSpc>
                          <a:spcPct val="100000"/>
                        </a:lnSpc>
                      </a:pPr>
                      <a:endParaRPr sz="700">
                        <a:latin typeface="Times New Roman"/>
                        <a:cs typeface="Times New Roman"/>
                      </a:endParaRPr>
                    </a:p>
                  </a:txBody>
                  <a:tcPr marL="0" marR="0" marT="0" marB="0">
                    <a:lnT w="6350">
                      <a:solidFill>
                        <a:srgbClr val="000000"/>
                      </a:solidFill>
                      <a:prstDash val="solid"/>
                    </a:lnT>
                    <a:solidFill>
                      <a:srgbClr val="74225C"/>
                    </a:solidFill>
                  </a:tcPr>
                </a:tc>
                <a:tc gridSpan="4">
                  <a:txBody>
                    <a:bodyPr/>
                    <a:lstStyle/>
                    <a:p>
                      <a:pPr marL="363855">
                        <a:lnSpc>
                          <a:spcPts val="910"/>
                        </a:lnSpc>
                      </a:pPr>
                      <a:r>
                        <a:rPr sz="800" b="1" spc="85" dirty="0">
                          <a:solidFill>
                            <a:srgbClr val="FFFFFF"/>
                          </a:solidFill>
                          <a:latin typeface="Calibri"/>
                          <a:cs typeface="Calibri"/>
                        </a:rPr>
                        <a:t>MN</a:t>
                      </a:r>
                      <a:r>
                        <a:rPr sz="800" b="1" spc="20" dirty="0">
                          <a:solidFill>
                            <a:srgbClr val="FFFFFF"/>
                          </a:solidFill>
                          <a:latin typeface="Calibri"/>
                          <a:cs typeface="Calibri"/>
                        </a:rPr>
                        <a:t> </a:t>
                      </a:r>
                      <a:r>
                        <a:rPr sz="800" b="1" spc="80" dirty="0">
                          <a:solidFill>
                            <a:srgbClr val="FFFFFF"/>
                          </a:solidFill>
                          <a:latin typeface="Calibri"/>
                          <a:cs typeface="Calibri"/>
                        </a:rPr>
                        <a:t>PL</a:t>
                      </a:r>
                      <a:r>
                        <a:rPr sz="800" b="1" spc="30" dirty="0">
                          <a:solidFill>
                            <a:srgbClr val="FFFFFF"/>
                          </a:solidFill>
                          <a:latin typeface="Calibri"/>
                          <a:cs typeface="Calibri"/>
                        </a:rPr>
                        <a:t> </a:t>
                      </a:r>
                      <a:r>
                        <a:rPr sz="800" b="1" dirty="0">
                          <a:solidFill>
                            <a:srgbClr val="FFFFFF"/>
                          </a:solidFill>
                          <a:latin typeface="Calibri"/>
                          <a:cs typeface="Calibri"/>
                        </a:rPr>
                        <a:t>-</a:t>
                      </a:r>
                      <a:r>
                        <a:rPr sz="800" b="1" spc="35" dirty="0">
                          <a:solidFill>
                            <a:srgbClr val="FFFFFF"/>
                          </a:solidFill>
                          <a:latin typeface="Calibri"/>
                          <a:cs typeface="Calibri"/>
                        </a:rPr>
                        <a:t> </a:t>
                      </a:r>
                      <a:r>
                        <a:rPr sz="800" b="1" spc="60" dirty="0">
                          <a:solidFill>
                            <a:srgbClr val="FFFFFF"/>
                          </a:solidFill>
                          <a:latin typeface="Calibri"/>
                          <a:cs typeface="Calibri"/>
                        </a:rPr>
                        <a:t>Family</a:t>
                      </a:r>
                      <a:r>
                        <a:rPr sz="800" b="1" spc="-5" dirty="0">
                          <a:solidFill>
                            <a:srgbClr val="FFFFFF"/>
                          </a:solidFill>
                          <a:latin typeface="Calibri"/>
                          <a:cs typeface="Calibri"/>
                        </a:rPr>
                        <a:t> </a:t>
                      </a:r>
                      <a:r>
                        <a:rPr sz="800" b="1" spc="55" dirty="0">
                          <a:solidFill>
                            <a:srgbClr val="FFFFFF"/>
                          </a:solidFill>
                          <a:latin typeface="Calibri"/>
                          <a:cs typeface="Calibri"/>
                        </a:rPr>
                        <a:t>Leave</a:t>
                      </a:r>
                      <a:endParaRPr sz="800">
                        <a:latin typeface="Calibri"/>
                        <a:cs typeface="Calibri"/>
                      </a:endParaRPr>
                    </a:p>
                  </a:txBody>
                  <a:tcPr marL="0" marR="0" marT="0" marB="0">
                    <a:lnT w="6350">
                      <a:solidFill>
                        <a:srgbClr val="000000"/>
                      </a:solidFill>
                      <a:prstDash val="solid"/>
                    </a:lnT>
                    <a:solidFill>
                      <a:srgbClr val="74225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700">
                        <a:latin typeface="Times New Roman"/>
                        <a:cs typeface="Times New Roman"/>
                      </a:endParaRPr>
                    </a:p>
                  </a:txBody>
                  <a:tcPr marL="0" marR="0" marT="0" marB="0">
                    <a:lnT w="6350">
                      <a:solidFill>
                        <a:srgbClr val="000000"/>
                      </a:solidFill>
                      <a:prstDash val="solid"/>
                    </a:lnT>
                    <a:solidFill>
                      <a:srgbClr val="74225C"/>
                    </a:solidFill>
                  </a:tcPr>
                </a:tc>
                <a:tc>
                  <a:txBody>
                    <a:bodyPr/>
                    <a:lstStyle/>
                    <a:p>
                      <a:pPr>
                        <a:lnSpc>
                          <a:spcPct val="100000"/>
                        </a:lnSpc>
                      </a:pPr>
                      <a:endParaRPr sz="700">
                        <a:latin typeface="Times New Roman"/>
                        <a:cs typeface="Times New Roman"/>
                      </a:endParaRPr>
                    </a:p>
                  </a:txBody>
                  <a:tcPr marL="0" marR="0" marT="0" marB="0">
                    <a:lnT w="6350">
                      <a:solidFill>
                        <a:srgbClr val="000000"/>
                      </a:solidFill>
                      <a:prstDash val="solid"/>
                    </a:lnT>
                    <a:solidFill>
                      <a:srgbClr val="74225C"/>
                    </a:solidFill>
                  </a:tcPr>
                </a:tc>
                <a:tc>
                  <a:txBody>
                    <a:bodyPr/>
                    <a:lstStyle/>
                    <a:p>
                      <a:pPr>
                        <a:lnSpc>
                          <a:spcPct val="100000"/>
                        </a:lnSpc>
                      </a:pPr>
                      <a:endParaRPr sz="700">
                        <a:latin typeface="Times New Roman"/>
                        <a:cs typeface="Times New Roman"/>
                      </a:endParaRPr>
                    </a:p>
                  </a:txBody>
                  <a:tcPr marL="0" marR="0" marT="0" marB="0">
                    <a:lnT w="6350">
                      <a:solidFill>
                        <a:srgbClr val="000000"/>
                      </a:solidFill>
                      <a:prstDash val="solid"/>
                    </a:lnT>
                    <a:solidFill>
                      <a:srgbClr val="74225C"/>
                    </a:solidFill>
                  </a:tcPr>
                </a:tc>
                <a:tc>
                  <a:txBody>
                    <a:bodyPr/>
                    <a:lstStyle/>
                    <a:p>
                      <a:pPr>
                        <a:lnSpc>
                          <a:spcPct val="100000"/>
                        </a:lnSpc>
                      </a:pPr>
                      <a:endParaRPr sz="700">
                        <a:latin typeface="Times New Roman"/>
                        <a:cs typeface="Times New Roman"/>
                      </a:endParaRPr>
                    </a:p>
                  </a:txBody>
                  <a:tcPr marL="0" marR="0" marT="0" marB="0">
                    <a:lnR w="6350">
                      <a:solidFill>
                        <a:srgbClr val="000000"/>
                      </a:solidFill>
                      <a:prstDash val="solid"/>
                    </a:lnR>
                    <a:lnT w="6350">
                      <a:solidFill>
                        <a:srgbClr val="000000"/>
                      </a:solidFill>
                      <a:prstDash val="solid"/>
                    </a:lnT>
                    <a:solidFill>
                      <a:srgbClr val="74225C"/>
                    </a:solidFill>
                  </a:tcPr>
                </a:tc>
                <a:extLst>
                  <a:ext uri="{0D108BD9-81ED-4DB2-BD59-A6C34878D82A}">
                    <a16:rowId xmlns:a16="http://schemas.microsoft.com/office/drawing/2014/main" val="10003"/>
                  </a:ext>
                </a:extLst>
              </a:tr>
              <a:tr h="124460">
                <a:tc>
                  <a:txBody>
                    <a:bodyPr/>
                    <a:lstStyle/>
                    <a:p>
                      <a:pPr marL="90805">
                        <a:lnSpc>
                          <a:spcPts val="880"/>
                        </a:lnSpc>
                      </a:pPr>
                      <a:r>
                        <a:rPr sz="800" spc="-10" dirty="0">
                          <a:latin typeface="Calibri"/>
                          <a:cs typeface="Calibri"/>
                        </a:rPr>
                        <a:t>Utilization</a:t>
                      </a:r>
                      <a:endParaRPr sz="800">
                        <a:latin typeface="Calibri"/>
                        <a:cs typeface="Calibri"/>
                      </a:endParaRPr>
                    </a:p>
                  </a:txBody>
                  <a:tcPr marL="0" marR="0" marT="0" marB="0">
                    <a:lnL w="6350">
                      <a:solidFill>
                        <a:srgbClr val="000000"/>
                      </a:solidFill>
                      <a:prstDash val="solid"/>
                    </a:lnL>
                    <a:lnR w="6350">
                      <a:solidFill>
                        <a:srgbClr val="000000"/>
                      </a:solidFill>
                      <a:prstDash val="solid"/>
                    </a:lnR>
                  </a:tcPr>
                </a:tc>
                <a:tc>
                  <a:txBody>
                    <a:bodyPr/>
                    <a:lstStyle/>
                    <a:p>
                      <a:pPr algn="ctr">
                        <a:lnSpc>
                          <a:spcPts val="880"/>
                        </a:lnSpc>
                      </a:pPr>
                      <a:r>
                        <a:rPr sz="800" i="1" spc="60" dirty="0">
                          <a:solidFill>
                            <a:srgbClr val="FFFFFF"/>
                          </a:solidFill>
                          <a:latin typeface="Calibri"/>
                          <a:cs typeface="Calibri"/>
                        </a:rPr>
                        <a:t>8</a:t>
                      </a:r>
                      <a:r>
                        <a:rPr sz="800" i="1" spc="30" dirty="0">
                          <a:solidFill>
                            <a:srgbClr val="FFFFFF"/>
                          </a:solidFill>
                          <a:latin typeface="Calibri"/>
                          <a:cs typeface="Calibri"/>
                        </a:rPr>
                        <a:t> </a:t>
                      </a:r>
                      <a:r>
                        <a:rPr sz="800" i="1" dirty="0">
                          <a:solidFill>
                            <a:srgbClr val="FFFFFF"/>
                          </a:solidFill>
                          <a:latin typeface="Calibri"/>
                          <a:cs typeface="Calibri"/>
                        </a:rPr>
                        <a:t>of</a:t>
                      </a:r>
                      <a:r>
                        <a:rPr sz="800" i="1" spc="30" dirty="0">
                          <a:solidFill>
                            <a:srgbClr val="FFFFFF"/>
                          </a:solidFill>
                          <a:latin typeface="Calibri"/>
                          <a:cs typeface="Calibri"/>
                        </a:rPr>
                        <a:t> </a:t>
                      </a:r>
                      <a:r>
                        <a:rPr sz="800" i="1" spc="60" dirty="0">
                          <a:solidFill>
                            <a:srgbClr val="FFFFFF"/>
                          </a:solidFill>
                          <a:latin typeface="Calibri"/>
                          <a:cs typeface="Calibri"/>
                        </a:rPr>
                        <a:t>48</a:t>
                      </a:r>
                      <a:r>
                        <a:rPr sz="800" i="1" spc="30" dirty="0">
                          <a:solidFill>
                            <a:srgbClr val="FFFFFF"/>
                          </a:solidFill>
                          <a:latin typeface="Calibri"/>
                          <a:cs typeface="Calibri"/>
                        </a:rPr>
                        <a:t> </a:t>
                      </a:r>
                      <a:r>
                        <a:rPr sz="800" i="1" spc="-25" dirty="0">
                          <a:solidFill>
                            <a:srgbClr val="FFFFFF"/>
                          </a:solidFill>
                          <a:latin typeface="Calibri"/>
                          <a:cs typeface="Calibri"/>
                        </a:rPr>
                        <a:t>hrs</a:t>
                      </a:r>
                      <a:endParaRPr sz="800">
                        <a:latin typeface="Calibri"/>
                        <a:cs typeface="Calibri"/>
                      </a:endParaRPr>
                    </a:p>
                  </a:txBody>
                  <a:tcPr marL="0" marR="0" marT="0" marB="0">
                    <a:lnL w="6350">
                      <a:solidFill>
                        <a:srgbClr val="000000"/>
                      </a:solidFill>
                      <a:prstDash val="solid"/>
                    </a:lnL>
                    <a:lnR w="6350">
                      <a:solidFill>
                        <a:srgbClr val="000000"/>
                      </a:solidFill>
                      <a:prstDash val="solid"/>
                    </a:lnR>
                    <a:solidFill>
                      <a:srgbClr val="052939"/>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solidFill>
                      <a:srgbClr val="95C139"/>
                    </a:solidFill>
                  </a:tcPr>
                </a:tc>
                <a:tc>
                  <a:txBody>
                    <a:bodyPr/>
                    <a:lstStyle/>
                    <a:p>
                      <a:pPr>
                        <a:lnSpc>
                          <a:spcPct val="100000"/>
                        </a:lnSpc>
                      </a:pPr>
                      <a:endParaRPr sz="600">
                        <a:latin typeface="Times New Roman"/>
                        <a:cs typeface="Times New Roman"/>
                      </a:endParaRPr>
                    </a:p>
                  </a:txBody>
                  <a:tcPr marL="0" marR="0" marT="0" marB="0">
                    <a:solidFill>
                      <a:srgbClr val="95C139"/>
                    </a:solidFill>
                  </a:tcPr>
                </a:tc>
                <a:tc>
                  <a:txBody>
                    <a:bodyPr/>
                    <a:lstStyle/>
                    <a:p>
                      <a:pPr>
                        <a:lnSpc>
                          <a:spcPct val="100000"/>
                        </a:lnSpc>
                      </a:pPr>
                      <a:endParaRPr sz="600">
                        <a:latin typeface="Times New Roman"/>
                        <a:cs typeface="Times New Roman"/>
                      </a:endParaRPr>
                    </a:p>
                  </a:txBody>
                  <a:tcPr marL="0" marR="0" marT="0" marB="0">
                    <a:solidFill>
                      <a:srgbClr val="95C139"/>
                    </a:solidFill>
                  </a:tcPr>
                </a:tc>
                <a:tc gridSpan="2">
                  <a:txBody>
                    <a:bodyPr/>
                    <a:lstStyle/>
                    <a:p>
                      <a:pPr marL="127000">
                        <a:lnSpc>
                          <a:spcPts val="880"/>
                        </a:lnSpc>
                      </a:pPr>
                      <a:r>
                        <a:rPr sz="800" i="1" spc="60" dirty="0">
                          <a:latin typeface="Calibri"/>
                          <a:cs typeface="Calibri"/>
                        </a:rPr>
                        <a:t>8</a:t>
                      </a:r>
                      <a:r>
                        <a:rPr sz="800" i="1" spc="30" dirty="0">
                          <a:latin typeface="Calibri"/>
                          <a:cs typeface="Calibri"/>
                        </a:rPr>
                        <a:t> </a:t>
                      </a:r>
                      <a:r>
                        <a:rPr sz="800" i="1" dirty="0">
                          <a:latin typeface="Calibri"/>
                          <a:cs typeface="Calibri"/>
                        </a:rPr>
                        <a:t>of</a:t>
                      </a:r>
                      <a:r>
                        <a:rPr sz="800" i="1" spc="30" dirty="0">
                          <a:latin typeface="Calibri"/>
                          <a:cs typeface="Calibri"/>
                        </a:rPr>
                        <a:t> </a:t>
                      </a:r>
                      <a:r>
                        <a:rPr sz="800" i="1" spc="60" dirty="0">
                          <a:latin typeface="Calibri"/>
                          <a:cs typeface="Calibri"/>
                        </a:rPr>
                        <a:t>12</a:t>
                      </a:r>
                      <a:r>
                        <a:rPr sz="800" i="1" spc="30" dirty="0">
                          <a:latin typeface="Calibri"/>
                          <a:cs typeface="Calibri"/>
                        </a:rPr>
                        <a:t> </a:t>
                      </a:r>
                      <a:r>
                        <a:rPr sz="800" i="1" spc="-10" dirty="0">
                          <a:latin typeface="Calibri"/>
                          <a:cs typeface="Calibri"/>
                        </a:rPr>
                        <a:t>weeks</a:t>
                      </a:r>
                      <a:endParaRPr sz="800">
                        <a:latin typeface="Calibri"/>
                        <a:cs typeface="Calibri"/>
                      </a:endParaRPr>
                    </a:p>
                  </a:txBody>
                  <a:tcPr marL="0" marR="0" marT="0" marB="0">
                    <a:solidFill>
                      <a:srgbClr val="95C139"/>
                    </a:solidFill>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solidFill>
                      <a:srgbClr val="95C139"/>
                    </a:solidFill>
                  </a:tcPr>
                </a:tc>
                <a:tc>
                  <a:txBody>
                    <a:bodyPr/>
                    <a:lstStyle/>
                    <a:p>
                      <a:pPr>
                        <a:lnSpc>
                          <a:spcPct val="100000"/>
                        </a:lnSpc>
                      </a:pPr>
                      <a:endParaRPr sz="600">
                        <a:latin typeface="Times New Roman"/>
                        <a:cs typeface="Times New Roman"/>
                      </a:endParaRPr>
                    </a:p>
                  </a:txBody>
                  <a:tcPr marL="0" marR="0" marT="0" marB="0">
                    <a:solidFill>
                      <a:srgbClr val="95C139"/>
                    </a:solidFill>
                  </a:tcPr>
                </a:tc>
                <a:tc>
                  <a:txBody>
                    <a:bodyPr/>
                    <a:lstStyle/>
                    <a:p>
                      <a:pPr>
                        <a:lnSpc>
                          <a:spcPct val="100000"/>
                        </a:lnSpc>
                      </a:pPr>
                      <a:endParaRPr sz="600">
                        <a:latin typeface="Times New Roman"/>
                        <a:cs typeface="Times New Roman"/>
                      </a:endParaRPr>
                    </a:p>
                  </a:txBody>
                  <a:tcPr marL="0" marR="0" marT="0" marB="0">
                    <a:lnR w="6350">
                      <a:solidFill>
                        <a:srgbClr val="000000"/>
                      </a:solidFill>
                      <a:prstDash val="solid"/>
                    </a:lnR>
                    <a:solidFill>
                      <a:srgbClr val="95C139"/>
                    </a:solidFill>
                  </a:tcPr>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solidFill>
                      <a:srgbClr val="74225C"/>
                    </a:solidFill>
                  </a:tcPr>
                </a:tc>
                <a:tc>
                  <a:txBody>
                    <a:bodyPr/>
                    <a:lstStyle/>
                    <a:p>
                      <a:pPr>
                        <a:lnSpc>
                          <a:spcPct val="100000"/>
                        </a:lnSpc>
                      </a:pPr>
                      <a:endParaRPr sz="600">
                        <a:latin typeface="Times New Roman"/>
                        <a:cs typeface="Times New Roman"/>
                      </a:endParaRPr>
                    </a:p>
                  </a:txBody>
                  <a:tcPr marL="0" marR="0" marT="0" marB="0">
                    <a:solidFill>
                      <a:srgbClr val="74225C"/>
                    </a:solidFill>
                  </a:tcPr>
                </a:tc>
                <a:tc>
                  <a:txBody>
                    <a:bodyPr/>
                    <a:lstStyle/>
                    <a:p>
                      <a:pPr>
                        <a:lnSpc>
                          <a:spcPct val="100000"/>
                        </a:lnSpc>
                      </a:pPr>
                      <a:endParaRPr sz="600">
                        <a:latin typeface="Times New Roman"/>
                        <a:cs typeface="Times New Roman"/>
                      </a:endParaRPr>
                    </a:p>
                  </a:txBody>
                  <a:tcPr marL="0" marR="0" marT="0" marB="0">
                    <a:solidFill>
                      <a:srgbClr val="74225C"/>
                    </a:solidFill>
                  </a:tcPr>
                </a:tc>
                <a:tc>
                  <a:txBody>
                    <a:bodyPr/>
                    <a:lstStyle/>
                    <a:p>
                      <a:pPr>
                        <a:lnSpc>
                          <a:spcPct val="100000"/>
                        </a:lnSpc>
                      </a:pPr>
                      <a:endParaRPr sz="600">
                        <a:latin typeface="Times New Roman"/>
                        <a:cs typeface="Times New Roman"/>
                      </a:endParaRPr>
                    </a:p>
                  </a:txBody>
                  <a:tcPr marL="0" marR="0" marT="0" marB="0">
                    <a:solidFill>
                      <a:srgbClr val="74225C"/>
                    </a:solidFill>
                  </a:tcPr>
                </a:tc>
                <a:tc>
                  <a:txBody>
                    <a:bodyPr/>
                    <a:lstStyle/>
                    <a:p>
                      <a:pPr>
                        <a:lnSpc>
                          <a:spcPct val="100000"/>
                        </a:lnSpc>
                      </a:pPr>
                      <a:endParaRPr sz="600">
                        <a:latin typeface="Times New Roman"/>
                        <a:cs typeface="Times New Roman"/>
                      </a:endParaRPr>
                    </a:p>
                  </a:txBody>
                  <a:tcPr marL="0" marR="0" marT="0" marB="0">
                    <a:solidFill>
                      <a:srgbClr val="74225C"/>
                    </a:solidFill>
                  </a:tcPr>
                </a:tc>
                <a:tc gridSpan="2">
                  <a:txBody>
                    <a:bodyPr/>
                    <a:lstStyle/>
                    <a:p>
                      <a:pPr marL="103505">
                        <a:lnSpc>
                          <a:spcPts val="880"/>
                        </a:lnSpc>
                      </a:pPr>
                      <a:r>
                        <a:rPr sz="800" i="1" spc="60" dirty="0">
                          <a:solidFill>
                            <a:srgbClr val="FFFFFF"/>
                          </a:solidFill>
                          <a:latin typeface="Calibri"/>
                          <a:cs typeface="Calibri"/>
                        </a:rPr>
                        <a:t>12</a:t>
                      </a:r>
                      <a:r>
                        <a:rPr sz="800" i="1" spc="25" dirty="0">
                          <a:solidFill>
                            <a:srgbClr val="FFFFFF"/>
                          </a:solidFill>
                          <a:latin typeface="Calibri"/>
                          <a:cs typeface="Calibri"/>
                        </a:rPr>
                        <a:t> </a:t>
                      </a:r>
                      <a:r>
                        <a:rPr sz="800" i="1" dirty="0">
                          <a:solidFill>
                            <a:srgbClr val="FFFFFF"/>
                          </a:solidFill>
                          <a:latin typeface="Calibri"/>
                          <a:cs typeface="Calibri"/>
                        </a:rPr>
                        <a:t>of</a:t>
                      </a:r>
                      <a:r>
                        <a:rPr sz="800" i="1" spc="30" dirty="0">
                          <a:solidFill>
                            <a:srgbClr val="FFFFFF"/>
                          </a:solidFill>
                          <a:latin typeface="Calibri"/>
                          <a:cs typeface="Calibri"/>
                        </a:rPr>
                        <a:t> </a:t>
                      </a:r>
                      <a:r>
                        <a:rPr sz="800" i="1" spc="60" dirty="0">
                          <a:solidFill>
                            <a:srgbClr val="FFFFFF"/>
                          </a:solidFill>
                          <a:latin typeface="Calibri"/>
                          <a:cs typeface="Calibri"/>
                        </a:rPr>
                        <a:t>12</a:t>
                      </a:r>
                      <a:r>
                        <a:rPr sz="800" i="1" spc="30" dirty="0">
                          <a:solidFill>
                            <a:srgbClr val="FFFFFF"/>
                          </a:solidFill>
                          <a:latin typeface="Calibri"/>
                          <a:cs typeface="Calibri"/>
                        </a:rPr>
                        <a:t> </a:t>
                      </a:r>
                      <a:r>
                        <a:rPr sz="800" i="1" spc="-10" dirty="0">
                          <a:solidFill>
                            <a:srgbClr val="FFFFFF"/>
                          </a:solidFill>
                          <a:latin typeface="Calibri"/>
                          <a:cs typeface="Calibri"/>
                        </a:rPr>
                        <a:t>weeks</a:t>
                      </a:r>
                      <a:endParaRPr sz="800">
                        <a:latin typeface="Calibri"/>
                        <a:cs typeface="Calibri"/>
                      </a:endParaRPr>
                    </a:p>
                  </a:txBody>
                  <a:tcPr marL="0" marR="0" marT="0" marB="0">
                    <a:solidFill>
                      <a:srgbClr val="74225C"/>
                    </a:solidFill>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solidFill>
                      <a:srgbClr val="74225C"/>
                    </a:solidFill>
                  </a:tcPr>
                </a:tc>
                <a:tc>
                  <a:txBody>
                    <a:bodyPr/>
                    <a:lstStyle/>
                    <a:p>
                      <a:pPr>
                        <a:lnSpc>
                          <a:spcPct val="100000"/>
                        </a:lnSpc>
                      </a:pPr>
                      <a:endParaRPr sz="600">
                        <a:latin typeface="Times New Roman"/>
                        <a:cs typeface="Times New Roman"/>
                      </a:endParaRPr>
                    </a:p>
                  </a:txBody>
                  <a:tcPr marL="0" marR="0" marT="0" marB="0">
                    <a:solidFill>
                      <a:srgbClr val="74225C"/>
                    </a:solidFill>
                  </a:tcPr>
                </a:tc>
                <a:tc>
                  <a:txBody>
                    <a:bodyPr/>
                    <a:lstStyle/>
                    <a:p>
                      <a:pPr>
                        <a:lnSpc>
                          <a:spcPct val="100000"/>
                        </a:lnSpc>
                      </a:pPr>
                      <a:endParaRPr sz="600">
                        <a:latin typeface="Times New Roman"/>
                        <a:cs typeface="Times New Roman"/>
                      </a:endParaRPr>
                    </a:p>
                  </a:txBody>
                  <a:tcPr marL="0" marR="0" marT="0" marB="0">
                    <a:solidFill>
                      <a:srgbClr val="74225C"/>
                    </a:solidFill>
                  </a:tcPr>
                </a:tc>
                <a:tc>
                  <a:txBody>
                    <a:bodyPr/>
                    <a:lstStyle/>
                    <a:p>
                      <a:pPr>
                        <a:lnSpc>
                          <a:spcPct val="100000"/>
                        </a:lnSpc>
                      </a:pPr>
                      <a:endParaRPr sz="600">
                        <a:latin typeface="Times New Roman"/>
                        <a:cs typeface="Times New Roman"/>
                      </a:endParaRPr>
                    </a:p>
                  </a:txBody>
                  <a:tcPr marL="0" marR="0" marT="0" marB="0">
                    <a:solidFill>
                      <a:srgbClr val="74225C"/>
                    </a:solidFill>
                  </a:tcPr>
                </a:tc>
                <a:tc>
                  <a:txBody>
                    <a:bodyPr/>
                    <a:lstStyle/>
                    <a:p>
                      <a:pPr>
                        <a:lnSpc>
                          <a:spcPct val="100000"/>
                        </a:lnSpc>
                      </a:pPr>
                      <a:endParaRPr sz="600">
                        <a:latin typeface="Times New Roman"/>
                        <a:cs typeface="Times New Roman"/>
                      </a:endParaRPr>
                    </a:p>
                  </a:txBody>
                  <a:tcPr marL="0" marR="0" marT="0" marB="0">
                    <a:lnR w="6350">
                      <a:solidFill>
                        <a:srgbClr val="000000"/>
                      </a:solidFill>
                      <a:prstDash val="solid"/>
                    </a:lnR>
                    <a:solidFill>
                      <a:srgbClr val="74225C"/>
                    </a:solidFill>
                  </a:tcPr>
                </a:tc>
                <a:extLst>
                  <a:ext uri="{0D108BD9-81ED-4DB2-BD59-A6C34878D82A}">
                    <a16:rowId xmlns:a16="http://schemas.microsoft.com/office/drawing/2014/main" val="10004"/>
                  </a:ext>
                </a:extLst>
              </a:tr>
              <a:tr h="121920">
                <a:tc>
                  <a:txBody>
                    <a:bodyPr/>
                    <a:lstStyle/>
                    <a:p>
                      <a:pPr marL="90805">
                        <a:lnSpc>
                          <a:spcPts val="865"/>
                        </a:lnSpc>
                      </a:pPr>
                      <a:r>
                        <a:rPr sz="800" spc="10" dirty="0">
                          <a:latin typeface="Calibri"/>
                          <a:cs typeface="Calibri"/>
                        </a:rPr>
                        <a:t>Weekly</a:t>
                      </a:r>
                      <a:r>
                        <a:rPr sz="800" spc="215" dirty="0">
                          <a:latin typeface="Calibri"/>
                          <a:cs typeface="Calibri"/>
                        </a:rPr>
                        <a:t> </a:t>
                      </a:r>
                      <a:r>
                        <a:rPr sz="800" spc="-10" dirty="0">
                          <a:latin typeface="Calibri"/>
                          <a:cs typeface="Calibri"/>
                        </a:rPr>
                        <a:t>Benefit</a:t>
                      </a:r>
                      <a:endParaRPr sz="800">
                        <a:latin typeface="Calibri"/>
                        <a:cs typeface="Calibri"/>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algn="ctr">
                        <a:lnSpc>
                          <a:spcPts val="865"/>
                        </a:lnSpc>
                      </a:pPr>
                      <a:endParaRPr sz="800" dirty="0">
                        <a:latin typeface="Calibri"/>
                        <a:cs typeface="Calibri"/>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solidFill>
                      <a:srgbClr val="052939"/>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B w="6350">
                      <a:solidFill>
                        <a:srgbClr val="000000"/>
                      </a:solidFill>
                      <a:prstDash val="solid"/>
                    </a:lnB>
                    <a:solidFill>
                      <a:srgbClr val="95C13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95C13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95C139"/>
                    </a:solidFill>
                  </a:tcPr>
                </a:tc>
                <a:tc gridSpan="2">
                  <a:txBody>
                    <a:bodyPr/>
                    <a:lstStyle/>
                    <a:p>
                      <a:pPr marL="210820">
                        <a:lnSpc>
                          <a:spcPts val="865"/>
                        </a:lnSpc>
                      </a:pPr>
                      <a:r>
                        <a:rPr sz="800" dirty="0">
                          <a:latin typeface="Calibri"/>
                          <a:cs typeface="Calibri"/>
                        </a:rPr>
                        <a:t>(Pays</a:t>
                      </a:r>
                      <a:r>
                        <a:rPr sz="800" spc="140" dirty="0">
                          <a:latin typeface="Calibri"/>
                          <a:cs typeface="Calibri"/>
                        </a:rPr>
                        <a:t> </a:t>
                      </a:r>
                      <a:r>
                        <a:rPr sz="800" spc="-10" dirty="0">
                          <a:latin typeface="Calibri"/>
                          <a:cs typeface="Calibri"/>
                        </a:rPr>
                        <a:t>first)</a:t>
                      </a:r>
                      <a:endParaRPr sz="800">
                        <a:latin typeface="Calibri"/>
                        <a:cs typeface="Calibri"/>
                      </a:endParaRPr>
                    </a:p>
                  </a:txBody>
                  <a:tcPr marL="0" marR="0" marT="0" marB="0">
                    <a:lnB w="6350">
                      <a:solidFill>
                        <a:srgbClr val="000000"/>
                      </a:solidFill>
                      <a:prstDash val="solid"/>
                    </a:lnB>
                    <a:solidFill>
                      <a:srgbClr val="95C139"/>
                    </a:solidFill>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95C13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95C139"/>
                    </a:solidFill>
                  </a:tcPr>
                </a:tc>
                <a:tc>
                  <a:txBody>
                    <a:bodyPr/>
                    <a:lstStyle/>
                    <a:p>
                      <a:pPr>
                        <a:lnSpc>
                          <a:spcPct val="100000"/>
                        </a:lnSpc>
                      </a:pPr>
                      <a:endParaRPr sz="600">
                        <a:latin typeface="Times New Roman"/>
                        <a:cs typeface="Times New Roman"/>
                      </a:endParaRPr>
                    </a:p>
                  </a:txBody>
                  <a:tcPr marL="0" marR="0" marT="0" marB="0">
                    <a:lnR w="6350">
                      <a:solidFill>
                        <a:srgbClr val="000000"/>
                      </a:solidFill>
                      <a:prstDash val="solid"/>
                    </a:lnR>
                    <a:lnB w="6350">
                      <a:solidFill>
                        <a:srgbClr val="000000"/>
                      </a:solidFill>
                      <a:prstDash val="solid"/>
                    </a:lnB>
                    <a:solidFill>
                      <a:srgbClr val="95C139"/>
                    </a:solidFill>
                  </a:tcPr>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B w="6350">
                      <a:solidFill>
                        <a:srgbClr val="000000"/>
                      </a:solidFill>
                      <a:prstDash val="solid"/>
                    </a:lnB>
                    <a:solidFill>
                      <a:srgbClr val="74225C"/>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74225C"/>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74225C"/>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74225C"/>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74225C"/>
                    </a:solidFill>
                  </a:tcPr>
                </a:tc>
                <a:tc gridSpan="2">
                  <a:txBody>
                    <a:bodyPr/>
                    <a:lstStyle/>
                    <a:p>
                      <a:pPr marL="216535">
                        <a:lnSpc>
                          <a:spcPts val="865"/>
                        </a:lnSpc>
                      </a:pPr>
                      <a:r>
                        <a:rPr sz="800" dirty="0">
                          <a:solidFill>
                            <a:srgbClr val="FFFFFF"/>
                          </a:solidFill>
                          <a:latin typeface="Calibri"/>
                          <a:cs typeface="Calibri"/>
                        </a:rPr>
                        <a:t>(Pays</a:t>
                      </a:r>
                      <a:r>
                        <a:rPr sz="800" spc="140" dirty="0">
                          <a:solidFill>
                            <a:srgbClr val="FFFFFF"/>
                          </a:solidFill>
                          <a:latin typeface="Calibri"/>
                          <a:cs typeface="Calibri"/>
                        </a:rPr>
                        <a:t> </a:t>
                      </a:r>
                      <a:r>
                        <a:rPr sz="800" spc="-10" dirty="0">
                          <a:solidFill>
                            <a:srgbClr val="FFFFFF"/>
                          </a:solidFill>
                          <a:latin typeface="Calibri"/>
                          <a:cs typeface="Calibri"/>
                        </a:rPr>
                        <a:t>first)</a:t>
                      </a:r>
                      <a:endParaRPr sz="800">
                        <a:latin typeface="Calibri"/>
                        <a:cs typeface="Calibri"/>
                      </a:endParaRPr>
                    </a:p>
                  </a:txBody>
                  <a:tcPr marL="0" marR="0" marT="0" marB="0">
                    <a:lnB w="6350">
                      <a:solidFill>
                        <a:srgbClr val="000000"/>
                      </a:solidFill>
                      <a:prstDash val="solid"/>
                    </a:lnB>
                    <a:solidFill>
                      <a:srgbClr val="74225C"/>
                    </a:solidFill>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74225C"/>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74225C"/>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74225C"/>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74225C"/>
                    </a:solidFill>
                  </a:tcPr>
                </a:tc>
                <a:tc>
                  <a:txBody>
                    <a:bodyPr/>
                    <a:lstStyle/>
                    <a:p>
                      <a:pPr>
                        <a:lnSpc>
                          <a:spcPct val="100000"/>
                        </a:lnSpc>
                      </a:pPr>
                      <a:endParaRPr sz="600">
                        <a:latin typeface="Times New Roman"/>
                        <a:cs typeface="Times New Roman"/>
                      </a:endParaRPr>
                    </a:p>
                  </a:txBody>
                  <a:tcPr marL="0" marR="0" marT="0" marB="0">
                    <a:lnR w="6350">
                      <a:solidFill>
                        <a:srgbClr val="000000"/>
                      </a:solidFill>
                      <a:prstDash val="solid"/>
                    </a:lnR>
                    <a:lnB w="6350">
                      <a:solidFill>
                        <a:srgbClr val="000000"/>
                      </a:solidFill>
                      <a:prstDash val="solid"/>
                    </a:lnB>
                    <a:solidFill>
                      <a:srgbClr val="74225C"/>
                    </a:solidFill>
                  </a:tcPr>
                </a:tc>
                <a:extLst>
                  <a:ext uri="{0D108BD9-81ED-4DB2-BD59-A6C34878D82A}">
                    <a16:rowId xmlns:a16="http://schemas.microsoft.com/office/drawing/2014/main" val="10005"/>
                  </a:ext>
                </a:extLst>
              </a:tr>
              <a:tr h="124460">
                <a:tc gridSpan="23">
                  <a:txBody>
                    <a:bodyPr/>
                    <a:lstStyle/>
                    <a:p>
                      <a:pPr>
                        <a:lnSpc>
                          <a:spcPct val="100000"/>
                        </a:lnSpc>
                      </a:pPr>
                      <a:endParaRPr sz="6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248285">
                <a:tc>
                  <a:txBody>
                    <a:bodyPr/>
                    <a:lstStyle/>
                    <a:p>
                      <a:pPr marL="90805" marR="271780">
                        <a:lnSpc>
                          <a:spcPts val="960"/>
                        </a:lnSpc>
                      </a:pPr>
                      <a:r>
                        <a:rPr sz="800" b="1" spc="50" dirty="0">
                          <a:latin typeface="Calibri"/>
                          <a:cs typeface="Calibri"/>
                        </a:rPr>
                        <a:t>State</a:t>
                      </a:r>
                      <a:r>
                        <a:rPr sz="800" b="1" dirty="0">
                          <a:latin typeface="Calibri"/>
                          <a:cs typeface="Calibri"/>
                        </a:rPr>
                        <a:t> </a:t>
                      </a:r>
                      <a:r>
                        <a:rPr sz="800" b="1" spc="55" dirty="0">
                          <a:latin typeface="Calibri"/>
                          <a:cs typeface="Calibri"/>
                        </a:rPr>
                        <a:t>Unpaid Leave</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rowSpan="3" gridSpan="2">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T w="6350">
                      <a:solidFill>
                        <a:srgbClr val="000000"/>
                      </a:solidFill>
                      <a:prstDash val="solid"/>
                    </a:lnT>
                    <a:solidFill>
                      <a:srgbClr val="F8DBCE"/>
                    </a:solidFill>
                  </a:tcPr>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F8DBCE"/>
                    </a:solidFill>
                  </a:tcPr>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F8DBCE"/>
                    </a:solidFill>
                  </a:tcPr>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F8DBCE"/>
                    </a:solidFill>
                  </a:tcPr>
                </a:tc>
                <a:tc gridSpan="4">
                  <a:txBody>
                    <a:bodyPr/>
                    <a:lstStyle/>
                    <a:p>
                      <a:pPr marL="418465">
                        <a:lnSpc>
                          <a:spcPct val="100000"/>
                        </a:lnSpc>
                        <a:spcBef>
                          <a:spcPts val="470"/>
                        </a:spcBef>
                      </a:pPr>
                      <a:r>
                        <a:rPr sz="800" b="1" spc="85" dirty="0">
                          <a:latin typeface="Calibri"/>
                          <a:cs typeface="Calibri"/>
                        </a:rPr>
                        <a:t>MN</a:t>
                      </a:r>
                      <a:r>
                        <a:rPr sz="800" b="1" spc="20" dirty="0">
                          <a:latin typeface="Calibri"/>
                          <a:cs typeface="Calibri"/>
                        </a:rPr>
                        <a:t> </a:t>
                      </a:r>
                      <a:r>
                        <a:rPr sz="800" b="1" spc="50" dirty="0">
                          <a:latin typeface="Calibri"/>
                          <a:cs typeface="Calibri"/>
                        </a:rPr>
                        <a:t>Parental</a:t>
                      </a:r>
                      <a:r>
                        <a:rPr sz="800" b="1" dirty="0">
                          <a:latin typeface="Calibri"/>
                          <a:cs typeface="Calibri"/>
                        </a:rPr>
                        <a:t> </a:t>
                      </a:r>
                      <a:r>
                        <a:rPr sz="800" b="1" spc="55" dirty="0">
                          <a:latin typeface="Calibri"/>
                          <a:cs typeface="Calibri"/>
                        </a:rPr>
                        <a:t>Leave</a:t>
                      </a:r>
                      <a:endParaRPr sz="800">
                        <a:latin typeface="Calibri"/>
                        <a:cs typeface="Calibri"/>
                      </a:endParaRPr>
                    </a:p>
                  </a:txBody>
                  <a:tcPr marL="0" marR="0" marT="59690" marB="0">
                    <a:lnT w="6350">
                      <a:solidFill>
                        <a:srgbClr val="000000"/>
                      </a:solidFill>
                      <a:prstDash val="solid"/>
                    </a:lnT>
                    <a:solidFill>
                      <a:srgbClr val="F8DBC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F8DBCE"/>
                    </a:solidFill>
                  </a:tcPr>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F8DBCE"/>
                    </a:solidFill>
                  </a:tcPr>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F8DBCE"/>
                    </a:solidFill>
                  </a:tcPr>
                </a:tc>
                <a:tc>
                  <a:txBody>
                    <a:bodyPr/>
                    <a:lstStyle/>
                    <a:p>
                      <a:pPr>
                        <a:lnSpc>
                          <a:spcPct val="100000"/>
                        </a:lnSpc>
                      </a:pPr>
                      <a:endParaRPr sz="900">
                        <a:latin typeface="Times New Roman"/>
                        <a:cs typeface="Times New Roman"/>
                      </a:endParaRPr>
                    </a:p>
                  </a:txBody>
                  <a:tcPr marL="0" marR="0" marT="0" marB="0">
                    <a:lnR w="6350">
                      <a:solidFill>
                        <a:srgbClr val="000000"/>
                      </a:solidFill>
                      <a:prstDash val="solid"/>
                    </a:lnR>
                    <a:lnT w="6350">
                      <a:solidFill>
                        <a:srgbClr val="000000"/>
                      </a:solidFill>
                      <a:prstDash val="solid"/>
                    </a:lnT>
                    <a:solidFill>
                      <a:srgbClr val="F8DBCE"/>
                    </a:solidFill>
                  </a:tcPr>
                </a:tc>
                <a:tc rowSpan="3" gridSpan="8">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extLst>
                  <a:ext uri="{0D108BD9-81ED-4DB2-BD59-A6C34878D82A}">
                    <a16:rowId xmlns:a16="http://schemas.microsoft.com/office/drawing/2014/main" val="10007"/>
                  </a:ext>
                </a:extLst>
              </a:tr>
              <a:tr h="124460">
                <a:tc>
                  <a:txBody>
                    <a:bodyPr/>
                    <a:lstStyle/>
                    <a:p>
                      <a:pPr marL="90805">
                        <a:lnSpc>
                          <a:spcPts val="880"/>
                        </a:lnSpc>
                      </a:pPr>
                      <a:r>
                        <a:rPr sz="800" spc="-10" dirty="0">
                          <a:latin typeface="Calibri"/>
                          <a:cs typeface="Calibri"/>
                        </a:rPr>
                        <a:t>Utilization</a:t>
                      </a:r>
                      <a:endParaRPr sz="800">
                        <a:latin typeface="Calibri"/>
                        <a:cs typeface="Calibri"/>
                      </a:endParaRPr>
                    </a:p>
                  </a:txBody>
                  <a:tcPr marL="0" marR="0" marT="0" marB="0">
                    <a:lnL w="6350">
                      <a:solidFill>
                        <a:srgbClr val="000000"/>
                      </a:solidFill>
                      <a:prstDash val="solid"/>
                    </a:lnL>
                    <a:lnR w="6350">
                      <a:solidFill>
                        <a:srgbClr val="000000"/>
                      </a:solidFill>
                      <a:prstDash val="solid"/>
                    </a:lnR>
                  </a:tcPr>
                </a:tc>
                <a:tc gridSpan="2"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solidFill>
                      <a:srgbClr val="F8DBCE"/>
                    </a:solidFill>
                  </a:tcPr>
                </a:tc>
                <a:tc>
                  <a:txBody>
                    <a:bodyPr/>
                    <a:lstStyle/>
                    <a:p>
                      <a:pPr>
                        <a:lnSpc>
                          <a:spcPct val="100000"/>
                        </a:lnSpc>
                      </a:pPr>
                      <a:endParaRPr sz="600">
                        <a:latin typeface="Times New Roman"/>
                        <a:cs typeface="Times New Roman"/>
                      </a:endParaRPr>
                    </a:p>
                  </a:txBody>
                  <a:tcPr marL="0" marR="0" marT="0" marB="0">
                    <a:solidFill>
                      <a:srgbClr val="F8DBCE"/>
                    </a:solidFill>
                  </a:tcPr>
                </a:tc>
                <a:tc>
                  <a:txBody>
                    <a:bodyPr/>
                    <a:lstStyle/>
                    <a:p>
                      <a:pPr>
                        <a:lnSpc>
                          <a:spcPct val="100000"/>
                        </a:lnSpc>
                      </a:pPr>
                      <a:endParaRPr sz="600">
                        <a:latin typeface="Times New Roman"/>
                        <a:cs typeface="Times New Roman"/>
                      </a:endParaRPr>
                    </a:p>
                  </a:txBody>
                  <a:tcPr marL="0" marR="0" marT="0" marB="0">
                    <a:solidFill>
                      <a:srgbClr val="F8DBCE"/>
                    </a:solidFill>
                  </a:tcPr>
                </a:tc>
                <a:tc>
                  <a:txBody>
                    <a:bodyPr/>
                    <a:lstStyle/>
                    <a:p>
                      <a:pPr>
                        <a:lnSpc>
                          <a:spcPct val="100000"/>
                        </a:lnSpc>
                      </a:pPr>
                      <a:endParaRPr sz="600">
                        <a:latin typeface="Times New Roman"/>
                        <a:cs typeface="Times New Roman"/>
                      </a:endParaRPr>
                    </a:p>
                  </a:txBody>
                  <a:tcPr marL="0" marR="0" marT="0" marB="0">
                    <a:solidFill>
                      <a:srgbClr val="F8DBCE"/>
                    </a:solidFill>
                  </a:tcPr>
                </a:tc>
                <a:tc>
                  <a:txBody>
                    <a:bodyPr/>
                    <a:lstStyle/>
                    <a:p>
                      <a:pPr>
                        <a:lnSpc>
                          <a:spcPct val="100000"/>
                        </a:lnSpc>
                      </a:pPr>
                      <a:endParaRPr sz="600">
                        <a:latin typeface="Times New Roman"/>
                        <a:cs typeface="Times New Roman"/>
                      </a:endParaRPr>
                    </a:p>
                  </a:txBody>
                  <a:tcPr marL="0" marR="0" marT="0" marB="0">
                    <a:solidFill>
                      <a:srgbClr val="F8DBCE"/>
                    </a:solidFill>
                  </a:tcPr>
                </a:tc>
                <a:tc gridSpan="2">
                  <a:txBody>
                    <a:bodyPr/>
                    <a:lstStyle/>
                    <a:p>
                      <a:pPr marL="97155">
                        <a:lnSpc>
                          <a:spcPts val="880"/>
                        </a:lnSpc>
                      </a:pPr>
                      <a:r>
                        <a:rPr sz="800" i="1" spc="60" dirty="0">
                          <a:latin typeface="Calibri"/>
                          <a:cs typeface="Calibri"/>
                        </a:rPr>
                        <a:t>12</a:t>
                      </a:r>
                      <a:r>
                        <a:rPr sz="800" i="1" spc="25" dirty="0">
                          <a:latin typeface="Calibri"/>
                          <a:cs typeface="Calibri"/>
                        </a:rPr>
                        <a:t> </a:t>
                      </a:r>
                      <a:r>
                        <a:rPr sz="800" i="1" dirty="0">
                          <a:latin typeface="Calibri"/>
                          <a:cs typeface="Calibri"/>
                        </a:rPr>
                        <a:t>of</a:t>
                      </a:r>
                      <a:r>
                        <a:rPr sz="800" i="1" spc="30" dirty="0">
                          <a:latin typeface="Calibri"/>
                          <a:cs typeface="Calibri"/>
                        </a:rPr>
                        <a:t> </a:t>
                      </a:r>
                      <a:r>
                        <a:rPr sz="800" i="1" spc="60" dirty="0">
                          <a:latin typeface="Calibri"/>
                          <a:cs typeface="Calibri"/>
                        </a:rPr>
                        <a:t>12</a:t>
                      </a:r>
                      <a:r>
                        <a:rPr sz="800" i="1" spc="30" dirty="0">
                          <a:latin typeface="Calibri"/>
                          <a:cs typeface="Calibri"/>
                        </a:rPr>
                        <a:t> </a:t>
                      </a:r>
                      <a:r>
                        <a:rPr sz="800" i="1" spc="-10" dirty="0">
                          <a:latin typeface="Calibri"/>
                          <a:cs typeface="Calibri"/>
                        </a:rPr>
                        <a:t>weeks</a:t>
                      </a:r>
                      <a:endParaRPr sz="800">
                        <a:latin typeface="Calibri"/>
                        <a:cs typeface="Calibri"/>
                      </a:endParaRPr>
                    </a:p>
                  </a:txBody>
                  <a:tcPr marL="0" marR="0" marT="0" marB="0">
                    <a:solidFill>
                      <a:srgbClr val="F8DBCE"/>
                    </a:solidFill>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solidFill>
                      <a:srgbClr val="F8DBCE"/>
                    </a:solidFill>
                  </a:tcPr>
                </a:tc>
                <a:tc>
                  <a:txBody>
                    <a:bodyPr/>
                    <a:lstStyle/>
                    <a:p>
                      <a:pPr>
                        <a:lnSpc>
                          <a:spcPct val="100000"/>
                        </a:lnSpc>
                      </a:pPr>
                      <a:endParaRPr sz="600">
                        <a:latin typeface="Times New Roman"/>
                        <a:cs typeface="Times New Roman"/>
                      </a:endParaRPr>
                    </a:p>
                  </a:txBody>
                  <a:tcPr marL="0" marR="0" marT="0" marB="0">
                    <a:solidFill>
                      <a:srgbClr val="F8DBCE"/>
                    </a:solidFill>
                  </a:tcPr>
                </a:tc>
                <a:tc>
                  <a:txBody>
                    <a:bodyPr/>
                    <a:lstStyle/>
                    <a:p>
                      <a:pPr>
                        <a:lnSpc>
                          <a:spcPct val="100000"/>
                        </a:lnSpc>
                      </a:pPr>
                      <a:endParaRPr sz="600">
                        <a:latin typeface="Times New Roman"/>
                        <a:cs typeface="Times New Roman"/>
                      </a:endParaRPr>
                    </a:p>
                  </a:txBody>
                  <a:tcPr marL="0" marR="0" marT="0" marB="0">
                    <a:solidFill>
                      <a:srgbClr val="F8DBCE"/>
                    </a:solidFill>
                  </a:tcPr>
                </a:tc>
                <a:tc>
                  <a:txBody>
                    <a:bodyPr/>
                    <a:lstStyle/>
                    <a:p>
                      <a:pPr>
                        <a:lnSpc>
                          <a:spcPct val="100000"/>
                        </a:lnSpc>
                      </a:pPr>
                      <a:endParaRPr sz="600">
                        <a:latin typeface="Times New Roman"/>
                        <a:cs typeface="Times New Roman"/>
                      </a:endParaRPr>
                    </a:p>
                  </a:txBody>
                  <a:tcPr marL="0" marR="0" marT="0" marB="0">
                    <a:solidFill>
                      <a:srgbClr val="F8DBCE"/>
                    </a:solidFill>
                  </a:tcPr>
                </a:tc>
                <a:tc>
                  <a:txBody>
                    <a:bodyPr/>
                    <a:lstStyle/>
                    <a:p>
                      <a:pPr>
                        <a:lnSpc>
                          <a:spcPct val="100000"/>
                        </a:lnSpc>
                      </a:pPr>
                      <a:endParaRPr sz="600">
                        <a:latin typeface="Times New Roman"/>
                        <a:cs typeface="Times New Roman"/>
                      </a:endParaRPr>
                    </a:p>
                  </a:txBody>
                  <a:tcPr marL="0" marR="0" marT="0" marB="0">
                    <a:lnR w="6350">
                      <a:solidFill>
                        <a:srgbClr val="000000"/>
                      </a:solidFill>
                      <a:prstDash val="solid"/>
                    </a:lnR>
                    <a:solidFill>
                      <a:srgbClr val="F8DBCE"/>
                    </a:solidFill>
                  </a:tcPr>
                </a:tc>
                <a:tc gridSpan="8"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8"/>
                  </a:ext>
                </a:extLst>
              </a:tr>
              <a:tr h="121920">
                <a:tc>
                  <a:txBody>
                    <a:bodyPr/>
                    <a:lstStyle/>
                    <a:p>
                      <a:pPr marL="90805">
                        <a:lnSpc>
                          <a:spcPts val="860"/>
                        </a:lnSpc>
                      </a:pPr>
                      <a:r>
                        <a:rPr sz="800" spc="10" dirty="0">
                          <a:latin typeface="Calibri"/>
                          <a:cs typeface="Calibri"/>
                        </a:rPr>
                        <a:t>Weekly</a:t>
                      </a:r>
                      <a:r>
                        <a:rPr sz="800" spc="215" dirty="0">
                          <a:latin typeface="Calibri"/>
                          <a:cs typeface="Calibri"/>
                        </a:rPr>
                        <a:t> </a:t>
                      </a:r>
                      <a:r>
                        <a:rPr sz="800" spc="-10" dirty="0">
                          <a:latin typeface="Calibri"/>
                          <a:cs typeface="Calibri"/>
                        </a:rPr>
                        <a:t>Benefit</a:t>
                      </a:r>
                      <a:endParaRPr sz="800">
                        <a:latin typeface="Calibri"/>
                        <a:cs typeface="Calibri"/>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gridSpan="2"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B w="6350">
                      <a:solidFill>
                        <a:srgbClr val="000000"/>
                      </a:solidFill>
                      <a:prstDash val="solid"/>
                    </a:lnB>
                    <a:solidFill>
                      <a:srgbClr val="F8DBCE"/>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F8DBCE"/>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F8DBCE"/>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F8DBCE"/>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F8DBCE"/>
                    </a:solidFill>
                  </a:tcPr>
                </a:tc>
                <a:tc gridSpan="2">
                  <a:txBody>
                    <a:bodyPr/>
                    <a:lstStyle/>
                    <a:p>
                      <a:pPr marL="269240">
                        <a:lnSpc>
                          <a:spcPts val="860"/>
                        </a:lnSpc>
                      </a:pPr>
                      <a:r>
                        <a:rPr sz="800" spc="40" dirty="0">
                          <a:latin typeface="Calibri"/>
                          <a:cs typeface="Calibri"/>
                        </a:rPr>
                        <a:t>Unpaid</a:t>
                      </a:r>
                      <a:endParaRPr sz="800">
                        <a:latin typeface="Calibri"/>
                        <a:cs typeface="Calibri"/>
                      </a:endParaRPr>
                    </a:p>
                  </a:txBody>
                  <a:tcPr marL="0" marR="0" marT="0" marB="0">
                    <a:lnB w="6350">
                      <a:solidFill>
                        <a:srgbClr val="000000"/>
                      </a:solidFill>
                      <a:prstDash val="solid"/>
                    </a:lnB>
                    <a:solidFill>
                      <a:srgbClr val="F8DBCE"/>
                    </a:solidFill>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F8DBCE"/>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F8DBCE"/>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F8DBCE"/>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F8DBCE"/>
                    </a:solidFill>
                  </a:tcPr>
                </a:tc>
                <a:tc>
                  <a:txBody>
                    <a:bodyPr/>
                    <a:lstStyle/>
                    <a:p>
                      <a:pPr>
                        <a:lnSpc>
                          <a:spcPct val="100000"/>
                        </a:lnSpc>
                      </a:pPr>
                      <a:endParaRPr sz="600">
                        <a:latin typeface="Times New Roman"/>
                        <a:cs typeface="Times New Roman"/>
                      </a:endParaRPr>
                    </a:p>
                  </a:txBody>
                  <a:tcPr marL="0" marR="0" marT="0" marB="0">
                    <a:lnR w="6350">
                      <a:solidFill>
                        <a:srgbClr val="000000"/>
                      </a:solidFill>
                      <a:prstDash val="solid"/>
                    </a:lnR>
                    <a:lnB w="6350">
                      <a:solidFill>
                        <a:srgbClr val="000000"/>
                      </a:solidFill>
                      <a:prstDash val="solid"/>
                    </a:lnB>
                    <a:solidFill>
                      <a:srgbClr val="F8DBCE"/>
                    </a:solidFill>
                  </a:tcPr>
                </a:tc>
                <a:tc gridSpan="8"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9"/>
                  </a:ext>
                </a:extLst>
              </a:tr>
              <a:tr h="124460">
                <a:tc gridSpan="23">
                  <a:txBody>
                    <a:bodyPr/>
                    <a:lstStyle/>
                    <a:p>
                      <a:pPr>
                        <a:lnSpc>
                          <a:spcPct val="100000"/>
                        </a:lnSpc>
                      </a:pPr>
                      <a:endParaRPr sz="6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248285">
                <a:tc>
                  <a:txBody>
                    <a:bodyPr/>
                    <a:lstStyle/>
                    <a:p>
                      <a:pPr marL="90805" marR="153035">
                        <a:lnSpc>
                          <a:spcPts val="960"/>
                        </a:lnSpc>
                      </a:pPr>
                      <a:r>
                        <a:rPr sz="800" b="1" spc="65" dirty="0">
                          <a:latin typeface="Calibri"/>
                          <a:cs typeface="Calibri"/>
                        </a:rPr>
                        <a:t>Federal</a:t>
                      </a:r>
                      <a:r>
                        <a:rPr sz="800" b="1" dirty="0">
                          <a:latin typeface="Calibri"/>
                          <a:cs typeface="Calibri"/>
                        </a:rPr>
                        <a:t> </a:t>
                      </a:r>
                      <a:r>
                        <a:rPr sz="800" b="1" spc="55" dirty="0">
                          <a:latin typeface="Calibri"/>
                          <a:cs typeface="Calibri"/>
                        </a:rPr>
                        <a:t>Unpaid Leave</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rowSpan="3" gridSpan="2">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T w="6350">
                      <a:solidFill>
                        <a:srgbClr val="000000"/>
                      </a:solidFill>
                      <a:prstDash val="solid"/>
                    </a:lnT>
                    <a:solidFill>
                      <a:srgbClr val="6B9DB1"/>
                    </a:solidFill>
                  </a:tcPr>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6B9DB1"/>
                    </a:solidFill>
                  </a:tcPr>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6B9DB1"/>
                    </a:solidFill>
                  </a:tcPr>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6B9DB1"/>
                    </a:solidFill>
                  </a:tcPr>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6B9DB1"/>
                    </a:solidFill>
                  </a:tcPr>
                </a:tc>
                <a:tc gridSpan="2">
                  <a:txBody>
                    <a:bodyPr/>
                    <a:lstStyle/>
                    <a:p>
                      <a:pPr marL="635" algn="ctr">
                        <a:lnSpc>
                          <a:spcPct val="100000"/>
                        </a:lnSpc>
                        <a:spcBef>
                          <a:spcPts val="475"/>
                        </a:spcBef>
                      </a:pPr>
                      <a:r>
                        <a:rPr sz="800" b="1" spc="60" dirty="0">
                          <a:solidFill>
                            <a:srgbClr val="FFFFFF"/>
                          </a:solidFill>
                          <a:latin typeface="Calibri"/>
                          <a:cs typeface="Calibri"/>
                        </a:rPr>
                        <a:t>FMLA</a:t>
                      </a:r>
                      <a:endParaRPr sz="800">
                        <a:latin typeface="Calibri"/>
                        <a:cs typeface="Calibri"/>
                      </a:endParaRPr>
                    </a:p>
                  </a:txBody>
                  <a:tcPr marL="0" marR="0" marT="60325" marB="0">
                    <a:lnT w="6350">
                      <a:solidFill>
                        <a:srgbClr val="000000"/>
                      </a:solidFill>
                      <a:prstDash val="solid"/>
                    </a:lnT>
                    <a:solidFill>
                      <a:srgbClr val="6B9DB1"/>
                    </a:solidFill>
                  </a:tcPr>
                </a:tc>
                <a:tc hMerge="1">
                  <a:txBody>
                    <a:bodyPr/>
                    <a:lstStyle/>
                    <a:p>
                      <a:endParaRPr/>
                    </a:p>
                  </a:txBody>
                  <a:tcPr marL="0" marR="0" marT="0" marB="0"/>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6B9DB1"/>
                    </a:solidFill>
                  </a:tcPr>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6B9DB1"/>
                    </a:solidFill>
                  </a:tcPr>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6B9DB1"/>
                    </a:solidFill>
                  </a:tcPr>
                </a:tc>
                <a:tc>
                  <a:txBody>
                    <a:bodyPr/>
                    <a:lstStyle/>
                    <a:p>
                      <a:pPr>
                        <a:lnSpc>
                          <a:spcPct val="100000"/>
                        </a:lnSpc>
                      </a:pPr>
                      <a:endParaRPr sz="900">
                        <a:latin typeface="Times New Roman"/>
                        <a:cs typeface="Times New Roman"/>
                      </a:endParaRPr>
                    </a:p>
                  </a:txBody>
                  <a:tcPr marL="0" marR="0" marT="0" marB="0">
                    <a:lnT w="6350">
                      <a:solidFill>
                        <a:srgbClr val="000000"/>
                      </a:solidFill>
                      <a:prstDash val="solid"/>
                    </a:lnT>
                    <a:solidFill>
                      <a:srgbClr val="6B9DB1"/>
                    </a:solidFill>
                  </a:tcPr>
                </a:tc>
                <a:tc>
                  <a:txBody>
                    <a:bodyPr/>
                    <a:lstStyle/>
                    <a:p>
                      <a:pPr>
                        <a:lnSpc>
                          <a:spcPct val="100000"/>
                        </a:lnSpc>
                      </a:pPr>
                      <a:endParaRPr sz="900">
                        <a:latin typeface="Times New Roman"/>
                        <a:cs typeface="Times New Roman"/>
                      </a:endParaRPr>
                    </a:p>
                  </a:txBody>
                  <a:tcPr marL="0" marR="0" marT="0" marB="0">
                    <a:lnR w="6350">
                      <a:solidFill>
                        <a:srgbClr val="000000"/>
                      </a:solidFill>
                      <a:prstDash val="solid"/>
                    </a:lnR>
                    <a:lnT w="6350">
                      <a:solidFill>
                        <a:srgbClr val="000000"/>
                      </a:solidFill>
                      <a:prstDash val="solid"/>
                    </a:lnT>
                    <a:solidFill>
                      <a:srgbClr val="6B9DB1"/>
                    </a:solidFill>
                  </a:tcPr>
                </a:tc>
                <a:tc rowSpan="3" gridSpan="8">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extLst>
                  <a:ext uri="{0D108BD9-81ED-4DB2-BD59-A6C34878D82A}">
                    <a16:rowId xmlns:a16="http://schemas.microsoft.com/office/drawing/2014/main" val="10011"/>
                  </a:ext>
                </a:extLst>
              </a:tr>
              <a:tr h="124460">
                <a:tc>
                  <a:txBody>
                    <a:bodyPr/>
                    <a:lstStyle/>
                    <a:p>
                      <a:pPr marL="90805">
                        <a:lnSpc>
                          <a:spcPts val="880"/>
                        </a:lnSpc>
                      </a:pPr>
                      <a:r>
                        <a:rPr sz="800" spc="-10" dirty="0">
                          <a:latin typeface="Calibri"/>
                          <a:cs typeface="Calibri"/>
                        </a:rPr>
                        <a:t>Utilization</a:t>
                      </a:r>
                      <a:endParaRPr sz="800">
                        <a:latin typeface="Calibri"/>
                        <a:cs typeface="Calibri"/>
                      </a:endParaRPr>
                    </a:p>
                  </a:txBody>
                  <a:tcPr marL="0" marR="0" marT="0" marB="0">
                    <a:lnL w="6350">
                      <a:solidFill>
                        <a:srgbClr val="000000"/>
                      </a:solidFill>
                      <a:prstDash val="solid"/>
                    </a:lnL>
                    <a:lnR w="6350">
                      <a:solidFill>
                        <a:srgbClr val="000000"/>
                      </a:solidFill>
                      <a:prstDash val="solid"/>
                    </a:lnR>
                  </a:tcPr>
                </a:tc>
                <a:tc gridSpan="2"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solidFill>
                      <a:srgbClr val="6B9DB1"/>
                    </a:solidFill>
                  </a:tcPr>
                </a:tc>
                <a:tc>
                  <a:txBody>
                    <a:bodyPr/>
                    <a:lstStyle/>
                    <a:p>
                      <a:pPr>
                        <a:lnSpc>
                          <a:spcPct val="100000"/>
                        </a:lnSpc>
                      </a:pPr>
                      <a:endParaRPr sz="600">
                        <a:latin typeface="Times New Roman"/>
                        <a:cs typeface="Times New Roman"/>
                      </a:endParaRPr>
                    </a:p>
                  </a:txBody>
                  <a:tcPr marL="0" marR="0" marT="0" marB="0">
                    <a:solidFill>
                      <a:srgbClr val="6B9DB1"/>
                    </a:solidFill>
                  </a:tcPr>
                </a:tc>
                <a:tc>
                  <a:txBody>
                    <a:bodyPr/>
                    <a:lstStyle/>
                    <a:p>
                      <a:pPr>
                        <a:lnSpc>
                          <a:spcPct val="100000"/>
                        </a:lnSpc>
                      </a:pPr>
                      <a:endParaRPr sz="600">
                        <a:latin typeface="Times New Roman"/>
                        <a:cs typeface="Times New Roman"/>
                      </a:endParaRPr>
                    </a:p>
                  </a:txBody>
                  <a:tcPr marL="0" marR="0" marT="0" marB="0">
                    <a:solidFill>
                      <a:srgbClr val="6B9DB1"/>
                    </a:solidFill>
                  </a:tcPr>
                </a:tc>
                <a:tc>
                  <a:txBody>
                    <a:bodyPr/>
                    <a:lstStyle/>
                    <a:p>
                      <a:pPr>
                        <a:lnSpc>
                          <a:spcPct val="100000"/>
                        </a:lnSpc>
                      </a:pPr>
                      <a:endParaRPr sz="600">
                        <a:latin typeface="Times New Roman"/>
                        <a:cs typeface="Times New Roman"/>
                      </a:endParaRPr>
                    </a:p>
                  </a:txBody>
                  <a:tcPr marL="0" marR="0" marT="0" marB="0">
                    <a:solidFill>
                      <a:srgbClr val="6B9DB1"/>
                    </a:solidFill>
                  </a:tcPr>
                </a:tc>
                <a:tc>
                  <a:txBody>
                    <a:bodyPr/>
                    <a:lstStyle/>
                    <a:p>
                      <a:pPr>
                        <a:lnSpc>
                          <a:spcPct val="100000"/>
                        </a:lnSpc>
                      </a:pPr>
                      <a:endParaRPr sz="600">
                        <a:latin typeface="Times New Roman"/>
                        <a:cs typeface="Times New Roman"/>
                      </a:endParaRPr>
                    </a:p>
                  </a:txBody>
                  <a:tcPr marL="0" marR="0" marT="0" marB="0">
                    <a:solidFill>
                      <a:srgbClr val="6B9DB1"/>
                    </a:solidFill>
                  </a:tcPr>
                </a:tc>
                <a:tc gridSpan="2">
                  <a:txBody>
                    <a:bodyPr/>
                    <a:lstStyle/>
                    <a:p>
                      <a:pPr marL="97155">
                        <a:lnSpc>
                          <a:spcPts val="880"/>
                        </a:lnSpc>
                      </a:pPr>
                      <a:r>
                        <a:rPr sz="800" i="1" spc="60" dirty="0">
                          <a:solidFill>
                            <a:srgbClr val="FFFFFF"/>
                          </a:solidFill>
                          <a:latin typeface="Calibri"/>
                          <a:cs typeface="Calibri"/>
                        </a:rPr>
                        <a:t>12</a:t>
                      </a:r>
                      <a:r>
                        <a:rPr sz="800" i="1" spc="25" dirty="0">
                          <a:solidFill>
                            <a:srgbClr val="FFFFFF"/>
                          </a:solidFill>
                          <a:latin typeface="Calibri"/>
                          <a:cs typeface="Calibri"/>
                        </a:rPr>
                        <a:t> </a:t>
                      </a:r>
                      <a:r>
                        <a:rPr sz="800" i="1" dirty="0">
                          <a:solidFill>
                            <a:srgbClr val="FFFFFF"/>
                          </a:solidFill>
                          <a:latin typeface="Calibri"/>
                          <a:cs typeface="Calibri"/>
                        </a:rPr>
                        <a:t>of</a:t>
                      </a:r>
                      <a:r>
                        <a:rPr sz="800" i="1" spc="30" dirty="0">
                          <a:solidFill>
                            <a:srgbClr val="FFFFFF"/>
                          </a:solidFill>
                          <a:latin typeface="Calibri"/>
                          <a:cs typeface="Calibri"/>
                        </a:rPr>
                        <a:t> </a:t>
                      </a:r>
                      <a:r>
                        <a:rPr sz="800" i="1" spc="60" dirty="0">
                          <a:solidFill>
                            <a:srgbClr val="FFFFFF"/>
                          </a:solidFill>
                          <a:latin typeface="Calibri"/>
                          <a:cs typeface="Calibri"/>
                        </a:rPr>
                        <a:t>12</a:t>
                      </a:r>
                      <a:r>
                        <a:rPr sz="800" i="1" spc="30" dirty="0">
                          <a:solidFill>
                            <a:srgbClr val="FFFFFF"/>
                          </a:solidFill>
                          <a:latin typeface="Calibri"/>
                          <a:cs typeface="Calibri"/>
                        </a:rPr>
                        <a:t> </a:t>
                      </a:r>
                      <a:r>
                        <a:rPr sz="800" i="1" spc="-10" dirty="0">
                          <a:solidFill>
                            <a:srgbClr val="FFFFFF"/>
                          </a:solidFill>
                          <a:latin typeface="Calibri"/>
                          <a:cs typeface="Calibri"/>
                        </a:rPr>
                        <a:t>weeks</a:t>
                      </a:r>
                      <a:endParaRPr sz="800">
                        <a:latin typeface="Calibri"/>
                        <a:cs typeface="Calibri"/>
                      </a:endParaRPr>
                    </a:p>
                  </a:txBody>
                  <a:tcPr marL="0" marR="0" marT="0" marB="0">
                    <a:solidFill>
                      <a:srgbClr val="6B9DB1"/>
                    </a:solidFill>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solidFill>
                      <a:srgbClr val="6B9DB1"/>
                    </a:solidFill>
                  </a:tcPr>
                </a:tc>
                <a:tc>
                  <a:txBody>
                    <a:bodyPr/>
                    <a:lstStyle/>
                    <a:p>
                      <a:pPr>
                        <a:lnSpc>
                          <a:spcPct val="100000"/>
                        </a:lnSpc>
                      </a:pPr>
                      <a:endParaRPr sz="600">
                        <a:latin typeface="Times New Roman"/>
                        <a:cs typeface="Times New Roman"/>
                      </a:endParaRPr>
                    </a:p>
                  </a:txBody>
                  <a:tcPr marL="0" marR="0" marT="0" marB="0">
                    <a:solidFill>
                      <a:srgbClr val="6B9DB1"/>
                    </a:solidFill>
                  </a:tcPr>
                </a:tc>
                <a:tc>
                  <a:txBody>
                    <a:bodyPr/>
                    <a:lstStyle/>
                    <a:p>
                      <a:pPr>
                        <a:lnSpc>
                          <a:spcPct val="100000"/>
                        </a:lnSpc>
                      </a:pPr>
                      <a:endParaRPr sz="600">
                        <a:latin typeface="Times New Roman"/>
                        <a:cs typeface="Times New Roman"/>
                      </a:endParaRPr>
                    </a:p>
                  </a:txBody>
                  <a:tcPr marL="0" marR="0" marT="0" marB="0">
                    <a:solidFill>
                      <a:srgbClr val="6B9DB1"/>
                    </a:solidFill>
                  </a:tcPr>
                </a:tc>
                <a:tc>
                  <a:txBody>
                    <a:bodyPr/>
                    <a:lstStyle/>
                    <a:p>
                      <a:pPr>
                        <a:lnSpc>
                          <a:spcPct val="100000"/>
                        </a:lnSpc>
                      </a:pPr>
                      <a:endParaRPr sz="600">
                        <a:latin typeface="Times New Roman"/>
                        <a:cs typeface="Times New Roman"/>
                      </a:endParaRPr>
                    </a:p>
                  </a:txBody>
                  <a:tcPr marL="0" marR="0" marT="0" marB="0">
                    <a:solidFill>
                      <a:srgbClr val="6B9DB1"/>
                    </a:solidFill>
                  </a:tcPr>
                </a:tc>
                <a:tc>
                  <a:txBody>
                    <a:bodyPr/>
                    <a:lstStyle/>
                    <a:p>
                      <a:pPr>
                        <a:lnSpc>
                          <a:spcPct val="100000"/>
                        </a:lnSpc>
                      </a:pPr>
                      <a:endParaRPr sz="600">
                        <a:latin typeface="Times New Roman"/>
                        <a:cs typeface="Times New Roman"/>
                      </a:endParaRPr>
                    </a:p>
                  </a:txBody>
                  <a:tcPr marL="0" marR="0" marT="0" marB="0">
                    <a:lnR w="6350">
                      <a:solidFill>
                        <a:srgbClr val="000000"/>
                      </a:solidFill>
                      <a:prstDash val="solid"/>
                    </a:lnR>
                    <a:solidFill>
                      <a:srgbClr val="6B9DB1"/>
                    </a:solidFill>
                  </a:tcPr>
                </a:tc>
                <a:tc gridSpan="8"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2"/>
                  </a:ext>
                </a:extLst>
              </a:tr>
              <a:tr h="121920">
                <a:tc>
                  <a:txBody>
                    <a:bodyPr/>
                    <a:lstStyle/>
                    <a:p>
                      <a:pPr marL="90805">
                        <a:lnSpc>
                          <a:spcPts val="860"/>
                        </a:lnSpc>
                      </a:pPr>
                      <a:r>
                        <a:rPr sz="800" spc="10" dirty="0">
                          <a:latin typeface="Calibri"/>
                          <a:cs typeface="Calibri"/>
                        </a:rPr>
                        <a:t>Weekly</a:t>
                      </a:r>
                      <a:r>
                        <a:rPr sz="800" spc="215" dirty="0">
                          <a:latin typeface="Calibri"/>
                          <a:cs typeface="Calibri"/>
                        </a:rPr>
                        <a:t> </a:t>
                      </a:r>
                      <a:r>
                        <a:rPr sz="800" spc="-10" dirty="0">
                          <a:latin typeface="Calibri"/>
                          <a:cs typeface="Calibri"/>
                        </a:rPr>
                        <a:t>Benefit</a:t>
                      </a:r>
                      <a:endParaRPr sz="800">
                        <a:latin typeface="Calibri"/>
                        <a:cs typeface="Calibri"/>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gridSpan="2"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B w="6350">
                      <a:solidFill>
                        <a:srgbClr val="000000"/>
                      </a:solidFill>
                      <a:prstDash val="solid"/>
                    </a:lnB>
                    <a:solidFill>
                      <a:srgbClr val="6B9DB1"/>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6B9DB1"/>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6B9DB1"/>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6B9DB1"/>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6B9DB1"/>
                    </a:solidFill>
                  </a:tcPr>
                </a:tc>
                <a:tc gridSpan="2">
                  <a:txBody>
                    <a:bodyPr/>
                    <a:lstStyle/>
                    <a:p>
                      <a:pPr marL="269240">
                        <a:lnSpc>
                          <a:spcPts val="860"/>
                        </a:lnSpc>
                      </a:pPr>
                      <a:r>
                        <a:rPr sz="800" spc="40" dirty="0">
                          <a:solidFill>
                            <a:srgbClr val="FFFFFF"/>
                          </a:solidFill>
                          <a:latin typeface="Calibri"/>
                          <a:cs typeface="Calibri"/>
                        </a:rPr>
                        <a:t>Unpaid</a:t>
                      </a:r>
                      <a:endParaRPr sz="800">
                        <a:latin typeface="Calibri"/>
                        <a:cs typeface="Calibri"/>
                      </a:endParaRPr>
                    </a:p>
                  </a:txBody>
                  <a:tcPr marL="0" marR="0" marT="0" marB="0">
                    <a:lnB w="6350">
                      <a:solidFill>
                        <a:srgbClr val="000000"/>
                      </a:solidFill>
                      <a:prstDash val="solid"/>
                    </a:lnB>
                    <a:solidFill>
                      <a:srgbClr val="6B9DB1"/>
                    </a:solidFill>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6B9DB1"/>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6B9DB1"/>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6B9DB1"/>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6B9DB1"/>
                    </a:solidFill>
                  </a:tcPr>
                </a:tc>
                <a:tc>
                  <a:txBody>
                    <a:bodyPr/>
                    <a:lstStyle/>
                    <a:p>
                      <a:pPr>
                        <a:lnSpc>
                          <a:spcPct val="100000"/>
                        </a:lnSpc>
                      </a:pPr>
                      <a:endParaRPr sz="600">
                        <a:latin typeface="Times New Roman"/>
                        <a:cs typeface="Times New Roman"/>
                      </a:endParaRPr>
                    </a:p>
                  </a:txBody>
                  <a:tcPr marL="0" marR="0" marT="0" marB="0">
                    <a:lnR w="6350">
                      <a:solidFill>
                        <a:srgbClr val="000000"/>
                      </a:solidFill>
                      <a:prstDash val="solid"/>
                    </a:lnR>
                    <a:lnB w="6350">
                      <a:solidFill>
                        <a:srgbClr val="000000"/>
                      </a:solidFill>
                      <a:prstDash val="solid"/>
                    </a:lnB>
                    <a:solidFill>
                      <a:srgbClr val="6B9DB1"/>
                    </a:solidFill>
                  </a:tcPr>
                </a:tc>
                <a:tc gridSpan="8"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3"/>
                  </a:ext>
                </a:extLst>
              </a:tr>
              <a:tr h="123825">
                <a:tc gridSpan="23">
                  <a:txBody>
                    <a:bodyPr/>
                    <a:lstStyle/>
                    <a:p>
                      <a:pPr>
                        <a:lnSpc>
                          <a:spcPct val="100000"/>
                        </a:lnSpc>
                      </a:pPr>
                      <a:endParaRPr sz="6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4"/>
                  </a:ext>
                </a:extLst>
              </a:tr>
              <a:tr h="127000">
                <a:tc>
                  <a:txBody>
                    <a:bodyPr/>
                    <a:lstStyle/>
                    <a:p>
                      <a:pPr marL="90805">
                        <a:lnSpc>
                          <a:spcPts val="900"/>
                        </a:lnSpc>
                      </a:pPr>
                      <a:r>
                        <a:rPr sz="800" b="1" spc="80" dirty="0">
                          <a:latin typeface="Calibri"/>
                          <a:cs typeface="Calibri"/>
                        </a:rPr>
                        <a:t>Company</a:t>
                      </a:r>
                      <a:r>
                        <a:rPr sz="800" b="1" spc="15" dirty="0">
                          <a:latin typeface="Calibri"/>
                          <a:cs typeface="Calibri"/>
                        </a:rPr>
                        <a:t> </a:t>
                      </a:r>
                      <a:r>
                        <a:rPr sz="800" b="1" spc="55" dirty="0">
                          <a:latin typeface="Calibri"/>
                          <a:cs typeface="Calibri"/>
                        </a:rPr>
                        <a:t>Leave</a:t>
                      </a:r>
                      <a:endParaRPr sz="8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tcPr>
                </a:tc>
                <a:tc rowSpan="6" gridSpan="2">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6"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T w="6350">
                      <a:solidFill>
                        <a:srgbClr val="000000"/>
                      </a:solidFill>
                      <a:prstDash val="solid"/>
                    </a:lnT>
                    <a:solidFill>
                      <a:srgbClr val="AFEAFF"/>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AFEAFF"/>
                    </a:solidFill>
                  </a:tcPr>
                </a:tc>
                <a:tc gridSpan="4">
                  <a:txBody>
                    <a:bodyPr/>
                    <a:lstStyle/>
                    <a:p>
                      <a:pPr marL="364490">
                        <a:lnSpc>
                          <a:spcPts val="900"/>
                        </a:lnSpc>
                      </a:pPr>
                      <a:r>
                        <a:rPr sz="800" b="1" spc="55" dirty="0">
                          <a:latin typeface="Calibri"/>
                          <a:cs typeface="Calibri"/>
                        </a:rPr>
                        <a:t>Short</a:t>
                      </a:r>
                      <a:r>
                        <a:rPr sz="800" b="1" spc="20" dirty="0">
                          <a:latin typeface="Calibri"/>
                          <a:cs typeface="Calibri"/>
                        </a:rPr>
                        <a:t> </a:t>
                      </a:r>
                      <a:r>
                        <a:rPr sz="800" b="1" spc="65" dirty="0">
                          <a:latin typeface="Calibri"/>
                          <a:cs typeface="Calibri"/>
                        </a:rPr>
                        <a:t>Term</a:t>
                      </a:r>
                      <a:r>
                        <a:rPr sz="800" b="1" spc="-5" dirty="0">
                          <a:latin typeface="Calibri"/>
                          <a:cs typeface="Calibri"/>
                        </a:rPr>
                        <a:t> </a:t>
                      </a:r>
                      <a:r>
                        <a:rPr sz="800" b="1" spc="45" dirty="0">
                          <a:latin typeface="Calibri"/>
                          <a:cs typeface="Calibri"/>
                        </a:rPr>
                        <a:t>Disability</a:t>
                      </a:r>
                      <a:endParaRPr sz="800">
                        <a:latin typeface="Calibri"/>
                        <a:cs typeface="Calibri"/>
                      </a:endParaRPr>
                    </a:p>
                  </a:txBody>
                  <a:tcPr marL="0" marR="0" marT="0" marB="0">
                    <a:lnT w="6350">
                      <a:solidFill>
                        <a:srgbClr val="000000"/>
                      </a:solidFill>
                      <a:prstDash val="solid"/>
                    </a:lnT>
                    <a:solidFill>
                      <a:srgbClr val="AFEA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AFEAFF"/>
                    </a:solidFill>
                  </a:tcPr>
                </a:tc>
                <a:tc>
                  <a:txBody>
                    <a:bodyPr/>
                    <a:lstStyle/>
                    <a:p>
                      <a:pPr>
                        <a:lnSpc>
                          <a:spcPct val="100000"/>
                        </a:lnSpc>
                      </a:pPr>
                      <a:endParaRPr sz="600">
                        <a:latin typeface="Times New Roman"/>
                        <a:cs typeface="Times New Roman"/>
                      </a:endParaRPr>
                    </a:p>
                  </a:txBody>
                  <a:tcPr marL="0" marR="0" marT="0" marB="0">
                    <a:lnR w="6350">
                      <a:solidFill>
                        <a:srgbClr val="000000"/>
                      </a:solidFill>
                      <a:prstDash val="solid"/>
                    </a:lnR>
                    <a:lnT w="6350">
                      <a:solidFill>
                        <a:srgbClr val="000000"/>
                      </a:solidFill>
                      <a:prstDash val="solid"/>
                    </a:lnT>
                    <a:solidFill>
                      <a:srgbClr val="AFEAFF"/>
                    </a:solidFill>
                  </a:tcPr>
                </a:tc>
                <a:tc rowSpan="3" gridSpan="12">
                  <a:txBody>
                    <a:bodyPr/>
                    <a:lstStyle/>
                    <a:p>
                      <a:pPr>
                        <a:lnSpc>
                          <a:spcPct val="100000"/>
                        </a:lnSpc>
                      </a:pPr>
                      <a:endParaRPr sz="9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tc rowSpan="3" hMerge="1">
                  <a:txBody>
                    <a:bodyPr/>
                    <a:lstStyle/>
                    <a:p>
                      <a:endParaRPr/>
                    </a:p>
                  </a:txBody>
                  <a:tcPr marL="0" marR="0" marT="0" marB="0"/>
                </a:tc>
                <a:extLst>
                  <a:ext uri="{0D108BD9-81ED-4DB2-BD59-A6C34878D82A}">
                    <a16:rowId xmlns:a16="http://schemas.microsoft.com/office/drawing/2014/main" val="10015"/>
                  </a:ext>
                </a:extLst>
              </a:tr>
              <a:tr h="121920">
                <a:tc>
                  <a:txBody>
                    <a:bodyPr/>
                    <a:lstStyle/>
                    <a:p>
                      <a:pPr marL="90805">
                        <a:lnSpc>
                          <a:spcPts val="860"/>
                        </a:lnSpc>
                      </a:pPr>
                      <a:r>
                        <a:rPr sz="800" spc="-10" dirty="0">
                          <a:latin typeface="Calibri"/>
                          <a:cs typeface="Calibri"/>
                        </a:rPr>
                        <a:t>Utilization</a:t>
                      </a:r>
                      <a:endParaRPr sz="800">
                        <a:latin typeface="Calibri"/>
                        <a:cs typeface="Calibri"/>
                      </a:endParaRPr>
                    </a:p>
                  </a:txBody>
                  <a:tcPr marL="0" marR="0" marT="0" marB="0">
                    <a:lnL w="6350">
                      <a:solidFill>
                        <a:srgbClr val="000000"/>
                      </a:solidFill>
                      <a:prstDash val="solid"/>
                    </a:lnL>
                    <a:lnR w="6350">
                      <a:solidFill>
                        <a:srgbClr val="000000"/>
                      </a:solidFill>
                      <a:prstDash val="solid"/>
                    </a:lnR>
                  </a:tcPr>
                </a:tc>
                <a:tc gridSpan="2"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solidFill>
                      <a:srgbClr val="AFEAFF"/>
                    </a:solidFill>
                  </a:tcPr>
                </a:tc>
                <a:tc>
                  <a:txBody>
                    <a:bodyPr/>
                    <a:lstStyle/>
                    <a:p>
                      <a:pPr>
                        <a:lnSpc>
                          <a:spcPct val="100000"/>
                        </a:lnSpc>
                      </a:pPr>
                      <a:endParaRPr sz="600">
                        <a:latin typeface="Times New Roman"/>
                        <a:cs typeface="Times New Roman"/>
                      </a:endParaRPr>
                    </a:p>
                  </a:txBody>
                  <a:tcPr marL="0" marR="0" marT="0" marB="0">
                    <a:solidFill>
                      <a:srgbClr val="AFEAFF"/>
                    </a:solidFill>
                  </a:tcPr>
                </a:tc>
                <a:tc>
                  <a:txBody>
                    <a:bodyPr/>
                    <a:lstStyle/>
                    <a:p>
                      <a:pPr>
                        <a:lnSpc>
                          <a:spcPct val="100000"/>
                        </a:lnSpc>
                      </a:pPr>
                      <a:endParaRPr sz="600">
                        <a:latin typeface="Times New Roman"/>
                        <a:cs typeface="Times New Roman"/>
                      </a:endParaRPr>
                    </a:p>
                  </a:txBody>
                  <a:tcPr marL="0" marR="0" marT="0" marB="0">
                    <a:solidFill>
                      <a:srgbClr val="AFEAFF"/>
                    </a:solidFill>
                  </a:tcPr>
                </a:tc>
                <a:tc gridSpan="2">
                  <a:txBody>
                    <a:bodyPr/>
                    <a:lstStyle/>
                    <a:p>
                      <a:pPr marL="127000">
                        <a:lnSpc>
                          <a:spcPts val="860"/>
                        </a:lnSpc>
                      </a:pPr>
                      <a:r>
                        <a:rPr sz="800" i="1" spc="60" dirty="0">
                          <a:latin typeface="Calibri"/>
                          <a:cs typeface="Calibri"/>
                        </a:rPr>
                        <a:t>8</a:t>
                      </a:r>
                      <a:r>
                        <a:rPr sz="800" i="1" spc="30" dirty="0">
                          <a:latin typeface="Calibri"/>
                          <a:cs typeface="Calibri"/>
                        </a:rPr>
                        <a:t> </a:t>
                      </a:r>
                      <a:r>
                        <a:rPr sz="800" i="1" dirty="0">
                          <a:latin typeface="Calibri"/>
                          <a:cs typeface="Calibri"/>
                        </a:rPr>
                        <a:t>of</a:t>
                      </a:r>
                      <a:r>
                        <a:rPr sz="800" i="1" spc="30" dirty="0">
                          <a:latin typeface="Calibri"/>
                          <a:cs typeface="Calibri"/>
                        </a:rPr>
                        <a:t> </a:t>
                      </a:r>
                      <a:r>
                        <a:rPr sz="800" i="1" spc="60" dirty="0">
                          <a:latin typeface="Calibri"/>
                          <a:cs typeface="Calibri"/>
                        </a:rPr>
                        <a:t>12</a:t>
                      </a:r>
                      <a:r>
                        <a:rPr sz="800" i="1" spc="30" dirty="0">
                          <a:latin typeface="Calibri"/>
                          <a:cs typeface="Calibri"/>
                        </a:rPr>
                        <a:t> </a:t>
                      </a:r>
                      <a:r>
                        <a:rPr sz="800" i="1" spc="-10" dirty="0">
                          <a:latin typeface="Calibri"/>
                          <a:cs typeface="Calibri"/>
                        </a:rPr>
                        <a:t>weeks</a:t>
                      </a:r>
                      <a:endParaRPr sz="800">
                        <a:latin typeface="Calibri"/>
                        <a:cs typeface="Calibri"/>
                      </a:endParaRPr>
                    </a:p>
                  </a:txBody>
                  <a:tcPr marL="0" marR="0" marT="0" marB="0">
                    <a:solidFill>
                      <a:srgbClr val="AFEAFF"/>
                    </a:solidFill>
                  </a:tcPr>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solidFill>
                      <a:srgbClr val="AFEAFF"/>
                    </a:solidFill>
                  </a:tcPr>
                </a:tc>
                <a:tc>
                  <a:txBody>
                    <a:bodyPr/>
                    <a:lstStyle/>
                    <a:p>
                      <a:pPr>
                        <a:lnSpc>
                          <a:spcPct val="100000"/>
                        </a:lnSpc>
                      </a:pPr>
                      <a:endParaRPr sz="600">
                        <a:latin typeface="Times New Roman"/>
                        <a:cs typeface="Times New Roman"/>
                      </a:endParaRPr>
                    </a:p>
                  </a:txBody>
                  <a:tcPr marL="0" marR="0" marT="0" marB="0">
                    <a:solidFill>
                      <a:srgbClr val="AFEAFF"/>
                    </a:solidFill>
                  </a:tcPr>
                </a:tc>
                <a:tc>
                  <a:txBody>
                    <a:bodyPr/>
                    <a:lstStyle/>
                    <a:p>
                      <a:pPr>
                        <a:lnSpc>
                          <a:spcPct val="100000"/>
                        </a:lnSpc>
                      </a:pPr>
                      <a:endParaRPr sz="600">
                        <a:latin typeface="Times New Roman"/>
                        <a:cs typeface="Times New Roman"/>
                      </a:endParaRPr>
                    </a:p>
                  </a:txBody>
                  <a:tcPr marL="0" marR="0" marT="0" marB="0">
                    <a:lnR w="6350">
                      <a:solidFill>
                        <a:srgbClr val="000000"/>
                      </a:solidFill>
                      <a:prstDash val="solid"/>
                    </a:lnR>
                    <a:solidFill>
                      <a:srgbClr val="AFEAFF"/>
                    </a:solidFill>
                  </a:tcPr>
                </a:tc>
                <a:tc gridSpan="12"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6"/>
                  </a:ext>
                </a:extLst>
              </a:tr>
              <a:tr h="124460">
                <a:tc>
                  <a:txBody>
                    <a:bodyPr/>
                    <a:lstStyle/>
                    <a:p>
                      <a:pPr marL="90805">
                        <a:lnSpc>
                          <a:spcPts val="880"/>
                        </a:lnSpc>
                      </a:pPr>
                      <a:r>
                        <a:rPr sz="800" spc="10" dirty="0">
                          <a:latin typeface="Calibri"/>
                          <a:cs typeface="Calibri"/>
                        </a:rPr>
                        <a:t>Weekly</a:t>
                      </a:r>
                      <a:r>
                        <a:rPr sz="800" spc="215" dirty="0">
                          <a:latin typeface="Calibri"/>
                          <a:cs typeface="Calibri"/>
                        </a:rPr>
                        <a:t> </a:t>
                      </a:r>
                      <a:r>
                        <a:rPr sz="800" spc="-10" dirty="0">
                          <a:latin typeface="Calibri"/>
                          <a:cs typeface="Calibri"/>
                        </a:rPr>
                        <a:t>Benefit</a:t>
                      </a:r>
                      <a:endParaRPr sz="800">
                        <a:latin typeface="Calibri"/>
                        <a:cs typeface="Calibri"/>
                      </a:endParaRPr>
                    </a:p>
                  </a:txBody>
                  <a:tcPr marL="0" marR="0" marT="0" marB="0">
                    <a:lnL w="6350">
                      <a:solidFill>
                        <a:srgbClr val="000000"/>
                      </a:solidFill>
                      <a:prstDash val="solid"/>
                    </a:lnL>
                    <a:lnR w="6350">
                      <a:solidFill>
                        <a:srgbClr val="000000"/>
                      </a:solidFill>
                      <a:prstDash val="solid"/>
                    </a:lnR>
                  </a:tcPr>
                </a:tc>
                <a:tc gridSpan="2"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a:txBody>
                    <a:bodyPr/>
                    <a:lstStyle/>
                    <a:p>
                      <a:pPr algn="ctr">
                        <a:lnSpc>
                          <a:spcPts val="880"/>
                        </a:lnSpc>
                      </a:pPr>
                      <a:r>
                        <a:rPr sz="800" spc="25" dirty="0">
                          <a:latin typeface="Calibri"/>
                          <a:cs typeface="Calibri"/>
                        </a:rPr>
                        <a:t>WP</a:t>
                      </a:r>
                      <a:endParaRPr sz="800">
                        <a:latin typeface="Calibri"/>
                        <a:cs typeface="Calibri"/>
                      </a:endParaRPr>
                    </a:p>
                  </a:txBody>
                  <a:tcPr marL="0" marR="0" marT="0" marB="0">
                    <a:lnL w="6350">
                      <a:solidFill>
                        <a:srgbClr val="000000"/>
                      </a:solidFill>
                      <a:prstDash val="solid"/>
                    </a:lnL>
                    <a:lnR w="9525">
                      <a:solidFill>
                        <a:srgbClr val="FFFFFF"/>
                      </a:solidFill>
                      <a:prstDash val="solid"/>
                    </a:lnR>
                    <a:lnB w="6350">
                      <a:solidFill>
                        <a:srgbClr val="000000"/>
                      </a:solidFill>
                      <a:prstDash val="solid"/>
                    </a:lnB>
                    <a:solidFill>
                      <a:srgbClr val="AFEAFF"/>
                    </a:solidFill>
                  </a:tcPr>
                </a:tc>
                <a:tc gridSpan="7">
                  <a:txBody>
                    <a:bodyPr/>
                    <a:lstStyle/>
                    <a:p>
                      <a:pPr marL="730250">
                        <a:lnSpc>
                          <a:spcPts val="880"/>
                        </a:lnSpc>
                      </a:pPr>
                      <a:r>
                        <a:rPr sz="800" dirty="0">
                          <a:latin typeface="Calibri"/>
                          <a:cs typeface="Calibri"/>
                        </a:rPr>
                        <a:t>(Supplements</a:t>
                      </a:r>
                      <a:r>
                        <a:rPr sz="800" spc="160" dirty="0">
                          <a:latin typeface="Calibri"/>
                          <a:cs typeface="Calibri"/>
                        </a:rPr>
                        <a:t> </a:t>
                      </a:r>
                      <a:r>
                        <a:rPr sz="800" spc="55" dirty="0">
                          <a:latin typeface="Calibri"/>
                          <a:cs typeface="Calibri"/>
                        </a:rPr>
                        <a:t>MN</a:t>
                      </a:r>
                      <a:r>
                        <a:rPr sz="800" spc="204" dirty="0">
                          <a:latin typeface="Calibri"/>
                          <a:cs typeface="Calibri"/>
                        </a:rPr>
                        <a:t> </a:t>
                      </a:r>
                      <a:r>
                        <a:rPr sz="800" dirty="0">
                          <a:latin typeface="Calibri"/>
                          <a:cs typeface="Calibri"/>
                        </a:rPr>
                        <a:t>PL,</a:t>
                      </a:r>
                      <a:r>
                        <a:rPr sz="800" spc="190" dirty="0">
                          <a:latin typeface="Calibri"/>
                          <a:cs typeface="Calibri"/>
                        </a:rPr>
                        <a:t> </a:t>
                      </a:r>
                      <a:r>
                        <a:rPr sz="800" dirty="0">
                          <a:latin typeface="Calibri"/>
                          <a:cs typeface="Calibri"/>
                        </a:rPr>
                        <a:t>if</a:t>
                      </a:r>
                      <a:r>
                        <a:rPr sz="800" spc="185" dirty="0">
                          <a:latin typeface="Calibri"/>
                          <a:cs typeface="Calibri"/>
                        </a:rPr>
                        <a:t> </a:t>
                      </a:r>
                      <a:r>
                        <a:rPr sz="800" spc="-10" dirty="0">
                          <a:latin typeface="Calibri"/>
                          <a:cs typeface="Calibri"/>
                        </a:rPr>
                        <a:t>applicable)</a:t>
                      </a:r>
                      <a:endParaRPr sz="800">
                        <a:latin typeface="Calibri"/>
                        <a:cs typeface="Calibri"/>
                      </a:endParaRPr>
                    </a:p>
                  </a:txBody>
                  <a:tcPr marL="0" marR="0" marT="0" marB="0">
                    <a:lnL w="9525">
                      <a:solidFill>
                        <a:srgbClr val="FFFFFF"/>
                      </a:solidFill>
                      <a:prstDash val="solid"/>
                    </a:lnL>
                    <a:lnR w="6350">
                      <a:solidFill>
                        <a:srgbClr val="000000"/>
                      </a:solidFill>
                      <a:prstDash val="solid"/>
                    </a:lnR>
                    <a:lnB w="6350">
                      <a:solidFill>
                        <a:srgbClr val="000000"/>
                      </a:solidFill>
                      <a:prstDash val="solid"/>
                    </a:lnB>
                    <a:solidFill>
                      <a:srgbClr val="AFEA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12"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17"/>
                  </a:ext>
                </a:extLst>
              </a:tr>
              <a:tr h="127000">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R w="6350">
                      <a:solidFill>
                        <a:srgbClr val="000000"/>
                      </a:solidFill>
                      <a:prstDash val="solid"/>
                    </a:lnR>
                  </a:tcPr>
                </a:tc>
                <a:tc gridSpan="2"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gridSpan="4">
                  <a:txBody>
                    <a:bodyPr/>
                    <a:lstStyle/>
                    <a:p>
                      <a:pPr marL="335915">
                        <a:lnSpc>
                          <a:spcPts val="900"/>
                        </a:lnSpc>
                      </a:pPr>
                      <a:r>
                        <a:rPr sz="800" b="1" spc="95" dirty="0">
                          <a:latin typeface="Calibri"/>
                          <a:cs typeface="Calibri"/>
                        </a:rPr>
                        <a:t>PTO</a:t>
                      </a:r>
                      <a:r>
                        <a:rPr sz="800" b="1" spc="10" dirty="0">
                          <a:latin typeface="Calibri"/>
                          <a:cs typeface="Calibri"/>
                        </a:rPr>
                        <a:t> </a:t>
                      </a:r>
                      <a:r>
                        <a:rPr sz="800" b="1" spc="60" dirty="0">
                          <a:latin typeface="Calibri"/>
                          <a:cs typeface="Calibri"/>
                        </a:rPr>
                        <a:t>Top-</a:t>
                      </a:r>
                      <a:r>
                        <a:rPr sz="800" b="1" spc="75" dirty="0">
                          <a:latin typeface="Calibri"/>
                          <a:cs typeface="Calibri"/>
                        </a:rPr>
                        <a:t>Up</a:t>
                      </a:r>
                      <a:r>
                        <a:rPr sz="800" b="1" spc="5" dirty="0">
                          <a:latin typeface="Calibri"/>
                          <a:cs typeface="Calibri"/>
                        </a:rPr>
                        <a:t> </a:t>
                      </a:r>
                      <a:r>
                        <a:rPr sz="800" b="1" spc="40" dirty="0">
                          <a:latin typeface="Calibri"/>
                          <a:cs typeface="Calibri"/>
                        </a:rPr>
                        <a:t>(optional)</a:t>
                      </a:r>
                      <a:endParaRPr sz="800">
                        <a:latin typeface="Calibri"/>
                        <a:cs typeface="Calibri"/>
                      </a:endParaRPr>
                    </a:p>
                  </a:txBody>
                  <a:tcPr marL="0" marR="0" marT="0" marB="0">
                    <a:lnT w="6350">
                      <a:solidFill>
                        <a:srgbClr val="000000"/>
                      </a:solidFill>
                      <a:prstDash val="solid"/>
                    </a:lnT>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T w="6350">
                      <a:solidFill>
                        <a:srgbClr val="000000"/>
                      </a:solidFill>
                      <a:prstDash val="solid"/>
                    </a:lnT>
                    <a:solidFill>
                      <a:srgbClr val="D9D9D9"/>
                    </a:solidFill>
                  </a:tcPr>
                </a:tc>
                <a:tc>
                  <a:txBody>
                    <a:bodyPr/>
                    <a:lstStyle/>
                    <a:p>
                      <a:pPr>
                        <a:lnSpc>
                          <a:spcPct val="100000"/>
                        </a:lnSpc>
                      </a:pPr>
                      <a:endParaRPr sz="600">
                        <a:latin typeface="Times New Roman"/>
                        <a:cs typeface="Times New Roman"/>
                      </a:endParaRPr>
                    </a:p>
                  </a:txBody>
                  <a:tcPr marL="0" marR="0" marT="0" marB="0">
                    <a:lnR w="6350">
                      <a:solidFill>
                        <a:srgbClr val="000000"/>
                      </a:solidFill>
                      <a:prstDash val="solid"/>
                    </a:lnR>
                    <a:lnT w="6350">
                      <a:solidFill>
                        <a:srgbClr val="000000"/>
                      </a:solidFill>
                      <a:prstDash val="solid"/>
                    </a:lnT>
                    <a:solidFill>
                      <a:srgbClr val="D9D9D9"/>
                    </a:solidFill>
                  </a:tcPr>
                </a:tc>
                <a:extLst>
                  <a:ext uri="{0D108BD9-81ED-4DB2-BD59-A6C34878D82A}">
                    <a16:rowId xmlns:a16="http://schemas.microsoft.com/office/drawing/2014/main" val="10018"/>
                  </a:ext>
                </a:extLst>
              </a:tr>
              <a:tr h="124460">
                <a:tc>
                  <a:txBody>
                    <a:bodyPr/>
                    <a:lstStyle/>
                    <a:p>
                      <a:pPr marL="90805">
                        <a:lnSpc>
                          <a:spcPts val="880"/>
                        </a:lnSpc>
                      </a:pPr>
                      <a:r>
                        <a:rPr sz="800" spc="-10" dirty="0">
                          <a:latin typeface="Calibri"/>
                          <a:cs typeface="Calibri"/>
                        </a:rPr>
                        <a:t>Utilization</a:t>
                      </a:r>
                      <a:endParaRPr sz="800">
                        <a:latin typeface="Calibri"/>
                        <a:cs typeface="Calibri"/>
                      </a:endParaRPr>
                    </a:p>
                  </a:txBody>
                  <a:tcPr marL="0" marR="0" marT="0" marB="0">
                    <a:lnL w="6350">
                      <a:solidFill>
                        <a:srgbClr val="000000"/>
                      </a:solidFill>
                      <a:prstDash val="solid"/>
                    </a:lnL>
                    <a:lnR w="6350">
                      <a:solidFill>
                        <a:srgbClr val="000000"/>
                      </a:solidFill>
                      <a:prstDash val="solid"/>
                    </a:lnR>
                  </a:tcPr>
                </a:tc>
                <a:tc gridSpan="2"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solidFill>
                      <a:srgbClr val="D9D9D9"/>
                    </a:solidFill>
                  </a:tcPr>
                </a:tc>
                <a:tc>
                  <a:txBody>
                    <a:bodyPr/>
                    <a:lstStyle/>
                    <a:p>
                      <a:pPr>
                        <a:lnSpc>
                          <a:spcPct val="100000"/>
                        </a:lnSpc>
                      </a:pPr>
                      <a:endParaRPr sz="600">
                        <a:latin typeface="Times New Roman"/>
                        <a:cs typeface="Times New Roman"/>
                      </a:endParaRPr>
                    </a:p>
                  </a:txBody>
                  <a:tcPr marL="0" marR="0" marT="0" marB="0">
                    <a:solidFill>
                      <a:srgbClr val="D9D9D9"/>
                    </a:solidFill>
                  </a:tcPr>
                </a:tc>
                <a:tc>
                  <a:txBody>
                    <a:bodyPr/>
                    <a:lstStyle/>
                    <a:p>
                      <a:pPr>
                        <a:lnSpc>
                          <a:spcPct val="100000"/>
                        </a:lnSpc>
                      </a:pPr>
                      <a:endParaRPr sz="600">
                        <a:latin typeface="Times New Roman"/>
                        <a:cs typeface="Times New Roman"/>
                      </a:endParaRPr>
                    </a:p>
                  </a:txBody>
                  <a:tcPr marL="0" marR="0" marT="0" marB="0">
                    <a:solidFill>
                      <a:srgbClr val="D9D9D9"/>
                    </a:solidFill>
                  </a:tcPr>
                </a:tc>
                <a:tc>
                  <a:txBody>
                    <a:bodyPr/>
                    <a:lstStyle/>
                    <a:p>
                      <a:pPr>
                        <a:lnSpc>
                          <a:spcPct val="100000"/>
                        </a:lnSpc>
                      </a:pPr>
                      <a:endParaRPr sz="600">
                        <a:latin typeface="Times New Roman"/>
                        <a:cs typeface="Times New Roman"/>
                      </a:endParaRPr>
                    </a:p>
                  </a:txBody>
                  <a:tcPr marL="0" marR="0" marT="0" marB="0">
                    <a:solidFill>
                      <a:srgbClr val="D9D9D9"/>
                    </a:solidFill>
                  </a:tcPr>
                </a:tc>
                <a:tc>
                  <a:txBody>
                    <a:bodyPr/>
                    <a:lstStyle/>
                    <a:p>
                      <a:pPr>
                        <a:lnSpc>
                          <a:spcPct val="100000"/>
                        </a:lnSpc>
                      </a:pPr>
                      <a:endParaRPr sz="600">
                        <a:latin typeface="Times New Roman"/>
                        <a:cs typeface="Times New Roman"/>
                      </a:endParaRPr>
                    </a:p>
                  </a:txBody>
                  <a:tcPr marL="0" marR="0" marT="0" marB="0">
                    <a:solidFill>
                      <a:srgbClr val="D9D9D9"/>
                    </a:solidFill>
                  </a:tcPr>
                </a:tc>
                <a:tc>
                  <a:txBody>
                    <a:bodyPr/>
                    <a:lstStyle/>
                    <a:p>
                      <a:pPr>
                        <a:lnSpc>
                          <a:spcPct val="100000"/>
                        </a:lnSpc>
                      </a:pPr>
                      <a:endParaRPr sz="600">
                        <a:latin typeface="Times New Roman"/>
                        <a:cs typeface="Times New Roman"/>
                      </a:endParaRPr>
                    </a:p>
                  </a:txBody>
                  <a:tcPr marL="0" marR="0" marT="0" marB="0">
                    <a:solidFill>
                      <a:srgbClr val="D9D9D9"/>
                    </a:solidFill>
                  </a:tcPr>
                </a:tc>
                <a:tc>
                  <a:txBody>
                    <a:bodyPr/>
                    <a:lstStyle/>
                    <a:p>
                      <a:pPr>
                        <a:lnSpc>
                          <a:spcPct val="100000"/>
                        </a:lnSpc>
                      </a:pPr>
                      <a:endParaRPr sz="600">
                        <a:latin typeface="Times New Roman"/>
                        <a:cs typeface="Times New Roman"/>
                      </a:endParaRPr>
                    </a:p>
                  </a:txBody>
                  <a:tcPr marL="0" marR="0" marT="0" marB="0">
                    <a:solidFill>
                      <a:srgbClr val="D9D9D9"/>
                    </a:solidFill>
                  </a:tcPr>
                </a:tc>
                <a:tc>
                  <a:txBody>
                    <a:bodyPr/>
                    <a:lstStyle/>
                    <a:p>
                      <a:pPr>
                        <a:lnSpc>
                          <a:spcPct val="100000"/>
                        </a:lnSpc>
                      </a:pPr>
                      <a:endParaRPr sz="600">
                        <a:latin typeface="Times New Roman"/>
                        <a:cs typeface="Times New Roman"/>
                      </a:endParaRPr>
                    </a:p>
                  </a:txBody>
                  <a:tcPr marL="0" marR="0" marT="0" marB="0">
                    <a:solidFill>
                      <a:srgbClr val="D9D9D9"/>
                    </a:solidFill>
                  </a:tcPr>
                </a:tc>
                <a:tc gridSpan="4">
                  <a:txBody>
                    <a:bodyPr/>
                    <a:lstStyle/>
                    <a:p>
                      <a:pPr marL="31115">
                        <a:lnSpc>
                          <a:spcPts val="880"/>
                        </a:lnSpc>
                      </a:pPr>
                      <a:r>
                        <a:rPr sz="800" i="1" spc="55" dirty="0">
                          <a:latin typeface="Calibri"/>
                          <a:cs typeface="Calibri"/>
                        </a:rPr>
                        <a:t>Employee</a:t>
                      </a:r>
                      <a:r>
                        <a:rPr sz="800" i="1" spc="50" dirty="0">
                          <a:latin typeface="Calibri"/>
                          <a:cs typeface="Calibri"/>
                        </a:rPr>
                        <a:t> </a:t>
                      </a:r>
                      <a:r>
                        <a:rPr sz="800" i="1" dirty="0">
                          <a:latin typeface="Calibri"/>
                          <a:cs typeface="Calibri"/>
                        </a:rPr>
                        <a:t>may</a:t>
                      </a:r>
                      <a:r>
                        <a:rPr sz="800" i="1" spc="65" dirty="0">
                          <a:latin typeface="Calibri"/>
                          <a:cs typeface="Calibri"/>
                        </a:rPr>
                        <a:t> </a:t>
                      </a:r>
                      <a:r>
                        <a:rPr sz="800" i="1" spc="50" dirty="0">
                          <a:latin typeface="Calibri"/>
                          <a:cs typeface="Calibri"/>
                        </a:rPr>
                        <a:t>use</a:t>
                      </a:r>
                      <a:r>
                        <a:rPr sz="800" i="1" spc="75" dirty="0">
                          <a:latin typeface="Calibri"/>
                          <a:cs typeface="Calibri"/>
                        </a:rPr>
                        <a:t> </a:t>
                      </a:r>
                      <a:r>
                        <a:rPr sz="800" i="1" dirty="0">
                          <a:latin typeface="Calibri"/>
                          <a:cs typeface="Calibri"/>
                        </a:rPr>
                        <a:t>any</a:t>
                      </a:r>
                      <a:r>
                        <a:rPr sz="800" i="1" spc="80" dirty="0">
                          <a:latin typeface="Calibri"/>
                          <a:cs typeface="Calibri"/>
                        </a:rPr>
                        <a:t> </a:t>
                      </a:r>
                      <a:r>
                        <a:rPr sz="800" i="1" dirty="0">
                          <a:latin typeface="Calibri"/>
                          <a:cs typeface="Calibri"/>
                        </a:rPr>
                        <a:t>time</a:t>
                      </a:r>
                      <a:r>
                        <a:rPr sz="800" i="1" spc="75" dirty="0">
                          <a:latin typeface="Calibri"/>
                          <a:cs typeface="Calibri"/>
                        </a:rPr>
                        <a:t> </a:t>
                      </a:r>
                      <a:r>
                        <a:rPr sz="800" i="1" spc="-10" dirty="0">
                          <a:latin typeface="Calibri"/>
                          <a:cs typeface="Calibri"/>
                        </a:rPr>
                        <a:t>available</a:t>
                      </a:r>
                      <a:endParaRPr sz="800">
                        <a:latin typeface="Calibri"/>
                        <a:cs typeface="Calibri"/>
                      </a:endParaRPr>
                    </a:p>
                  </a:txBody>
                  <a:tcPr marL="0" marR="0" marT="0" marB="0">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solidFill>
                      <a:srgbClr val="D9D9D9"/>
                    </a:solidFill>
                  </a:tcPr>
                </a:tc>
                <a:tc>
                  <a:txBody>
                    <a:bodyPr/>
                    <a:lstStyle/>
                    <a:p>
                      <a:pPr>
                        <a:lnSpc>
                          <a:spcPct val="100000"/>
                        </a:lnSpc>
                      </a:pPr>
                      <a:endParaRPr sz="600">
                        <a:latin typeface="Times New Roman"/>
                        <a:cs typeface="Times New Roman"/>
                      </a:endParaRPr>
                    </a:p>
                  </a:txBody>
                  <a:tcPr marL="0" marR="0" marT="0" marB="0">
                    <a:solidFill>
                      <a:srgbClr val="D9D9D9"/>
                    </a:solidFill>
                  </a:tcPr>
                </a:tc>
                <a:tc>
                  <a:txBody>
                    <a:bodyPr/>
                    <a:lstStyle/>
                    <a:p>
                      <a:pPr>
                        <a:lnSpc>
                          <a:spcPct val="100000"/>
                        </a:lnSpc>
                      </a:pPr>
                      <a:endParaRPr sz="600">
                        <a:latin typeface="Times New Roman"/>
                        <a:cs typeface="Times New Roman"/>
                      </a:endParaRPr>
                    </a:p>
                  </a:txBody>
                  <a:tcPr marL="0" marR="0" marT="0" marB="0">
                    <a:solidFill>
                      <a:srgbClr val="D9D9D9"/>
                    </a:solidFill>
                  </a:tcPr>
                </a:tc>
                <a:tc>
                  <a:txBody>
                    <a:bodyPr/>
                    <a:lstStyle/>
                    <a:p>
                      <a:pPr>
                        <a:lnSpc>
                          <a:spcPct val="100000"/>
                        </a:lnSpc>
                      </a:pPr>
                      <a:endParaRPr sz="600">
                        <a:latin typeface="Times New Roman"/>
                        <a:cs typeface="Times New Roman"/>
                      </a:endParaRPr>
                    </a:p>
                  </a:txBody>
                  <a:tcPr marL="0" marR="0" marT="0" marB="0">
                    <a:solidFill>
                      <a:srgbClr val="D9D9D9"/>
                    </a:solidFill>
                  </a:tcPr>
                </a:tc>
                <a:tc>
                  <a:txBody>
                    <a:bodyPr/>
                    <a:lstStyle/>
                    <a:p>
                      <a:pPr>
                        <a:lnSpc>
                          <a:spcPct val="100000"/>
                        </a:lnSpc>
                      </a:pPr>
                      <a:endParaRPr sz="600">
                        <a:latin typeface="Times New Roman"/>
                        <a:cs typeface="Times New Roman"/>
                      </a:endParaRPr>
                    </a:p>
                  </a:txBody>
                  <a:tcPr marL="0" marR="0" marT="0" marB="0">
                    <a:solidFill>
                      <a:srgbClr val="D9D9D9"/>
                    </a:solidFill>
                  </a:tcPr>
                </a:tc>
                <a:tc>
                  <a:txBody>
                    <a:bodyPr/>
                    <a:lstStyle/>
                    <a:p>
                      <a:pPr>
                        <a:lnSpc>
                          <a:spcPct val="100000"/>
                        </a:lnSpc>
                      </a:pPr>
                      <a:endParaRPr sz="600">
                        <a:latin typeface="Times New Roman"/>
                        <a:cs typeface="Times New Roman"/>
                      </a:endParaRPr>
                    </a:p>
                  </a:txBody>
                  <a:tcPr marL="0" marR="0" marT="0" marB="0">
                    <a:solidFill>
                      <a:srgbClr val="D9D9D9"/>
                    </a:solidFill>
                  </a:tcPr>
                </a:tc>
                <a:tc>
                  <a:txBody>
                    <a:bodyPr/>
                    <a:lstStyle/>
                    <a:p>
                      <a:pPr>
                        <a:lnSpc>
                          <a:spcPct val="100000"/>
                        </a:lnSpc>
                      </a:pPr>
                      <a:endParaRPr sz="600">
                        <a:latin typeface="Times New Roman"/>
                        <a:cs typeface="Times New Roman"/>
                      </a:endParaRPr>
                    </a:p>
                  </a:txBody>
                  <a:tcPr marL="0" marR="0" marT="0" marB="0">
                    <a:solidFill>
                      <a:srgbClr val="D9D9D9"/>
                    </a:solidFill>
                  </a:tcPr>
                </a:tc>
                <a:tc>
                  <a:txBody>
                    <a:bodyPr/>
                    <a:lstStyle/>
                    <a:p>
                      <a:pPr>
                        <a:lnSpc>
                          <a:spcPct val="100000"/>
                        </a:lnSpc>
                      </a:pPr>
                      <a:endParaRPr sz="600">
                        <a:latin typeface="Times New Roman"/>
                        <a:cs typeface="Times New Roman"/>
                      </a:endParaRPr>
                    </a:p>
                  </a:txBody>
                  <a:tcPr marL="0" marR="0" marT="0" marB="0">
                    <a:lnR w="6350">
                      <a:solidFill>
                        <a:srgbClr val="000000"/>
                      </a:solidFill>
                      <a:prstDash val="solid"/>
                    </a:lnR>
                    <a:solidFill>
                      <a:srgbClr val="D9D9D9"/>
                    </a:solidFill>
                  </a:tcPr>
                </a:tc>
                <a:extLst>
                  <a:ext uri="{0D108BD9-81ED-4DB2-BD59-A6C34878D82A}">
                    <a16:rowId xmlns:a16="http://schemas.microsoft.com/office/drawing/2014/main" val="10019"/>
                  </a:ext>
                </a:extLst>
              </a:tr>
              <a:tr h="121920">
                <a:tc>
                  <a:txBody>
                    <a:bodyPr/>
                    <a:lstStyle/>
                    <a:p>
                      <a:pPr marL="90805">
                        <a:lnSpc>
                          <a:spcPts val="860"/>
                        </a:lnSpc>
                      </a:pPr>
                      <a:r>
                        <a:rPr sz="800" spc="10" dirty="0">
                          <a:latin typeface="Calibri"/>
                          <a:cs typeface="Calibri"/>
                        </a:rPr>
                        <a:t>Weekly</a:t>
                      </a:r>
                      <a:r>
                        <a:rPr sz="800" spc="215" dirty="0">
                          <a:latin typeface="Calibri"/>
                          <a:cs typeface="Calibri"/>
                        </a:rPr>
                        <a:t> </a:t>
                      </a:r>
                      <a:r>
                        <a:rPr sz="800" spc="-10" dirty="0">
                          <a:latin typeface="Calibri"/>
                          <a:cs typeface="Calibri"/>
                        </a:rPr>
                        <a:t>Benefit</a:t>
                      </a:r>
                      <a:endParaRPr sz="800">
                        <a:latin typeface="Calibri"/>
                        <a:cs typeface="Calibri"/>
                      </a:endParaRPr>
                    </a:p>
                  </a:txBody>
                  <a:tcPr marL="0" marR="0" marT="0" marB="0">
                    <a:lnL w="6350">
                      <a:solidFill>
                        <a:srgbClr val="000000"/>
                      </a:solidFill>
                      <a:prstDash val="solid"/>
                    </a:lnL>
                    <a:lnR w="6350">
                      <a:solidFill>
                        <a:srgbClr val="000000"/>
                      </a:solidFill>
                      <a:prstDash val="solid"/>
                    </a:lnR>
                    <a:lnB w="6350">
                      <a:solidFill>
                        <a:srgbClr val="000000"/>
                      </a:solidFill>
                      <a:prstDash val="solid"/>
                    </a:lnB>
                  </a:tcPr>
                </a:tc>
                <a:tc gridSpan="2"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v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L w="6350">
                      <a:solidFill>
                        <a:srgbClr val="000000"/>
                      </a:solidFill>
                      <a:prstDash val="solid"/>
                    </a:lnL>
                    <a:lnB w="6350">
                      <a:solidFill>
                        <a:srgbClr val="000000"/>
                      </a:solidFill>
                      <a:prstDash val="solid"/>
                    </a:lnB>
                    <a:solidFill>
                      <a:srgbClr val="D9D9D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D9D9D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D9D9D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D9D9D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D9D9D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D9D9D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D9D9D9"/>
                    </a:solidFill>
                  </a:tcPr>
                </a:tc>
                <a:tc gridSpan="6">
                  <a:txBody>
                    <a:bodyPr/>
                    <a:lstStyle/>
                    <a:p>
                      <a:pPr marL="306705">
                        <a:lnSpc>
                          <a:spcPts val="860"/>
                        </a:lnSpc>
                      </a:pPr>
                      <a:r>
                        <a:rPr sz="800" dirty="0">
                          <a:latin typeface="Calibri"/>
                          <a:cs typeface="Calibri"/>
                        </a:rPr>
                        <a:t>(Supplements</a:t>
                      </a:r>
                      <a:r>
                        <a:rPr sz="800" spc="90" dirty="0">
                          <a:latin typeface="Calibri"/>
                          <a:cs typeface="Calibri"/>
                        </a:rPr>
                        <a:t> </a:t>
                      </a:r>
                      <a:r>
                        <a:rPr sz="800" spc="55" dirty="0">
                          <a:latin typeface="Calibri"/>
                          <a:cs typeface="Calibri"/>
                        </a:rPr>
                        <a:t>MN</a:t>
                      </a:r>
                      <a:r>
                        <a:rPr sz="800" spc="125" dirty="0">
                          <a:latin typeface="Calibri"/>
                          <a:cs typeface="Calibri"/>
                        </a:rPr>
                        <a:t> </a:t>
                      </a:r>
                      <a:r>
                        <a:rPr sz="800" spc="60" dirty="0">
                          <a:latin typeface="Calibri"/>
                          <a:cs typeface="Calibri"/>
                        </a:rPr>
                        <a:t>PL</a:t>
                      </a:r>
                      <a:r>
                        <a:rPr sz="800" spc="100" dirty="0">
                          <a:latin typeface="Calibri"/>
                          <a:cs typeface="Calibri"/>
                        </a:rPr>
                        <a:t> </a:t>
                      </a:r>
                      <a:r>
                        <a:rPr sz="800" spc="50" dirty="0">
                          <a:latin typeface="Calibri"/>
                          <a:cs typeface="Calibri"/>
                        </a:rPr>
                        <a:t>and</a:t>
                      </a:r>
                      <a:r>
                        <a:rPr sz="800" spc="114" dirty="0">
                          <a:latin typeface="Calibri"/>
                          <a:cs typeface="Calibri"/>
                        </a:rPr>
                        <a:t> </a:t>
                      </a:r>
                      <a:r>
                        <a:rPr sz="800" spc="70" dirty="0">
                          <a:latin typeface="Calibri"/>
                          <a:cs typeface="Calibri"/>
                        </a:rPr>
                        <a:t>STD,</a:t>
                      </a:r>
                      <a:r>
                        <a:rPr sz="800" spc="85" dirty="0">
                          <a:latin typeface="Calibri"/>
                          <a:cs typeface="Calibri"/>
                        </a:rPr>
                        <a:t> </a:t>
                      </a:r>
                      <a:r>
                        <a:rPr sz="800" dirty="0">
                          <a:latin typeface="Calibri"/>
                          <a:cs typeface="Calibri"/>
                        </a:rPr>
                        <a:t>if</a:t>
                      </a:r>
                      <a:r>
                        <a:rPr sz="800" spc="110" dirty="0">
                          <a:latin typeface="Calibri"/>
                          <a:cs typeface="Calibri"/>
                        </a:rPr>
                        <a:t> </a:t>
                      </a:r>
                      <a:r>
                        <a:rPr sz="800" spc="-10" dirty="0">
                          <a:latin typeface="Calibri"/>
                          <a:cs typeface="Calibri"/>
                        </a:rPr>
                        <a:t>applicable)</a:t>
                      </a:r>
                      <a:endParaRPr sz="800">
                        <a:latin typeface="Calibri"/>
                        <a:cs typeface="Calibri"/>
                      </a:endParaRPr>
                    </a:p>
                  </a:txBody>
                  <a:tcPr marL="0" marR="0" marT="0" marB="0">
                    <a:lnB w="6350">
                      <a:solidFill>
                        <a:srgbClr val="000000"/>
                      </a:solidFill>
                      <a:prstDash val="solid"/>
                    </a:lnB>
                    <a:solidFill>
                      <a:srgbClr val="D9D9D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D9D9D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D9D9D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D9D9D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D9D9D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D9D9D9"/>
                    </a:solidFill>
                  </a:tcPr>
                </a:tc>
                <a:tc>
                  <a:txBody>
                    <a:bodyPr/>
                    <a:lstStyle/>
                    <a:p>
                      <a:pPr>
                        <a:lnSpc>
                          <a:spcPct val="100000"/>
                        </a:lnSpc>
                      </a:pPr>
                      <a:endParaRPr sz="600">
                        <a:latin typeface="Times New Roman"/>
                        <a:cs typeface="Times New Roman"/>
                      </a:endParaRPr>
                    </a:p>
                  </a:txBody>
                  <a:tcPr marL="0" marR="0" marT="0" marB="0">
                    <a:lnB w="6350">
                      <a:solidFill>
                        <a:srgbClr val="000000"/>
                      </a:solidFill>
                      <a:prstDash val="solid"/>
                    </a:lnB>
                    <a:solidFill>
                      <a:srgbClr val="D9D9D9"/>
                    </a:solidFill>
                  </a:tcPr>
                </a:tc>
                <a:tc>
                  <a:txBody>
                    <a:bodyPr/>
                    <a:lstStyle/>
                    <a:p>
                      <a:pPr>
                        <a:lnSpc>
                          <a:spcPct val="100000"/>
                        </a:lnSpc>
                      </a:pPr>
                      <a:endParaRPr sz="600">
                        <a:latin typeface="Times New Roman"/>
                        <a:cs typeface="Times New Roman"/>
                      </a:endParaRPr>
                    </a:p>
                  </a:txBody>
                  <a:tcPr marL="0" marR="0" marT="0" marB="0">
                    <a:lnR w="12700">
                      <a:solidFill>
                        <a:srgbClr val="000000"/>
                      </a:solidFill>
                      <a:prstDash val="solid"/>
                    </a:lnR>
                    <a:lnB w="6350">
                      <a:solidFill>
                        <a:srgbClr val="000000"/>
                      </a:solidFill>
                      <a:prstDash val="solid"/>
                    </a:lnB>
                    <a:solidFill>
                      <a:srgbClr val="D9D9D9"/>
                    </a:solidFill>
                  </a:tcPr>
                </a:tc>
                <a:extLst>
                  <a:ext uri="{0D108BD9-81ED-4DB2-BD59-A6C34878D82A}">
                    <a16:rowId xmlns:a16="http://schemas.microsoft.com/office/drawing/2014/main" val="10020"/>
                  </a:ext>
                </a:extLst>
              </a:tr>
              <a:tr h="124460">
                <a:tc gridSpan="23">
                  <a:txBody>
                    <a:bodyPr/>
                    <a:lstStyle/>
                    <a:p>
                      <a:pPr>
                        <a:lnSpc>
                          <a:spcPct val="100000"/>
                        </a:lnSpc>
                      </a:pPr>
                      <a:endParaRPr sz="600">
                        <a:latin typeface="Times New Roman"/>
                        <a:cs typeface="Times New Roman"/>
                      </a:endParaRPr>
                    </a:p>
                  </a:txBody>
                  <a:tcPr marL="0" marR="0" marT="0" marB="0">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1"/>
                  </a:ext>
                </a:extLst>
              </a:tr>
              <a:tr h="125730">
                <a:tc>
                  <a:txBody>
                    <a:bodyPr/>
                    <a:lstStyle/>
                    <a:p>
                      <a:pPr marL="90805">
                        <a:lnSpc>
                          <a:spcPts val="885"/>
                        </a:lnSpc>
                        <a:spcBef>
                          <a:spcPts val="10"/>
                        </a:spcBef>
                      </a:pPr>
                      <a:r>
                        <a:rPr sz="800" b="1" spc="60" dirty="0">
                          <a:latin typeface="Calibri"/>
                          <a:cs typeface="Calibri"/>
                        </a:rPr>
                        <a:t>Comments</a:t>
                      </a:r>
                      <a:endParaRPr sz="800">
                        <a:latin typeface="Calibri"/>
                        <a:cs typeface="Calibri"/>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2">
                  <a:txBody>
                    <a:bodyPr/>
                    <a:lstStyle/>
                    <a:p>
                      <a:pPr marL="28575">
                        <a:lnSpc>
                          <a:spcPts val="890"/>
                        </a:lnSpc>
                      </a:pPr>
                      <a:r>
                        <a:rPr sz="800" spc="55" dirty="0">
                          <a:latin typeface="Calibri"/>
                          <a:cs typeface="Calibri"/>
                        </a:rPr>
                        <a:t>MN</a:t>
                      </a:r>
                      <a:r>
                        <a:rPr sz="800" spc="35" dirty="0">
                          <a:latin typeface="Calibri"/>
                          <a:cs typeface="Calibri"/>
                        </a:rPr>
                        <a:t> </a:t>
                      </a:r>
                      <a:r>
                        <a:rPr sz="800" spc="60" dirty="0">
                          <a:latin typeface="Calibri"/>
                          <a:cs typeface="Calibri"/>
                        </a:rPr>
                        <a:t>PL</a:t>
                      </a:r>
                      <a:r>
                        <a:rPr sz="800" spc="25" dirty="0">
                          <a:latin typeface="Calibri"/>
                          <a:cs typeface="Calibri"/>
                        </a:rPr>
                        <a:t> </a:t>
                      </a:r>
                      <a:r>
                        <a:rPr sz="800" spc="30" dirty="0">
                          <a:latin typeface="Calibri"/>
                          <a:cs typeface="Calibri"/>
                        </a:rPr>
                        <a:t>is exhausted</a:t>
                      </a:r>
                      <a:r>
                        <a:rPr sz="800" spc="20" dirty="0">
                          <a:latin typeface="Calibri"/>
                          <a:cs typeface="Calibri"/>
                        </a:rPr>
                        <a:t> </a:t>
                      </a:r>
                      <a:r>
                        <a:rPr sz="800" spc="30" dirty="0">
                          <a:latin typeface="Calibri"/>
                          <a:cs typeface="Calibri"/>
                        </a:rPr>
                        <a:t>for</a:t>
                      </a:r>
                      <a:r>
                        <a:rPr sz="800" spc="25" dirty="0">
                          <a:latin typeface="Calibri"/>
                          <a:cs typeface="Calibri"/>
                        </a:rPr>
                        <a:t> </a:t>
                      </a:r>
                      <a:r>
                        <a:rPr sz="800" spc="30" dirty="0">
                          <a:latin typeface="Calibri"/>
                          <a:cs typeface="Calibri"/>
                        </a:rPr>
                        <a:t>the</a:t>
                      </a:r>
                      <a:r>
                        <a:rPr sz="800" spc="35" dirty="0">
                          <a:latin typeface="Calibri"/>
                          <a:cs typeface="Calibri"/>
                        </a:rPr>
                        <a:t> </a:t>
                      </a:r>
                      <a:r>
                        <a:rPr sz="800" spc="30" dirty="0">
                          <a:latin typeface="Calibri"/>
                          <a:cs typeface="Calibri"/>
                        </a:rPr>
                        <a:t>year</a:t>
                      </a:r>
                      <a:r>
                        <a:rPr sz="800" spc="25" dirty="0">
                          <a:latin typeface="Calibri"/>
                          <a:cs typeface="Calibri"/>
                        </a:rPr>
                        <a:t> </a:t>
                      </a:r>
                      <a:r>
                        <a:rPr sz="800" spc="30" dirty="0">
                          <a:latin typeface="Calibri"/>
                          <a:cs typeface="Calibri"/>
                        </a:rPr>
                        <a:t>as</a:t>
                      </a:r>
                      <a:r>
                        <a:rPr sz="800" spc="15" dirty="0">
                          <a:latin typeface="Calibri"/>
                          <a:cs typeface="Calibri"/>
                        </a:rPr>
                        <a:t> </a:t>
                      </a:r>
                      <a:r>
                        <a:rPr sz="800" spc="60" dirty="0">
                          <a:latin typeface="Calibri"/>
                          <a:cs typeface="Calibri"/>
                        </a:rPr>
                        <a:t>20</a:t>
                      </a:r>
                      <a:r>
                        <a:rPr sz="800" spc="30" dirty="0">
                          <a:latin typeface="Calibri"/>
                          <a:cs typeface="Calibri"/>
                        </a:rPr>
                        <a:t> </a:t>
                      </a:r>
                      <a:r>
                        <a:rPr sz="800" spc="55" dirty="0">
                          <a:latin typeface="Calibri"/>
                          <a:cs typeface="Calibri"/>
                        </a:rPr>
                        <a:t>combined</a:t>
                      </a:r>
                      <a:r>
                        <a:rPr sz="800" spc="20" dirty="0">
                          <a:latin typeface="Calibri"/>
                          <a:cs typeface="Calibri"/>
                        </a:rPr>
                        <a:t> </a:t>
                      </a:r>
                      <a:r>
                        <a:rPr sz="800" spc="30" dirty="0">
                          <a:latin typeface="Calibri"/>
                          <a:cs typeface="Calibri"/>
                        </a:rPr>
                        <a:t>weeks</a:t>
                      </a:r>
                      <a:r>
                        <a:rPr sz="800" spc="40" dirty="0">
                          <a:latin typeface="Calibri"/>
                          <a:cs typeface="Calibri"/>
                        </a:rPr>
                        <a:t> </a:t>
                      </a:r>
                      <a:r>
                        <a:rPr sz="800" spc="30" dirty="0">
                          <a:latin typeface="Calibri"/>
                          <a:cs typeface="Calibri"/>
                        </a:rPr>
                        <a:t>are</a:t>
                      </a:r>
                      <a:r>
                        <a:rPr sz="800" spc="35" dirty="0">
                          <a:latin typeface="Calibri"/>
                          <a:cs typeface="Calibri"/>
                        </a:rPr>
                        <a:t> </a:t>
                      </a:r>
                      <a:r>
                        <a:rPr sz="800" spc="-20" dirty="0">
                          <a:latin typeface="Calibri"/>
                          <a:cs typeface="Calibri"/>
                        </a:rPr>
                        <a:t>used.</a:t>
                      </a:r>
                      <a:endParaRPr sz="800"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2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E651D-F071-EA2C-7B6D-96AF4BF42F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65E8F1-D421-9D6B-D453-5A0DA3FA2083}"/>
              </a:ext>
            </a:extLst>
          </p:cNvPr>
          <p:cNvSpPr>
            <a:spLocks noGrp="1"/>
          </p:cNvSpPr>
          <p:nvPr>
            <p:ph type="title"/>
          </p:nvPr>
        </p:nvSpPr>
        <p:spPr/>
        <p:txBody>
          <a:bodyPr/>
          <a:lstStyle/>
          <a:p>
            <a:r>
              <a:rPr lang="en-US"/>
              <a:t>Options for Administration</a:t>
            </a:r>
          </a:p>
        </p:txBody>
      </p:sp>
    </p:spTree>
    <p:extLst>
      <p:ext uri="{BB962C8B-B14F-4D97-AF65-F5344CB8AC3E}">
        <p14:creationId xmlns:p14="http://schemas.microsoft.com/office/powerpoint/2010/main" val="372204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E89E7D-59F4-4479-9AEC-753A61D81B1D}"/>
              </a:ext>
            </a:extLst>
          </p:cNvPr>
          <p:cNvSpPr>
            <a:spLocks noGrp="1"/>
          </p:cNvSpPr>
          <p:nvPr>
            <p:ph type="title"/>
          </p:nvPr>
        </p:nvSpPr>
        <p:spPr/>
        <p:txBody>
          <a:bodyPr/>
          <a:lstStyle/>
          <a:p>
            <a:r>
              <a:rPr lang="en-US"/>
              <a:t>Plan Options </a:t>
            </a:r>
          </a:p>
        </p:txBody>
      </p:sp>
      <p:sp>
        <p:nvSpPr>
          <p:cNvPr id="9" name="Text Placeholder 8">
            <a:extLst>
              <a:ext uri="{FF2B5EF4-FFF2-40B4-BE49-F238E27FC236}">
                <a16:creationId xmlns:a16="http://schemas.microsoft.com/office/drawing/2014/main" id="{47B55146-0282-030D-7075-DF3A4675F24C}"/>
              </a:ext>
            </a:extLst>
          </p:cNvPr>
          <p:cNvSpPr>
            <a:spLocks noGrp="1"/>
          </p:cNvSpPr>
          <p:nvPr>
            <p:ph type="body" sz="quarter" idx="11"/>
          </p:nvPr>
        </p:nvSpPr>
        <p:spPr>
          <a:xfrm>
            <a:off x="557519" y="1301159"/>
            <a:ext cx="8631305" cy="548640"/>
          </a:xfrm>
        </p:spPr>
        <p:txBody>
          <a:bodyPr/>
          <a:lstStyle/>
          <a:p>
            <a:r>
              <a:rPr lang="en-US"/>
              <a:t>Employers may participate in the default State Plan or elect to apply for a private plan that is at least as generous as the state plan. </a:t>
            </a:r>
          </a:p>
        </p:txBody>
      </p:sp>
      <p:sp>
        <p:nvSpPr>
          <p:cNvPr id="2" name="TextBox 1">
            <a:extLst>
              <a:ext uri="{FF2B5EF4-FFF2-40B4-BE49-F238E27FC236}">
                <a16:creationId xmlns:a16="http://schemas.microsoft.com/office/drawing/2014/main" id="{BAD8CEC3-883F-C0F1-0239-566D5DB405CA}"/>
              </a:ext>
            </a:extLst>
          </p:cNvPr>
          <p:cNvSpPr txBox="1"/>
          <p:nvPr/>
        </p:nvSpPr>
        <p:spPr>
          <a:xfrm>
            <a:off x="4869049" y="6489268"/>
            <a:ext cx="2104008" cy="200055"/>
          </a:xfrm>
          <a:prstGeom prst="rect">
            <a:avLst/>
          </a:prstGeom>
          <a:noFill/>
        </p:spPr>
        <p:txBody>
          <a:bodyPr wrap="square" rtlCol="0">
            <a:spAutoFit/>
          </a:bodyPr>
          <a:lstStyle/>
          <a:p>
            <a:pPr algn="r"/>
            <a:r>
              <a:rPr lang="en-US" sz="700">
                <a:solidFill>
                  <a:schemeClr val="bg1">
                    <a:lumMod val="50000"/>
                  </a:schemeClr>
                </a:solidFill>
              </a:rPr>
              <a:t>SUBJECT TO CHANGE</a:t>
            </a:r>
          </a:p>
        </p:txBody>
      </p:sp>
      <p:graphicFrame>
        <p:nvGraphicFramePr>
          <p:cNvPr id="4" name="Diagram 3">
            <a:extLst>
              <a:ext uri="{FF2B5EF4-FFF2-40B4-BE49-F238E27FC236}">
                <a16:creationId xmlns:a16="http://schemas.microsoft.com/office/drawing/2014/main" id="{AA05D88C-D08F-18D0-E41F-EA11B36F0701}"/>
              </a:ext>
            </a:extLst>
          </p:cNvPr>
          <p:cNvGraphicFramePr/>
          <p:nvPr/>
        </p:nvGraphicFramePr>
        <p:xfrm>
          <a:off x="549275" y="1946788"/>
          <a:ext cx="8639549" cy="4356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Rounded Corners 15">
            <a:extLst>
              <a:ext uri="{FF2B5EF4-FFF2-40B4-BE49-F238E27FC236}">
                <a16:creationId xmlns:a16="http://schemas.microsoft.com/office/drawing/2014/main" id="{5359F1A0-4E0E-9686-1439-2F66476E8F4C}"/>
              </a:ext>
            </a:extLst>
          </p:cNvPr>
          <p:cNvSpPr/>
          <p:nvPr/>
        </p:nvSpPr>
        <p:spPr>
          <a:xfrm>
            <a:off x="9527730" y="2915152"/>
            <a:ext cx="2208769" cy="1027696"/>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Medical and Family Leave may be administered separately or together (e.g., medical in a private plan, family in the state plan).</a:t>
            </a:r>
          </a:p>
        </p:txBody>
      </p:sp>
      <p:sp>
        <p:nvSpPr>
          <p:cNvPr id="5" name="Rectangle: Rounded Corners 4">
            <a:extLst>
              <a:ext uri="{FF2B5EF4-FFF2-40B4-BE49-F238E27FC236}">
                <a16:creationId xmlns:a16="http://schemas.microsoft.com/office/drawing/2014/main" id="{B40D46A4-C208-A5EC-BE5B-0067C6F7F31F}"/>
              </a:ext>
            </a:extLst>
          </p:cNvPr>
          <p:cNvSpPr/>
          <p:nvPr/>
        </p:nvSpPr>
        <p:spPr>
          <a:xfrm>
            <a:off x="9527731" y="4410917"/>
            <a:ext cx="2208769" cy="1561373"/>
          </a:xfrm>
          <a:prstGeom prst="roundRect">
            <a:avLst>
              <a:gd name="adj" fmla="val 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In a private plan, contributions will not be paid to the state but can still be collected to support the cost of the plan. Reporting and notice requirements exist, however there are no annual renewal requirements.</a:t>
            </a:r>
          </a:p>
        </p:txBody>
      </p:sp>
      <p:pic>
        <p:nvPicPr>
          <p:cNvPr id="3" name="Picture 2" descr="Log in - DBL Insurance">
            <a:extLst>
              <a:ext uri="{FF2B5EF4-FFF2-40B4-BE49-F238E27FC236}">
                <a16:creationId xmlns:a16="http://schemas.microsoft.com/office/drawing/2014/main" id="{6F945AB0-8D48-F879-2F73-130EC4CA7B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81" y="6414531"/>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ack background with white text&#10;&#10;AI-generated content may be incorrect.">
            <a:extLst>
              <a:ext uri="{FF2B5EF4-FFF2-40B4-BE49-F238E27FC236}">
                <a16:creationId xmlns:a16="http://schemas.microsoft.com/office/drawing/2014/main" id="{78A2999D-F268-E1C1-C1B5-C81904491EB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26824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38" name="Chart 37">
                <a:extLst>
                  <a:ext uri="{FF2B5EF4-FFF2-40B4-BE49-F238E27FC236}">
                    <a16:creationId xmlns:a16="http://schemas.microsoft.com/office/drawing/2014/main" id="{7A5FB4A0-0ED0-4B80-B92E-E4EEBCB958A5}"/>
                  </a:ext>
                </a:extLst>
              </p:cNvPr>
              <p:cNvGraphicFramePr/>
              <p:nvPr/>
            </p:nvGraphicFramePr>
            <p:xfrm>
              <a:off x="5023104" y="1015065"/>
              <a:ext cx="6790025" cy="404750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8" name="Chart 37">
                <a:extLst>
                  <a:ext uri="{FF2B5EF4-FFF2-40B4-BE49-F238E27FC236}">
                    <a16:creationId xmlns:a16="http://schemas.microsoft.com/office/drawing/2014/main" id="{7A5FB4A0-0ED0-4B80-B92E-E4EEBCB958A5}"/>
                  </a:ext>
                </a:extLst>
              </p:cNvPr>
              <p:cNvPicPr>
                <a:picLocks noGrp="1" noRot="1" noChangeAspect="1" noMove="1" noResize="1" noEditPoints="1" noAdjustHandles="1" noChangeArrowheads="1" noChangeShapeType="1"/>
              </p:cNvPicPr>
              <p:nvPr/>
            </p:nvPicPr>
            <p:blipFill>
              <a:blip r:embed="rId4"/>
              <a:stretch>
                <a:fillRect/>
              </a:stretch>
            </p:blipFill>
            <p:spPr>
              <a:xfrm>
                <a:off x="5023104" y="1015065"/>
                <a:ext cx="6790025" cy="4047505"/>
              </a:xfrm>
              <a:prstGeom prst="rect">
                <a:avLst/>
              </a:prstGeom>
            </p:spPr>
          </p:pic>
        </mc:Fallback>
      </mc:AlternateContent>
      <p:sp>
        <p:nvSpPr>
          <p:cNvPr id="26" name="Text Placeholder 25">
            <a:extLst>
              <a:ext uri="{FF2B5EF4-FFF2-40B4-BE49-F238E27FC236}">
                <a16:creationId xmlns:a16="http://schemas.microsoft.com/office/drawing/2014/main" id="{D3F22CEA-3E48-E441-3D6C-8A309353EFB6}"/>
              </a:ext>
            </a:extLst>
          </p:cNvPr>
          <p:cNvSpPr>
            <a:spLocks noGrp="1"/>
          </p:cNvSpPr>
          <p:nvPr>
            <p:ph type="body" sz="quarter" idx="12"/>
          </p:nvPr>
        </p:nvSpPr>
        <p:spPr>
          <a:xfrm>
            <a:off x="548640" y="985912"/>
            <a:ext cx="10972799" cy="548640"/>
          </a:xfrm>
        </p:spPr>
        <p:txBody>
          <a:bodyPr/>
          <a:lstStyle/>
          <a:p>
            <a:r>
              <a:rPr lang="en-US"/>
              <a:t>As of March 2025</a:t>
            </a:r>
          </a:p>
        </p:txBody>
      </p:sp>
      <p:sp>
        <p:nvSpPr>
          <p:cNvPr id="2" name="Title 1">
            <a:extLst>
              <a:ext uri="{FF2B5EF4-FFF2-40B4-BE49-F238E27FC236}">
                <a16:creationId xmlns:a16="http://schemas.microsoft.com/office/drawing/2014/main" id="{8EBD384D-F7C0-21BA-269C-7F7A7E195DEF}"/>
              </a:ext>
            </a:extLst>
          </p:cNvPr>
          <p:cNvSpPr>
            <a:spLocks noGrp="1"/>
          </p:cNvSpPr>
          <p:nvPr>
            <p:ph type="title"/>
          </p:nvPr>
        </p:nvSpPr>
        <p:spPr>
          <a:xfrm>
            <a:off x="548640" y="-114710"/>
            <a:ext cx="10972800" cy="1097280"/>
          </a:xfrm>
        </p:spPr>
        <p:txBody>
          <a:bodyPr>
            <a:normAutofit/>
          </a:bodyPr>
          <a:lstStyle/>
          <a:p>
            <a:r>
              <a:rPr lang="en-US"/>
              <a:t>Paid Family &amp; Medical Leave Landscape</a:t>
            </a:r>
          </a:p>
        </p:txBody>
      </p:sp>
      <p:sp>
        <p:nvSpPr>
          <p:cNvPr id="6" name="TextBox 5">
            <a:extLst>
              <a:ext uri="{FF2B5EF4-FFF2-40B4-BE49-F238E27FC236}">
                <a16:creationId xmlns:a16="http://schemas.microsoft.com/office/drawing/2014/main" id="{42ADA6A9-572D-EF1B-8943-169A6C2AB178}"/>
              </a:ext>
            </a:extLst>
          </p:cNvPr>
          <p:cNvSpPr txBox="1"/>
          <p:nvPr/>
        </p:nvSpPr>
        <p:spPr>
          <a:xfrm>
            <a:off x="7041143" y="5062570"/>
            <a:ext cx="4770333" cy="10772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30406"/>
                </a:solidFill>
                <a:effectLst/>
                <a:uLnTx/>
                <a:uFillTx/>
                <a:latin typeface="Avenir Next LT Pro"/>
                <a:ea typeface="Open Sans" panose="020B0606030504020204" pitchFamily="34" charset="0"/>
                <a:cs typeface="Open Sans" panose="020B0606030504020204" pitchFamily="34" charset="0"/>
              </a:rPr>
              <a:t>Source: The ERISA Industry Committee, 3/5/2025</a:t>
            </a:r>
          </a:p>
        </p:txBody>
      </p:sp>
      <p:sp>
        <p:nvSpPr>
          <p:cNvPr id="7" name="TextBox 6">
            <a:extLst>
              <a:ext uri="{FF2B5EF4-FFF2-40B4-BE49-F238E27FC236}">
                <a16:creationId xmlns:a16="http://schemas.microsoft.com/office/drawing/2014/main" id="{7C360082-C2E0-52D7-8C44-2C17D780653D}"/>
              </a:ext>
            </a:extLst>
          </p:cNvPr>
          <p:cNvSpPr txBox="1"/>
          <p:nvPr/>
        </p:nvSpPr>
        <p:spPr>
          <a:xfrm>
            <a:off x="500498" y="6166184"/>
            <a:ext cx="9263143" cy="312906"/>
          </a:xfrm>
          <a:prstGeom prst="rect">
            <a:avLst/>
          </a:prstGeom>
          <a:noFill/>
        </p:spPr>
        <p:txBody>
          <a:bodyPr wrap="square" lIns="0" tIns="0" rIns="0" bIns="0" rtlCol="0" anchor="ctr">
            <a:spAutoFit/>
          </a:bodyPr>
          <a:lstStyle/>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700" b="0" i="0" u="none" strike="noStrike" kern="1200" cap="none" spc="0" normalizeH="0" baseline="30000" noProof="0">
                <a:ln>
                  <a:noFill/>
                </a:ln>
                <a:solidFill>
                  <a:srgbClr val="030406"/>
                </a:solidFill>
                <a:effectLst/>
                <a:uLnTx/>
                <a:uFillTx/>
                <a:latin typeface="Avenir Next LT Pro"/>
                <a:ea typeface="Open Sans" panose="020B0606030504020204" pitchFamily="34" charset="0"/>
                <a:cs typeface="Open Sans" panose="020B0606030504020204" pitchFamily="34" charset="0"/>
              </a:rPr>
              <a:t>1</a:t>
            </a:r>
            <a:r>
              <a:rPr kumimoji="0" lang="en-US" sz="700" b="0" i="0" u="none" strike="noStrike" kern="1200" cap="none" spc="0" normalizeH="0" baseline="0" noProof="0">
                <a:ln>
                  <a:noFill/>
                </a:ln>
                <a:solidFill>
                  <a:srgbClr val="030406"/>
                </a:solidFill>
                <a:effectLst/>
                <a:uLnTx/>
                <a:uFillTx/>
                <a:latin typeface="Avenir Next LT Pro"/>
                <a:ea typeface="Open Sans" panose="020B0606030504020204" pitchFamily="34" charset="0"/>
                <a:cs typeface="Open Sans" panose="020B0606030504020204" pitchFamily="34" charset="0"/>
              </a:rPr>
              <a:t>Voluntary PFML programs (New Hampshire, Vermont); Vermont </a:t>
            </a:r>
            <a:r>
              <a:rPr kumimoji="0" lang="en-US" sz="700" b="0" i="0" u="none" strike="noStrike" kern="1200" cap="none" spc="0" normalizeH="0" baseline="0" noProof="0">
                <a:ln>
                  <a:noFill/>
                </a:ln>
                <a:solidFill>
                  <a:srgbClr val="030406"/>
                </a:solidFill>
                <a:effectLst/>
                <a:uLnTx/>
                <a:uFillTx/>
                <a:latin typeface="Avenir Next LT Pro"/>
                <a:ea typeface="Open Sans SemiCondensed SemiCondensed" pitchFamily="2" charset="0"/>
                <a:cs typeface="Open Sans SemiCondensed SemiCondensed" pitchFamily="2" charset="0"/>
              </a:rPr>
              <a:t>voluntary program began on 7/1/23 for state employees, 7/1/24 for large employers, and will begin on 7/1/25 for individuals and small employers.</a:t>
            </a:r>
          </a:p>
          <a:p>
            <a:pPr marL="0" marR="0" lvl="0" indent="0" algn="l" defTabSz="914400" rtl="0" eaLnBrk="1" fontAlgn="auto" latinLnBrk="0" hangingPunct="1">
              <a:lnSpc>
                <a:spcPts val="800"/>
              </a:lnSpc>
              <a:spcBef>
                <a:spcPts val="0"/>
              </a:spcBef>
              <a:spcAft>
                <a:spcPts val="0"/>
              </a:spcAft>
              <a:buClrTx/>
              <a:buSzTx/>
              <a:buFontTx/>
              <a:buNone/>
              <a:tabLst/>
              <a:defRPr/>
            </a:pPr>
            <a:r>
              <a:rPr kumimoji="0" lang="en-US" sz="700" b="0" i="0" u="none" strike="noStrike" kern="1200" cap="none" spc="0" normalizeH="0" baseline="30000" noProof="0">
                <a:ln>
                  <a:noFill/>
                </a:ln>
                <a:solidFill>
                  <a:srgbClr val="030406"/>
                </a:solidFill>
                <a:effectLst/>
                <a:uLnTx/>
                <a:uFillTx/>
                <a:latin typeface="Avenir Next LT Pro"/>
                <a:ea typeface="Open Sans" panose="020B0606030504020204" pitchFamily="34" charset="0"/>
                <a:cs typeface="Open Sans" panose="020B0606030504020204" pitchFamily="34" charset="0"/>
              </a:rPr>
              <a:t>2</a:t>
            </a:r>
            <a:r>
              <a:rPr kumimoji="0" lang="en-US" sz="700" b="0" i="0" u="none" strike="noStrike" kern="1200" cap="none" spc="0" normalizeH="0" baseline="0" noProof="0">
                <a:ln>
                  <a:noFill/>
                </a:ln>
                <a:solidFill>
                  <a:srgbClr val="030406"/>
                </a:solidFill>
                <a:effectLst/>
                <a:uLnTx/>
                <a:uFillTx/>
                <a:latin typeface="Avenir Next LT Pro"/>
                <a:ea typeface="Open Sans" panose="020B0606030504020204" pitchFamily="34" charset="0"/>
                <a:cs typeface="Open Sans" panose="020B0606030504020204" pitchFamily="34" charset="0"/>
              </a:rPr>
              <a:t>States may appear twice depending on activity. Additional states have had PFML proposals rejected but may have current proposals under consideration.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030406"/>
              </a:solidFill>
              <a:effectLst/>
              <a:uLnTx/>
              <a:uFillTx/>
              <a:latin typeface="Avenir Next LT Pro"/>
              <a:ea typeface="Open Sans SemiCondensed SemiCondensed" pitchFamily="2" charset="0"/>
              <a:cs typeface="Open Sans SemiCondensed SemiCondensed" pitchFamily="2" charset="0"/>
            </a:endParaRPr>
          </a:p>
        </p:txBody>
      </p:sp>
      <p:cxnSp>
        <p:nvCxnSpPr>
          <p:cNvPr id="50" name="Straight Connector 49">
            <a:extLst>
              <a:ext uri="{FF2B5EF4-FFF2-40B4-BE49-F238E27FC236}">
                <a16:creationId xmlns:a16="http://schemas.microsoft.com/office/drawing/2014/main" id="{4BB47F27-2D93-1473-71BF-AE7197F2D194}"/>
              </a:ext>
            </a:extLst>
          </p:cNvPr>
          <p:cNvCxnSpPr>
            <a:cxnSpLocks/>
          </p:cNvCxnSpPr>
          <p:nvPr/>
        </p:nvCxnSpPr>
        <p:spPr>
          <a:xfrm flipH="1">
            <a:off x="5213136" y="1593819"/>
            <a:ext cx="8777" cy="288143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8" name="Speech Bubble: Rectangle with Corners Rounded 57">
            <a:extLst>
              <a:ext uri="{FF2B5EF4-FFF2-40B4-BE49-F238E27FC236}">
                <a16:creationId xmlns:a16="http://schemas.microsoft.com/office/drawing/2014/main" id="{2806A5F6-5BDF-6049-9E6C-8EE002B7B378}"/>
              </a:ext>
            </a:extLst>
          </p:cNvPr>
          <p:cNvSpPr/>
          <p:nvPr/>
        </p:nvSpPr>
        <p:spPr>
          <a:xfrm>
            <a:off x="5132070" y="5249900"/>
            <a:ext cx="6861256" cy="835215"/>
          </a:xfrm>
          <a:prstGeom prst="rect">
            <a:avLst/>
          </a:prstGeom>
        </p:spPr>
        <p:style>
          <a:lnRef idx="3">
            <a:schemeClr val="lt1"/>
          </a:lnRef>
          <a:fillRef idx="1">
            <a:schemeClr val="accent1"/>
          </a:fillRef>
          <a:effectRef idx="1">
            <a:schemeClr val="accent1"/>
          </a:effectRef>
          <a:fontRef idx="minor">
            <a:schemeClr val="lt1"/>
          </a:fontRef>
        </p:style>
        <p:txBody>
          <a:bodyPr lIns="91440" rIns="91440"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venir Next LT Pro"/>
                <a:ea typeface="+mn-ea"/>
                <a:cs typeface="+mn-cs"/>
              </a:rPr>
              <a:t>Beyond FMLA, the Fischer Tax Credit (which is set to expire at the end of 2025), FEPLA and FFCRA, federal proposals have included the I Plan, FAMILY Act, New Parents Act, The American Families Plan, and The Building an Economy for Families Act.</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venir Next LT Pro"/>
                <a:ea typeface="+mn-ea"/>
                <a:cs typeface="+mn-cs"/>
              </a:rPr>
              <a:t>Additional state laws and proposals may also be active but not tracked here, such as tax credits for employer provided PFML leaves, or leaves for state employees only</a:t>
            </a:r>
          </a:p>
        </p:txBody>
      </p:sp>
      <p:grpSp>
        <p:nvGrpSpPr>
          <p:cNvPr id="19" name="Group 18">
            <a:extLst>
              <a:ext uri="{FF2B5EF4-FFF2-40B4-BE49-F238E27FC236}">
                <a16:creationId xmlns:a16="http://schemas.microsoft.com/office/drawing/2014/main" id="{03276821-2BD6-EDF3-A85F-F619D137E380}"/>
              </a:ext>
            </a:extLst>
          </p:cNvPr>
          <p:cNvGrpSpPr/>
          <p:nvPr/>
        </p:nvGrpSpPr>
        <p:grpSpPr>
          <a:xfrm>
            <a:off x="589563" y="1620658"/>
            <a:ext cx="4542507" cy="333870"/>
            <a:chOff x="184215" y="1579164"/>
            <a:chExt cx="4542507" cy="333870"/>
          </a:xfrm>
        </p:grpSpPr>
        <p:grpSp>
          <p:nvGrpSpPr>
            <p:cNvPr id="18" name="Group 17">
              <a:extLst>
                <a:ext uri="{FF2B5EF4-FFF2-40B4-BE49-F238E27FC236}">
                  <a16:creationId xmlns:a16="http://schemas.microsoft.com/office/drawing/2014/main" id="{5218B9A9-B7A6-BB63-64A2-25894781E3D3}"/>
                </a:ext>
              </a:extLst>
            </p:cNvPr>
            <p:cNvGrpSpPr/>
            <p:nvPr/>
          </p:nvGrpSpPr>
          <p:grpSpPr>
            <a:xfrm>
              <a:off x="368061" y="1579164"/>
              <a:ext cx="4358661" cy="333870"/>
              <a:chOff x="487680" y="1387387"/>
              <a:chExt cx="5811548" cy="445161"/>
            </a:xfrm>
          </p:grpSpPr>
          <p:sp>
            <p:nvSpPr>
              <p:cNvPr id="20" name="TextBox 19">
                <a:extLst>
                  <a:ext uri="{FF2B5EF4-FFF2-40B4-BE49-F238E27FC236}">
                    <a16:creationId xmlns:a16="http://schemas.microsoft.com/office/drawing/2014/main" id="{DC95CA30-6964-4135-1CE4-774CD580086A}"/>
                  </a:ext>
                </a:extLst>
              </p:cNvPr>
              <p:cNvSpPr txBox="1"/>
              <p:nvPr/>
            </p:nvSpPr>
            <p:spPr>
              <a:xfrm>
                <a:off x="487680" y="1387387"/>
                <a:ext cx="2670196" cy="205184"/>
              </a:xfrm>
              <a:prstGeom prst="rect">
                <a:avLst/>
              </a:prstGeom>
              <a:noFill/>
              <a:ln w="28575">
                <a:noFill/>
              </a:ln>
            </p:spPr>
            <p:txBody>
              <a:bodyPr wrap="square" lIns="0" tIns="0" rIns="0" bIns="0"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476B28"/>
                    </a:solidFill>
                    <a:effectLst/>
                    <a:uLnTx/>
                    <a:uFillTx/>
                    <a:latin typeface="Open Sans SemiCondensed SemiCondensed" pitchFamily="2" charset="0"/>
                    <a:ea typeface="Open Sans SemiCondensed SemiCondensed" pitchFamily="2" charset="0"/>
                    <a:cs typeface="Open Sans SemiCondensed SemiCondensed" pitchFamily="2" charset="0"/>
                  </a:rPr>
                  <a:t>SDI Currently in Place</a:t>
                </a:r>
              </a:p>
            </p:txBody>
          </p:sp>
          <p:sp>
            <p:nvSpPr>
              <p:cNvPr id="21" name="Rectangle 20">
                <a:extLst>
                  <a:ext uri="{FF2B5EF4-FFF2-40B4-BE49-F238E27FC236}">
                    <a16:creationId xmlns:a16="http://schemas.microsoft.com/office/drawing/2014/main" id="{6437B240-08E9-DFEC-9139-2F270C2D40FF}"/>
                  </a:ext>
                </a:extLst>
              </p:cNvPr>
              <p:cNvSpPr/>
              <p:nvPr/>
            </p:nvSpPr>
            <p:spPr>
              <a:xfrm>
                <a:off x="487680" y="1582650"/>
                <a:ext cx="5811548" cy="249898"/>
              </a:xfrm>
              <a:prstGeom prst="rect">
                <a:avLst/>
              </a:prstGeom>
            </p:spPr>
            <p:txBody>
              <a:bodyPr wrap="square" lIns="0" tIns="0" rIns="0" bIns="0" numCol="4">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Hawaii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Puerto Rico</a:t>
                </a:r>
              </a:p>
            </p:txBody>
          </p:sp>
        </p:grpSp>
        <p:sp>
          <p:nvSpPr>
            <p:cNvPr id="65" name="Rectangle 64">
              <a:extLst>
                <a:ext uri="{FF2B5EF4-FFF2-40B4-BE49-F238E27FC236}">
                  <a16:creationId xmlns:a16="http://schemas.microsoft.com/office/drawing/2014/main" id="{4DF2E42E-D9B9-8865-433C-D5D8D1DE337B}"/>
                </a:ext>
              </a:extLst>
            </p:cNvPr>
            <p:cNvSpPr/>
            <p:nvPr/>
          </p:nvSpPr>
          <p:spPr>
            <a:xfrm>
              <a:off x="184215" y="1608903"/>
              <a:ext cx="91440" cy="94414"/>
            </a:xfrm>
            <a:prstGeom prst="rect">
              <a:avLst/>
            </a:prstGeom>
            <a:solidFill>
              <a:srgbClr val="476B28"/>
            </a:solidFill>
            <a:ln>
              <a:solidFill>
                <a:srgbClr val="476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17" name="Group 16">
            <a:extLst>
              <a:ext uri="{FF2B5EF4-FFF2-40B4-BE49-F238E27FC236}">
                <a16:creationId xmlns:a16="http://schemas.microsoft.com/office/drawing/2014/main" id="{84A3F938-900F-3BEE-5C08-1436EA573BAD}"/>
              </a:ext>
            </a:extLst>
          </p:cNvPr>
          <p:cNvGrpSpPr/>
          <p:nvPr/>
        </p:nvGrpSpPr>
        <p:grpSpPr>
          <a:xfrm>
            <a:off x="591839" y="2064769"/>
            <a:ext cx="4635168" cy="359320"/>
            <a:chOff x="184215" y="1988090"/>
            <a:chExt cx="4635168" cy="359320"/>
          </a:xfrm>
        </p:grpSpPr>
        <p:grpSp>
          <p:nvGrpSpPr>
            <p:cNvPr id="11" name="Group 10">
              <a:extLst>
                <a:ext uri="{FF2B5EF4-FFF2-40B4-BE49-F238E27FC236}">
                  <a16:creationId xmlns:a16="http://schemas.microsoft.com/office/drawing/2014/main" id="{BAC7AF57-F010-ACCF-E708-21B0C07CF5CC}"/>
                </a:ext>
              </a:extLst>
            </p:cNvPr>
            <p:cNvGrpSpPr/>
            <p:nvPr/>
          </p:nvGrpSpPr>
          <p:grpSpPr>
            <a:xfrm>
              <a:off x="356207" y="2006725"/>
              <a:ext cx="4463176" cy="340685"/>
              <a:chOff x="487679" y="891577"/>
              <a:chExt cx="5950901" cy="454246"/>
            </a:xfrm>
          </p:grpSpPr>
          <p:sp>
            <p:nvSpPr>
              <p:cNvPr id="13" name="TextBox 12">
                <a:extLst>
                  <a:ext uri="{FF2B5EF4-FFF2-40B4-BE49-F238E27FC236}">
                    <a16:creationId xmlns:a16="http://schemas.microsoft.com/office/drawing/2014/main" id="{39C95490-EA58-C96D-96A7-80BBCF374CBE}"/>
                  </a:ext>
                </a:extLst>
              </p:cNvPr>
              <p:cNvSpPr txBox="1"/>
              <p:nvPr/>
            </p:nvSpPr>
            <p:spPr>
              <a:xfrm>
                <a:off x="487680" y="891577"/>
                <a:ext cx="2688807" cy="128016"/>
              </a:xfrm>
              <a:prstGeom prst="rect">
                <a:avLst/>
              </a:prstGeom>
              <a:noFill/>
            </p:spPr>
            <p:txBody>
              <a:bodyPr wrap="square" lIns="0" tIns="0" rIns="0" bIns="0" numCol="1" rtlCol="0" anchor="ctr">
                <a:noAutofit/>
              </a:bodyPr>
              <a:lstStyle>
                <a:defPPr>
                  <a:defRPr lang="en-US"/>
                </a:defPPr>
                <a:lvl1pPr>
                  <a:lnSpc>
                    <a:spcPts val="1000"/>
                  </a:lnSpc>
                  <a:defRPr sz="1000" b="1"/>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1" i="0" u="none" strike="noStrike" kern="1200" cap="none" spc="0" normalizeH="0" baseline="0" noProof="0">
                    <a:ln>
                      <a:noFill/>
                    </a:ln>
                    <a:solidFill>
                      <a:srgbClr val="1F628D"/>
                    </a:solidFill>
                    <a:effectLst/>
                    <a:uLnTx/>
                    <a:uFillTx/>
                    <a:latin typeface="Open Sans SemiCondensed SemiCondensed" pitchFamily="2" charset="0"/>
                    <a:ea typeface="Open Sans SemiCondensed SemiCondensed" pitchFamily="2" charset="0"/>
                    <a:cs typeface="Open Sans SemiCondensed SemiCondensed" pitchFamily="2" charset="0"/>
                  </a:rPr>
                  <a:t>SDI + PFL Currently in Place</a:t>
                </a:r>
              </a:p>
            </p:txBody>
          </p:sp>
          <p:sp>
            <p:nvSpPr>
              <p:cNvPr id="14" name="Rectangle 13">
                <a:extLst>
                  <a:ext uri="{FF2B5EF4-FFF2-40B4-BE49-F238E27FC236}">
                    <a16:creationId xmlns:a16="http://schemas.microsoft.com/office/drawing/2014/main" id="{01DA60A6-EDBC-D040-2C5A-0BD1FC17714D}"/>
                  </a:ext>
                </a:extLst>
              </p:cNvPr>
              <p:cNvSpPr/>
              <p:nvPr/>
            </p:nvSpPr>
            <p:spPr>
              <a:xfrm>
                <a:off x="487679" y="1027529"/>
                <a:ext cx="5950901" cy="318294"/>
              </a:xfrm>
              <a:prstGeom prst="rect">
                <a:avLst/>
              </a:prstGeom>
            </p:spPr>
            <p:txBody>
              <a:bodyPr wrap="square" lIns="0" tIns="0" rIns="0" bIns="0" numCol="4">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California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New Jersey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New York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Rhode Island</a:t>
                </a:r>
              </a:p>
            </p:txBody>
          </p:sp>
        </p:grpSp>
        <p:sp>
          <p:nvSpPr>
            <p:cNvPr id="69" name="Rectangle 68">
              <a:extLst>
                <a:ext uri="{FF2B5EF4-FFF2-40B4-BE49-F238E27FC236}">
                  <a16:creationId xmlns:a16="http://schemas.microsoft.com/office/drawing/2014/main" id="{24C6F668-C1F6-F222-5951-B4FE7B9B336A}"/>
                </a:ext>
              </a:extLst>
            </p:cNvPr>
            <p:cNvSpPr/>
            <p:nvPr/>
          </p:nvSpPr>
          <p:spPr>
            <a:xfrm>
              <a:off x="184215" y="1988090"/>
              <a:ext cx="91440" cy="9441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16" name="Group 15">
            <a:extLst>
              <a:ext uri="{FF2B5EF4-FFF2-40B4-BE49-F238E27FC236}">
                <a16:creationId xmlns:a16="http://schemas.microsoft.com/office/drawing/2014/main" id="{90C53758-FF2A-F4B8-4408-FFE49FE98972}"/>
              </a:ext>
            </a:extLst>
          </p:cNvPr>
          <p:cNvGrpSpPr/>
          <p:nvPr/>
        </p:nvGrpSpPr>
        <p:grpSpPr>
          <a:xfrm>
            <a:off x="582335" y="2482213"/>
            <a:ext cx="4641927" cy="279434"/>
            <a:chOff x="184215" y="2399305"/>
            <a:chExt cx="4641927" cy="279434"/>
          </a:xfrm>
        </p:grpSpPr>
        <p:grpSp>
          <p:nvGrpSpPr>
            <p:cNvPr id="25" name="Group 24">
              <a:extLst>
                <a:ext uri="{FF2B5EF4-FFF2-40B4-BE49-F238E27FC236}">
                  <a16:creationId xmlns:a16="http://schemas.microsoft.com/office/drawing/2014/main" id="{75CE9D10-10B1-F3F5-DBE4-1F44BF4AF43A}"/>
                </a:ext>
              </a:extLst>
            </p:cNvPr>
            <p:cNvGrpSpPr/>
            <p:nvPr/>
          </p:nvGrpSpPr>
          <p:grpSpPr>
            <a:xfrm>
              <a:off x="349448" y="2412852"/>
              <a:ext cx="4476694" cy="265887"/>
              <a:chOff x="487679" y="1681411"/>
              <a:chExt cx="5968924" cy="354515"/>
            </a:xfrm>
          </p:grpSpPr>
          <p:sp>
            <p:nvSpPr>
              <p:cNvPr id="27" name="TextBox 26">
                <a:extLst>
                  <a:ext uri="{FF2B5EF4-FFF2-40B4-BE49-F238E27FC236}">
                    <a16:creationId xmlns:a16="http://schemas.microsoft.com/office/drawing/2014/main" id="{C3EF26AA-5400-821C-13E8-3050B92BE460}"/>
                  </a:ext>
                </a:extLst>
              </p:cNvPr>
              <p:cNvSpPr txBox="1"/>
              <p:nvPr/>
            </p:nvSpPr>
            <p:spPr>
              <a:xfrm>
                <a:off x="487680" y="1681411"/>
                <a:ext cx="2715510" cy="120022"/>
              </a:xfrm>
              <a:prstGeom prst="rect">
                <a:avLst/>
              </a:prstGeom>
              <a:noFill/>
            </p:spPr>
            <p:txBody>
              <a:bodyPr wrap="square" lIns="0" tIns="0" rIns="0" bIns="0" numCol="1" rtlCol="0" anchor="ctr">
                <a:noAutofit/>
              </a:bodyPr>
              <a:lstStyle>
                <a:defPPr>
                  <a:defRPr lang="en-US"/>
                </a:defPPr>
                <a:lvl1pPr>
                  <a:lnSpc>
                    <a:spcPts val="1000"/>
                  </a:lnSpc>
                  <a:defRPr sz="1000" b="1"/>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1" i="0" u="none" strike="noStrike" kern="1200" cap="none" spc="0" normalizeH="0" baseline="0" noProof="0">
                    <a:ln>
                      <a:noFill/>
                    </a:ln>
                    <a:solidFill>
                      <a:srgbClr val="76B243"/>
                    </a:solidFill>
                    <a:effectLst/>
                    <a:uLnTx/>
                    <a:uFillTx/>
                    <a:latin typeface="Open Sans SemiCondensed SemiCondensed" pitchFamily="2" charset="0"/>
                    <a:ea typeface="Open Sans SemiCondensed SemiCondensed" pitchFamily="2" charset="0"/>
                    <a:cs typeface="Open Sans SemiCondensed SemiCondensed" pitchFamily="2" charset="0"/>
                  </a:rPr>
                  <a:t>PFML Currently in Place</a:t>
                </a:r>
              </a:p>
            </p:txBody>
          </p:sp>
          <p:sp>
            <p:nvSpPr>
              <p:cNvPr id="28" name="Rectangle 27">
                <a:extLst>
                  <a:ext uri="{FF2B5EF4-FFF2-40B4-BE49-F238E27FC236}">
                    <a16:creationId xmlns:a16="http://schemas.microsoft.com/office/drawing/2014/main" id="{159F512A-461A-26A5-1871-8E8B5484A3A3}"/>
                  </a:ext>
                </a:extLst>
              </p:cNvPr>
              <p:cNvSpPr/>
              <p:nvPr/>
            </p:nvSpPr>
            <p:spPr>
              <a:xfrm>
                <a:off x="487679" y="1826532"/>
                <a:ext cx="5968924" cy="209394"/>
              </a:xfrm>
              <a:prstGeom prst="rect">
                <a:avLst/>
              </a:prstGeom>
            </p:spPr>
            <p:txBody>
              <a:bodyPr wrap="square" lIns="0" tIns="0" rIns="0" bIns="0" numCol="4">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Colorado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Connecticut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Massachusetts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New Hampshire</a:t>
                </a:r>
                <a:r>
                  <a:rPr kumimoji="0" lang="en-US" sz="900" b="0" i="0" u="none" strike="noStrike" kern="1200" cap="none" spc="0" normalizeH="0" baseline="3000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Oregon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Vermont</a:t>
                </a:r>
                <a:r>
                  <a:rPr kumimoji="0" lang="en-US" sz="900" b="0" i="0" u="none" strike="noStrike" kern="1200" cap="none" spc="0" normalizeH="0" baseline="3000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1</a:t>
                </a:r>
                <a:endPar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Washington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Washington, D.C. </a:t>
                </a:r>
              </a:p>
            </p:txBody>
          </p:sp>
        </p:grpSp>
        <p:sp>
          <p:nvSpPr>
            <p:cNvPr id="72" name="Rectangle 71">
              <a:extLst>
                <a:ext uri="{FF2B5EF4-FFF2-40B4-BE49-F238E27FC236}">
                  <a16:creationId xmlns:a16="http://schemas.microsoft.com/office/drawing/2014/main" id="{59741AB5-B5CC-0794-4B61-C3DBFB8CB98D}"/>
                </a:ext>
              </a:extLst>
            </p:cNvPr>
            <p:cNvSpPr/>
            <p:nvPr/>
          </p:nvSpPr>
          <p:spPr>
            <a:xfrm>
              <a:off x="184215" y="2399305"/>
              <a:ext cx="91440" cy="9441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15" name="Group 14">
            <a:extLst>
              <a:ext uri="{FF2B5EF4-FFF2-40B4-BE49-F238E27FC236}">
                <a16:creationId xmlns:a16="http://schemas.microsoft.com/office/drawing/2014/main" id="{DC3C9D36-F240-A989-C19B-AD9EB0363563}"/>
              </a:ext>
            </a:extLst>
          </p:cNvPr>
          <p:cNvGrpSpPr/>
          <p:nvPr/>
        </p:nvGrpSpPr>
        <p:grpSpPr>
          <a:xfrm>
            <a:off x="576293" y="3870559"/>
            <a:ext cx="4618086" cy="403136"/>
            <a:chOff x="184215" y="2865759"/>
            <a:chExt cx="4618086" cy="403136"/>
          </a:xfrm>
        </p:grpSpPr>
        <p:grpSp>
          <p:nvGrpSpPr>
            <p:cNvPr id="39" name="Group 38">
              <a:extLst>
                <a:ext uri="{FF2B5EF4-FFF2-40B4-BE49-F238E27FC236}">
                  <a16:creationId xmlns:a16="http://schemas.microsoft.com/office/drawing/2014/main" id="{FE8715C4-39B7-5C0C-787F-3C15C3D6556A}"/>
                </a:ext>
              </a:extLst>
            </p:cNvPr>
            <p:cNvGrpSpPr/>
            <p:nvPr/>
          </p:nvGrpSpPr>
          <p:grpSpPr>
            <a:xfrm>
              <a:off x="371221" y="2882348"/>
              <a:ext cx="4431080" cy="386547"/>
              <a:chOff x="489767" y="3548125"/>
              <a:chExt cx="5908103" cy="515395"/>
            </a:xfrm>
          </p:grpSpPr>
          <p:sp>
            <p:nvSpPr>
              <p:cNvPr id="41" name="TextBox 40">
                <a:extLst>
                  <a:ext uri="{FF2B5EF4-FFF2-40B4-BE49-F238E27FC236}">
                    <a16:creationId xmlns:a16="http://schemas.microsoft.com/office/drawing/2014/main" id="{23199CC3-6750-00E1-E0F1-90BD8627FD64}"/>
                  </a:ext>
                </a:extLst>
              </p:cNvPr>
              <p:cNvSpPr txBox="1"/>
              <p:nvPr/>
            </p:nvSpPr>
            <p:spPr>
              <a:xfrm>
                <a:off x="489767" y="3548125"/>
                <a:ext cx="2651001" cy="137610"/>
              </a:xfrm>
              <a:prstGeom prst="rect">
                <a:avLst/>
              </a:prstGeom>
              <a:noFill/>
            </p:spPr>
            <p:txBody>
              <a:bodyPr wrap="square" lIns="0" tIns="0" rIns="0" bIns="0" numCol="1" rtlCol="0" anchor="ctr">
                <a:noAutofit/>
              </a:bodyPr>
              <a:lstStyle>
                <a:defPPr>
                  <a:defRPr lang="en-US"/>
                </a:defPPr>
                <a:lvl1pPr>
                  <a:lnSpc>
                    <a:spcPts val="1000"/>
                  </a:lnSpc>
                  <a:defRPr sz="1000" b="1"/>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1" i="0" u="none" strike="noStrike" kern="1200" cap="none" spc="0" normalizeH="0" baseline="0" noProof="0">
                    <a:ln>
                      <a:noFill/>
                    </a:ln>
                    <a:solidFill>
                      <a:srgbClr val="188B75"/>
                    </a:solidFill>
                    <a:effectLst/>
                    <a:uLnTx/>
                    <a:uFillTx/>
                    <a:latin typeface="Open Sans SemiCondensed SemiCondensed" pitchFamily="2" charset="0"/>
                    <a:ea typeface="Open Sans SemiCondensed SemiCondensed" pitchFamily="2" charset="0"/>
                    <a:cs typeface="Open Sans SemiCondensed SemiCondensed" pitchFamily="2" charset="0"/>
                  </a:rPr>
                  <a:t>PFML Insurance Rules in Place</a:t>
                </a:r>
              </a:p>
            </p:txBody>
          </p:sp>
          <p:sp>
            <p:nvSpPr>
              <p:cNvPr id="42" name="Rectangle 41">
                <a:extLst>
                  <a:ext uri="{FF2B5EF4-FFF2-40B4-BE49-F238E27FC236}">
                    <a16:creationId xmlns:a16="http://schemas.microsoft.com/office/drawing/2014/main" id="{8690B96A-4737-7007-062C-C4F1B1181C26}"/>
                  </a:ext>
                </a:extLst>
              </p:cNvPr>
              <p:cNvSpPr/>
              <p:nvPr/>
            </p:nvSpPr>
            <p:spPr>
              <a:xfrm>
                <a:off x="501468" y="3727255"/>
                <a:ext cx="5896402" cy="336265"/>
              </a:xfrm>
              <a:prstGeom prst="rect">
                <a:avLst/>
              </a:prstGeom>
            </p:spPr>
            <p:txBody>
              <a:bodyPr wrap="square" lIns="0" tIns="0" rIns="0" bIns="0" numCol="4">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Alabama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Arkansas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Florida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Kentucky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New Hampshire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Tennessee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Texas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Virginia  </a:t>
                </a:r>
              </a:p>
            </p:txBody>
          </p:sp>
        </p:grpSp>
        <p:sp>
          <p:nvSpPr>
            <p:cNvPr id="75" name="Rectangle 74">
              <a:extLst>
                <a:ext uri="{FF2B5EF4-FFF2-40B4-BE49-F238E27FC236}">
                  <a16:creationId xmlns:a16="http://schemas.microsoft.com/office/drawing/2014/main" id="{69EB24CA-C84E-3D24-469A-74D405111574}"/>
                </a:ext>
              </a:extLst>
            </p:cNvPr>
            <p:cNvSpPr/>
            <p:nvPr/>
          </p:nvSpPr>
          <p:spPr>
            <a:xfrm>
              <a:off x="184215" y="2865759"/>
              <a:ext cx="91440" cy="9441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12" name="Group 11">
            <a:extLst>
              <a:ext uri="{FF2B5EF4-FFF2-40B4-BE49-F238E27FC236}">
                <a16:creationId xmlns:a16="http://schemas.microsoft.com/office/drawing/2014/main" id="{CC5BBAB9-33E7-889C-BC63-8298FCF266BC}"/>
              </a:ext>
            </a:extLst>
          </p:cNvPr>
          <p:cNvGrpSpPr/>
          <p:nvPr/>
        </p:nvGrpSpPr>
        <p:grpSpPr>
          <a:xfrm>
            <a:off x="576306" y="4411670"/>
            <a:ext cx="4625880" cy="594390"/>
            <a:chOff x="184215" y="3306587"/>
            <a:chExt cx="4625880" cy="594390"/>
          </a:xfrm>
        </p:grpSpPr>
        <p:grpSp>
          <p:nvGrpSpPr>
            <p:cNvPr id="54" name="Group 53">
              <a:extLst>
                <a:ext uri="{FF2B5EF4-FFF2-40B4-BE49-F238E27FC236}">
                  <a16:creationId xmlns:a16="http://schemas.microsoft.com/office/drawing/2014/main" id="{C4E784D6-FB71-BED5-721F-4584E8EB2495}"/>
                </a:ext>
              </a:extLst>
            </p:cNvPr>
            <p:cNvGrpSpPr/>
            <p:nvPr/>
          </p:nvGrpSpPr>
          <p:grpSpPr>
            <a:xfrm>
              <a:off x="365495" y="3306587"/>
              <a:ext cx="4444600" cy="594390"/>
              <a:chOff x="472440" y="3548128"/>
              <a:chExt cx="2860995" cy="706194"/>
            </a:xfrm>
          </p:grpSpPr>
          <p:sp>
            <p:nvSpPr>
              <p:cNvPr id="56" name="TextBox 55">
                <a:extLst>
                  <a:ext uri="{FF2B5EF4-FFF2-40B4-BE49-F238E27FC236}">
                    <a16:creationId xmlns:a16="http://schemas.microsoft.com/office/drawing/2014/main" id="{A6CCA44D-FDC3-0922-5C53-B3748A34FA11}"/>
                  </a:ext>
                </a:extLst>
              </p:cNvPr>
              <p:cNvSpPr txBox="1"/>
              <p:nvPr/>
            </p:nvSpPr>
            <p:spPr>
              <a:xfrm>
                <a:off x="472440" y="3548128"/>
                <a:ext cx="2651001" cy="137610"/>
              </a:xfrm>
              <a:prstGeom prst="rect">
                <a:avLst/>
              </a:prstGeom>
              <a:noFill/>
            </p:spPr>
            <p:txBody>
              <a:bodyPr wrap="square" lIns="0" tIns="0" rIns="0" bIns="0" numCol="1" rtlCol="0" anchor="ctr">
                <a:noAutofit/>
              </a:bodyPr>
              <a:lstStyle>
                <a:defPPr>
                  <a:defRPr lang="en-US"/>
                </a:defPPr>
                <a:lvl1pPr>
                  <a:lnSpc>
                    <a:spcPts val="1000"/>
                  </a:lnSpc>
                  <a:defRPr sz="1000" b="1"/>
                </a:lvl1p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0" lang="en-US" sz="1000" b="1" i="0" u="none" strike="noStrike" kern="1200" cap="none" spc="0" normalizeH="0" baseline="0" noProof="0">
                    <a:ln>
                      <a:noFill/>
                    </a:ln>
                    <a:solidFill>
                      <a:srgbClr val="54C0AA"/>
                    </a:solidFill>
                    <a:effectLst/>
                    <a:uLnTx/>
                    <a:uFillTx/>
                    <a:latin typeface="Open Sans SemiCondensed SemiCondensed" pitchFamily="2" charset="0"/>
                    <a:ea typeface="Open Sans SemiCondensed SemiCondensed" pitchFamily="2" charset="0"/>
                    <a:cs typeface="Open Sans SemiCondensed SemiCondensed" pitchFamily="2" charset="0"/>
                  </a:rPr>
                  <a:t>Proposing PFML Program</a:t>
                </a:r>
                <a:r>
                  <a:rPr kumimoji="0" lang="en-US" sz="1000" b="1" i="0" u="none" strike="noStrike" kern="1200" cap="none" spc="0" normalizeH="0" baseline="30000" noProof="0">
                    <a:ln>
                      <a:noFill/>
                    </a:ln>
                    <a:solidFill>
                      <a:srgbClr val="54C0AA"/>
                    </a:solidFill>
                    <a:effectLst/>
                    <a:uLnTx/>
                    <a:uFillTx/>
                    <a:latin typeface="Open Sans SemiCondensed SemiCondensed" pitchFamily="2" charset="0"/>
                    <a:ea typeface="Open Sans SemiCondensed SemiCondensed" pitchFamily="2" charset="0"/>
                    <a:cs typeface="Open Sans SemiCondensed SemiCondensed" pitchFamily="2" charset="0"/>
                  </a:rPr>
                  <a:t>2</a:t>
                </a:r>
              </a:p>
            </p:txBody>
          </p:sp>
          <p:sp>
            <p:nvSpPr>
              <p:cNvPr id="57" name="Rectangle 56">
                <a:extLst>
                  <a:ext uri="{FF2B5EF4-FFF2-40B4-BE49-F238E27FC236}">
                    <a16:creationId xmlns:a16="http://schemas.microsoft.com/office/drawing/2014/main" id="{6AC6384B-D004-8759-39DE-2C5DB2EB03AA}"/>
                  </a:ext>
                </a:extLst>
              </p:cNvPr>
              <p:cNvSpPr/>
              <p:nvPr/>
            </p:nvSpPr>
            <p:spPr>
              <a:xfrm>
                <a:off x="472440" y="3725346"/>
                <a:ext cx="2860995" cy="528976"/>
              </a:xfrm>
              <a:prstGeom prst="rect">
                <a:avLst/>
              </a:prstGeom>
            </p:spPr>
            <p:txBody>
              <a:bodyPr wrap="square" lIns="0" tIns="0" rIns="0" bIns="0" numCol="4">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Alaska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Arizona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Hawaii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Illinois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Indiana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Iowa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Missouri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Nebraska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New Mexico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Oklahoma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Pennsylvania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Virginia</a:t>
                </a:r>
              </a:p>
            </p:txBody>
          </p:sp>
        </p:grpSp>
        <p:sp>
          <p:nvSpPr>
            <p:cNvPr id="78" name="Rectangle 77">
              <a:extLst>
                <a:ext uri="{FF2B5EF4-FFF2-40B4-BE49-F238E27FC236}">
                  <a16:creationId xmlns:a16="http://schemas.microsoft.com/office/drawing/2014/main" id="{04775836-3336-F64A-8BCA-DE8B20F3366D}"/>
                </a:ext>
              </a:extLst>
            </p:cNvPr>
            <p:cNvSpPr/>
            <p:nvPr/>
          </p:nvSpPr>
          <p:spPr>
            <a:xfrm>
              <a:off x="184215" y="3307572"/>
              <a:ext cx="91440" cy="944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9" name="Group 8">
            <a:extLst>
              <a:ext uri="{FF2B5EF4-FFF2-40B4-BE49-F238E27FC236}">
                <a16:creationId xmlns:a16="http://schemas.microsoft.com/office/drawing/2014/main" id="{494929BF-294B-B0FA-B022-6C018DBDFFF7}"/>
              </a:ext>
            </a:extLst>
          </p:cNvPr>
          <p:cNvGrpSpPr/>
          <p:nvPr/>
        </p:nvGrpSpPr>
        <p:grpSpPr>
          <a:xfrm>
            <a:off x="588785" y="3034535"/>
            <a:ext cx="5952935" cy="685163"/>
            <a:chOff x="184215" y="4756554"/>
            <a:chExt cx="5952935" cy="685163"/>
          </a:xfrm>
        </p:grpSpPr>
        <p:grpSp>
          <p:nvGrpSpPr>
            <p:cNvPr id="32" name="Group 31">
              <a:extLst>
                <a:ext uri="{FF2B5EF4-FFF2-40B4-BE49-F238E27FC236}">
                  <a16:creationId xmlns:a16="http://schemas.microsoft.com/office/drawing/2014/main" id="{2901684C-37FC-0B23-4844-71A76FBAE484}"/>
                </a:ext>
              </a:extLst>
            </p:cNvPr>
            <p:cNvGrpSpPr/>
            <p:nvPr/>
          </p:nvGrpSpPr>
          <p:grpSpPr>
            <a:xfrm>
              <a:off x="351624" y="4768503"/>
              <a:ext cx="5785526" cy="673214"/>
              <a:chOff x="487680" y="2218174"/>
              <a:chExt cx="5570535" cy="781646"/>
            </a:xfrm>
          </p:grpSpPr>
          <p:sp>
            <p:nvSpPr>
              <p:cNvPr id="34" name="TextBox 33">
                <a:extLst>
                  <a:ext uri="{FF2B5EF4-FFF2-40B4-BE49-F238E27FC236}">
                    <a16:creationId xmlns:a16="http://schemas.microsoft.com/office/drawing/2014/main" id="{4C88A2EF-FEFD-EA22-885F-770744DD22C8}"/>
                  </a:ext>
                </a:extLst>
              </p:cNvPr>
              <p:cNvSpPr txBox="1"/>
              <p:nvPr/>
            </p:nvSpPr>
            <p:spPr>
              <a:xfrm>
                <a:off x="487680" y="2356591"/>
                <a:ext cx="5570535" cy="643229"/>
              </a:xfrm>
              <a:prstGeom prst="rect">
                <a:avLst/>
              </a:prstGeom>
              <a:noFill/>
              <a:ln w="28575">
                <a:noFill/>
              </a:ln>
            </p:spPr>
            <p:txBody>
              <a:bodyPr wrap="square" lIns="0" tIns="0" rIns="0" bIns="0"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1119188" algn="l"/>
                  </a:tabLst>
                  <a:defRPr/>
                </a:pPr>
                <a:r>
                  <a:rPr kumimoji="0" lang="en-US" sz="900" b="1"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Delaware………………..</a:t>
                </a: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Contributions begin 1/1/25; benefits available 1/1/26</a:t>
                </a:r>
              </a:p>
              <a:p>
                <a:pPr marL="0" marR="0" lvl="0" indent="0" algn="l" defTabSz="914400" rtl="0" eaLnBrk="1" fontAlgn="auto" latinLnBrk="0" hangingPunct="1">
                  <a:lnSpc>
                    <a:spcPct val="100000"/>
                  </a:lnSpc>
                  <a:spcBef>
                    <a:spcPts val="0"/>
                  </a:spcBef>
                  <a:spcAft>
                    <a:spcPts val="0"/>
                  </a:spcAft>
                  <a:buClrTx/>
                  <a:buSzTx/>
                  <a:buFontTx/>
                  <a:buNone/>
                  <a:tabLst>
                    <a:tab pos="1119188" algn="l"/>
                  </a:tabLst>
                  <a:defRPr/>
                </a:pPr>
                <a:r>
                  <a:rPr kumimoji="0" lang="en-US" sz="900" b="1"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Maine……………...…….</a:t>
                </a: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Contributions begin 1/1/25; benefits available 5/1/26 </a:t>
                </a:r>
              </a:p>
              <a:p>
                <a:pPr marL="0" marR="0" lvl="0" indent="0" algn="l" defTabSz="914400" rtl="0" eaLnBrk="1" fontAlgn="auto" latinLnBrk="0" hangingPunct="1">
                  <a:lnSpc>
                    <a:spcPct val="100000"/>
                  </a:lnSpc>
                  <a:spcBef>
                    <a:spcPts val="0"/>
                  </a:spcBef>
                  <a:spcAft>
                    <a:spcPts val="0"/>
                  </a:spcAft>
                  <a:buClrTx/>
                  <a:buSzTx/>
                  <a:buFontTx/>
                  <a:buNone/>
                  <a:tabLst>
                    <a:tab pos="1119188" algn="l"/>
                  </a:tabLst>
                  <a:defRPr/>
                </a:pPr>
                <a:r>
                  <a:rPr kumimoji="0" lang="en-US" sz="900" b="1"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Maryland………………..</a:t>
                </a: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Contributions begin 7/1/25; benefits available 7/1/26</a:t>
                </a:r>
              </a:p>
              <a:p>
                <a:pPr marL="0" marR="0" lvl="0" indent="0" algn="l" defTabSz="914400" rtl="0" eaLnBrk="1" fontAlgn="auto" latinLnBrk="0" hangingPunct="1">
                  <a:lnSpc>
                    <a:spcPct val="100000"/>
                  </a:lnSpc>
                  <a:spcBef>
                    <a:spcPts val="0"/>
                  </a:spcBef>
                  <a:spcAft>
                    <a:spcPts val="0"/>
                  </a:spcAft>
                  <a:buClrTx/>
                  <a:buSzTx/>
                  <a:buFontTx/>
                  <a:buNone/>
                  <a:tabLst>
                    <a:tab pos="1119188" algn="l"/>
                  </a:tabLst>
                  <a:defRPr/>
                </a:pPr>
                <a:r>
                  <a:rPr kumimoji="0" lang="en-US" sz="900" b="1" i="0" u="none" strike="noStrike" kern="1200" cap="none" spc="0" normalizeH="0" baseline="0" noProof="0">
                    <a:ln>
                      <a:noFill/>
                    </a:ln>
                    <a:solidFill>
                      <a:srgbClr val="030406"/>
                    </a:solidFill>
                    <a:effectLst/>
                    <a:uLnTx/>
                    <a:uFillTx/>
                    <a:latin typeface="Open Sans SemiCondensed SemiCondensed" pitchFamily="2" charset="0"/>
                    <a:ea typeface="+mn-ea"/>
                    <a:cs typeface="Open Sans SemiCondensed SemiCondensed" pitchFamily="2" charset="0"/>
                  </a:rPr>
                  <a:t>Minnesota……………....</a:t>
                </a: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Contributions and benefits begin 1/1/26	</a:t>
                </a:r>
              </a:p>
            </p:txBody>
          </p:sp>
          <p:sp>
            <p:nvSpPr>
              <p:cNvPr id="35" name="Rectangle 34">
                <a:extLst>
                  <a:ext uri="{FF2B5EF4-FFF2-40B4-BE49-F238E27FC236}">
                    <a16:creationId xmlns:a16="http://schemas.microsoft.com/office/drawing/2014/main" id="{E8585DB9-209C-877C-0C99-8230359B4582}"/>
                  </a:ext>
                </a:extLst>
              </p:cNvPr>
              <p:cNvSpPr/>
              <p:nvPr/>
            </p:nvSpPr>
            <p:spPr>
              <a:xfrm>
                <a:off x="487680" y="2218174"/>
                <a:ext cx="1649491" cy="129266"/>
              </a:xfrm>
              <a:prstGeom prst="rect">
                <a:avLst/>
              </a:prstGeom>
              <a:noFill/>
            </p:spPr>
            <p:txBody>
              <a:bodyPr wrap="square" lIns="0" tIns="0" rIns="0" bIns="0" numCol="1" rtlCol="0" anchor="ctr">
                <a:noAutofit/>
              </a:bodyPr>
              <a:lstStyle/>
              <a:p>
                <a:pPr marL="0" marR="0" lvl="0" indent="0" algn="l" defTabSz="914400" rtl="0" eaLnBrk="1" fontAlgn="auto" latinLnBrk="0" hangingPunct="1">
                  <a:lnSpc>
                    <a:spcPts val="750"/>
                  </a:lnSpc>
                  <a:spcBef>
                    <a:spcPts val="0"/>
                  </a:spcBef>
                  <a:spcAft>
                    <a:spcPts val="0"/>
                  </a:spcAft>
                  <a:buClrTx/>
                  <a:buSzTx/>
                  <a:buFontTx/>
                  <a:buNone/>
                  <a:tabLst/>
                  <a:defRPr/>
                </a:pPr>
                <a:r>
                  <a:rPr kumimoji="0" lang="en-US" sz="1000" b="1" i="0" u="none" strike="noStrike" kern="1200" cap="none" spc="0" normalizeH="0" baseline="0" noProof="0">
                    <a:ln>
                      <a:noFill/>
                    </a:ln>
                    <a:solidFill>
                      <a:srgbClr val="01949F"/>
                    </a:solidFill>
                    <a:effectLst/>
                    <a:uLnTx/>
                    <a:uFillTx/>
                    <a:latin typeface="Open Sans SemiCondensed SemiCondensed" pitchFamily="2" charset="0"/>
                    <a:ea typeface="Open Sans SemiCondensed SemiCondensed" pitchFamily="2" charset="0"/>
                    <a:cs typeface="Open Sans SemiCondensed SemiCondensed" pitchFamily="2" charset="0"/>
                  </a:rPr>
                  <a:t>PFML in Regulatory Phase</a:t>
                </a:r>
              </a:p>
            </p:txBody>
          </p:sp>
        </p:grpSp>
        <p:sp>
          <p:nvSpPr>
            <p:cNvPr id="84" name="Rectangle 83">
              <a:extLst>
                <a:ext uri="{FF2B5EF4-FFF2-40B4-BE49-F238E27FC236}">
                  <a16:creationId xmlns:a16="http://schemas.microsoft.com/office/drawing/2014/main" id="{D3D1800D-43E5-82CE-CF26-D535210BABD6}"/>
                </a:ext>
              </a:extLst>
            </p:cNvPr>
            <p:cNvSpPr/>
            <p:nvPr/>
          </p:nvSpPr>
          <p:spPr>
            <a:xfrm>
              <a:off x="184215" y="4756554"/>
              <a:ext cx="91440" cy="9441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8" name="TextBox 7">
            <a:extLst>
              <a:ext uri="{FF2B5EF4-FFF2-40B4-BE49-F238E27FC236}">
                <a16:creationId xmlns:a16="http://schemas.microsoft.com/office/drawing/2014/main" id="{47D86F5A-610B-5EE3-A404-C10B015263A0}"/>
              </a:ext>
            </a:extLst>
          </p:cNvPr>
          <p:cNvSpPr txBox="1"/>
          <p:nvPr/>
        </p:nvSpPr>
        <p:spPr>
          <a:xfrm>
            <a:off x="5921040" y="6279035"/>
            <a:ext cx="2104008"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lumMod val="50000"/>
                  </a:srgbClr>
                </a:solidFill>
                <a:effectLst/>
                <a:uLnTx/>
                <a:uFillTx/>
                <a:latin typeface="Avenir Next LT Pro"/>
                <a:ea typeface="+mn-ea"/>
                <a:cs typeface="+mn-cs"/>
              </a:rPr>
              <a:t>SUBJECT TO CHANGE</a:t>
            </a:r>
          </a:p>
        </p:txBody>
      </p:sp>
      <p:grpSp>
        <p:nvGrpSpPr>
          <p:cNvPr id="37" name="Group 36">
            <a:extLst>
              <a:ext uri="{FF2B5EF4-FFF2-40B4-BE49-F238E27FC236}">
                <a16:creationId xmlns:a16="http://schemas.microsoft.com/office/drawing/2014/main" id="{6D72D8E5-C19F-1134-51FE-E21680579900}"/>
              </a:ext>
            </a:extLst>
          </p:cNvPr>
          <p:cNvGrpSpPr/>
          <p:nvPr/>
        </p:nvGrpSpPr>
        <p:grpSpPr>
          <a:xfrm>
            <a:off x="7651161" y="2034251"/>
            <a:ext cx="4021738" cy="2856829"/>
            <a:chOff x="7651161" y="2034251"/>
            <a:chExt cx="4021738" cy="2856829"/>
          </a:xfrm>
        </p:grpSpPr>
        <p:grpSp>
          <p:nvGrpSpPr>
            <p:cNvPr id="36" name="Group 35">
              <a:extLst>
                <a:ext uri="{FF2B5EF4-FFF2-40B4-BE49-F238E27FC236}">
                  <a16:creationId xmlns:a16="http://schemas.microsoft.com/office/drawing/2014/main" id="{646D96DB-B7ED-C672-A7D1-3354F0BE9427}"/>
                </a:ext>
              </a:extLst>
            </p:cNvPr>
            <p:cNvGrpSpPr/>
            <p:nvPr/>
          </p:nvGrpSpPr>
          <p:grpSpPr>
            <a:xfrm>
              <a:off x="10671984" y="2034251"/>
              <a:ext cx="1000915" cy="803141"/>
              <a:chOff x="10671984" y="2034251"/>
              <a:chExt cx="1000915" cy="803141"/>
            </a:xfrm>
          </p:grpSpPr>
          <p:sp>
            <p:nvSpPr>
              <p:cNvPr id="23" name="TextBox 22">
                <a:extLst>
                  <a:ext uri="{FF2B5EF4-FFF2-40B4-BE49-F238E27FC236}">
                    <a16:creationId xmlns:a16="http://schemas.microsoft.com/office/drawing/2014/main" id="{41BE87B9-D9F0-C2F6-8062-8A8C878EBC06}"/>
                  </a:ext>
                </a:extLst>
              </p:cNvPr>
              <p:cNvSpPr txBox="1"/>
              <p:nvPr/>
            </p:nvSpPr>
            <p:spPr>
              <a:xfrm>
                <a:off x="11164818" y="2034251"/>
                <a:ext cx="37388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venir Next LT Pro"/>
                    <a:ea typeface="+mn-ea"/>
                    <a:cs typeface="+mn-cs"/>
                  </a:rPr>
                  <a:t>MA</a:t>
                </a:r>
              </a:p>
            </p:txBody>
          </p:sp>
          <p:sp>
            <p:nvSpPr>
              <p:cNvPr id="24" name="TextBox 23">
                <a:extLst>
                  <a:ext uri="{FF2B5EF4-FFF2-40B4-BE49-F238E27FC236}">
                    <a16:creationId xmlns:a16="http://schemas.microsoft.com/office/drawing/2014/main" id="{35939D62-186F-71C9-1C23-9F961B96A0CF}"/>
                  </a:ext>
                </a:extLst>
              </p:cNvPr>
              <p:cNvSpPr txBox="1"/>
              <p:nvPr/>
            </p:nvSpPr>
            <p:spPr>
              <a:xfrm>
                <a:off x="11083971" y="2196201"/>
                <a:ext cx="37388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venir Next LT Pro"/>
                    <a:ea typeface="+mn-ea"/>
                    <a:cs typeface="+mn-cs"/>
                  </a:rPr>
                  <a:t>CT</a:t>
                </a:r>
              </a:p>
            </p:txBody>
          </p:sp>
          <p:sp>
            <p:nvSpPr>
              <p:cNvPr id="29" name="TextBox 28">
                <a:extLst>
                  <a:ext uri="{FF2B5EF4-FFF2-40B4-BE49-F238E27FC236}">
                    <a16:creationId xmlns:a16="http://schemas.microsoft.com/office/drawing/2014/main" id="{6E1DBE70-F080-96BB-16F6-2587A815DD51}"/>
                  </a:ext>
                </a:extLst>
              </p:cNvPr>
              <p:cNvSpPr txBox="1"/>
              <p:nvPr/>
            </p:nvSpPr>
            <p:spPr>
              <a:xfrm>
                <a:off x="11299012" y="2203448"/>
                <a:ext cx="37388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C4C4E"/>
                    </a:solidFill>
                    <a:effectLst/>
                    <a:uLnTx/>
                    <a:uFillTx/>
                    <a:latin typeface="Avenir Next LT Pro"/>
                    <a:ea typeface="+mn-ea"/>
                    <a:cs typeface="+mn-cs"/>
                  </a:rPr>
                  <a:t>RI</a:t>
                </a:r>
              </a:p>
            </p:txBody>
          </p:sp>
          <p:sp>
            <p:nvSpPr>
              <p:cNvPr id="31" name="TextBox 30">
                <a:extLst>
                  <a:ext uri="{FF2B5EF4-FFF2-40B4-BE49-F238E27FC236}">
                    <a16:creationId xmlns:a16="http://schemas.microsoft.com/office/drawing/2014/main" id="{7DA8D9D5-8B32-80E1-04E8-7A4E2660759A}"/>
                  </a:ext>
                </a:extLst>
              </p:cNvPr>
              <p:cNvSpPr txBox="1"/>
              <p:nvPr/>
            </p:nvSpPr>
            <p:spPr>
              <a:xfrm>
                <a:off x="10671984" y="2601631"/>
                <a:ext cx="37388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venir Next LT Pro"/>
                    <a:ea typeface="+mn-ea"/>
                    <a:cs typeface="+mn-cs"/>
                  </a:rPr>
                  <a:t>MD</a:t>
                </a:r>
              </a:p>
            </p:txBody>
          </p:sp>
          <p:sp>
            <p:nvSpPr>
              <p:cNvPr id="33" name="TextBox 32">
                <a:extLst>
                  <a:ext uri="{FF2B5EF4-FFF2-40B4-BE49-F238E27FC236}">
                    <a16:creationId xmlns:a16="http://schemas.microsoft.com/office/drawing/2014/main" id="{A6EC9619-AA4D-AF0E-2524-3704332B63FF}"/>
                  </a:ext>
                </a:extLst>
              </p:cNvPr>
              <p:cNvSpPr txBox="1"/>
              <p:nvPr/>
            </p:nvSpPr>
            <p:spPr>
              <a:xfrm>
                <a:off x="10977874" y="2652726"/>
                <a:ext cx="37388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C4C4E"/>
                    </a:solidFill>
                    <a:effectLst/>
                    <a:uLnTx/>
                    <a:uFillTx/>
                    <a:latin typeface="Avenir Next LT Pro"/>
                    <a:ea typeface="+mn-ea"/>
                    <a:cs typeface="+mn-cs"/>
                  </a:rPr>
                  <a:t>DE</a:t>
                </a:r>
              </a:p>
            </p:txBody>
          </p:sp>
        </p:grpSp>
        <p:sp>
          <p:nvSpPr>
            <p:cNvPr id="3" name="TextBox 2">
              <a:extLst>
                <a:ext uri="{FF2B5EF4-FFF2-40B4-BE49-F238E27FC236}">
                  <a16:creationId xmlns:a16="http://schemas.microsoft.com/office/drawing/2014/main" id="{DBD16463-FE54-4D06-645C-5899BF284907}"/>
                </a:ext>
              </a:extLst>
            </p:cNvPr>
            <p:cNvSpPr txBox="1"/>
            <p:nvPr/>
          </p:nvSpPr>
          <p:spPr>
            <a:xfrm>
              <a:off x="7651161" y="4706414"/>
              <a:ext cx="37388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venir Next LT Pro"/>
                  <a:ea typeface="+mn-ea"/>
                  <a:cs typeface="+mn-cs"/>
                </a:rPr>
                <a:t>HI</a:t>
              </a:r>
            </a:p>
          </p:txBody>
        </p:sp>
      </p:grpSp>
      <p:grpSp>
        <p:nvGrpSpPr>
          <p:cNvPr id="47" name="Group 46">
            <a:extLst>
              <a:ext uri="{FF2B5EF4-FFF2-40B4-BE49-F238E27FC236}">
                <a16:creationId xmlns:a16="http://schemas.microsoft.com/office/drawing/2014/main" id="{C77F667C-7590-31D8-40AD-0BA81562E285}"/>
              </a:ext>
            </a:extLst>
          </p:cNvPr>
          <p:cNvGrpSpPr/>
          <p:nvPr/>
        </p:nvGrpSpPr>
        <p:grpSpPr>
          <a:xfrm>
            <a:off x="9515475" y="4530391"/>
            <a:ext cx="758865" cy="481060"/>
            <a:chOff x="9616191" y="4530391"/>
            <a:chExt cx="658149" cy="481060"/>
          </a:xfrm>
        </p:grpSpPr>
        <mc:AlternateContent xmlns:mc="http://schemas.openxmlformats.org/markup-compatibility/2006" xmlns:cx4="http://schemas.microsoft.com/office/drawing/2016/5/10/chartex">
          <mc:Choice Requires="cx4">
            <p:graphicFrame>
              <p:nvGraphicFramePr>
                <p:cNvPr id="43" name="Chart 42">
                  <a:extLst>
                    <a:ext uri="{FF2B5EF4-FFF2-40B4-BE49-F238E27FC236}">
                      <a16:creationId xmlns:a16="http://schemas.microsoft.com/office/drawing/2014/main" id="{3428404A-362F-B2DF-2C8A-618DBD33A3E1}"/>
                    </a:ext>
                  </a:extLst>
                </p:cNvPr>
                <p:cNvGraphicFramePr/>
                <p:nvPr/>
              </p:nvGraphicFramePr>
              <p:xfrm>
                <a:off x="9616191" y="4530391"/>
                <a:ext cx="658149" cy="481060"/>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43" name="Chart 42">
                  <a:extLst>
                    <a:ext uri="{FF2B5EF4-FFF2-40B4-BE49-F238E27FC236}">
                      <a16:creationId xmlns:a16="http://schemas.microsoft.com/office/drawing/2014/main" id="{3428404A-362F-B2DF-2C8A-618DBD33A3E1}"/>
                    </a:ext>
                  </a:extLst>
                </p:cNvPr>
                <p:cNvPicPr>
                  <a:picLocks noGrp="1" noRot="1" noChangeAspect="1" noMove="1" noResize="1" noEditPoints="1" noAdjustHandles="1" noChangeArrowheads="1" noChangeShapeType="1"/>
                </p:cNvPicPr>
                <p:nvPr/>
              </p:nvPicPr>
              <p:blipFill>
                <a:blip r:embed="rId6"/>
                <a:stretch>
                  <a:fillRect/>
                </a:stretch>
              </p:blipFill>
              <p:spPr>
                <a:xfrm>
                  <a:off x="9515475" y="4530391"/>
                  <a:ext cx="758865" cy="481060"/>
                </a:xfrm>
                <a:prstGeom prst="rect">
                  <a:avLst/>
                </a:prstGeom>
              </p:spPr>
            </p:pic>
          </mc:Fallback>
        </mc:AlternateContent>
        <p:sp>
          <p:nvSpPr>
            <p:cNvPr id="45" name="Rectangle 44">
              <a:extLst>
                <a:ext uri="{FF2B5EF4-FFF2-40B4-BE49-F238E27FC236}">
                  <a16:creationId xmlns:a16="http://schemas.microsoft.com/office/drawing/2014/main" id="{A8A36362-88FA-4DB4-5AC4-3F5760EF5950}"/>
                </a:ext>
              </a:extLst>
            </p:cNvPr>
            <p:cNvSpPr/>
            <p:nvPr/>
          </p:nvSpPr>
          <p:spPr>
            <a:xfrm>
              <a:off x="9616191" y="4860493"/>
              <a:ext cx="658149" cy="1210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44" name="Group 43">
            <a:extLst>
              <a:ext uri="{FF2B5EF4-FFF2-40B4-BE49-F238E27FC236}">
                <a16:creationId xmlns:a16="http://schemas.microsoft.com/office/drawing/2014/main" id="{334A331D-980F-A0C0-4118-90DEFCF84080}"/>
              </a:ext>
            </a:extLst>
          </p:cNvPr>
          <p:cNvGrpSpPr/>
          <p:nvPr/>
        </p:nvGrpSpPr>
        <p:grpSpPr>
          <a:xfrm>
            <a:off x="574055" y="5113040"/>
            <a:ext cx="4651398" cy="685839"/>
            <a:chOff x="580095" y="5047975"/>
            <a:chExt cx="4651398" cy="685839"/>
          </a:xfrm>
        </p:grpSpPr>
        <p:grpSp>
          <p:nvGrpSpPr>
            <p:cNvPr id="46" name="Group 45">
              <a:extLst>
                <a:ext uri="{FF2B5EF4-FFF2-40B4-BE49-F238E27FC236}">
                  <a16:creationId xmlns:a16="http://schemas.microsoft.com/office/drawing/2014/main" id="{F59C7708-3BD8-A472-FF1F-261C27EB6D56}"/>
                </a:ext>
              </a:extLst>
            </p:cNvPr>
            <p:cNvGrpSpPr/>
            <p:nvPr/>
          </p:nvGrpSpPr>
          <p:grpSpPr>
            <a:xfrm>
              <a:off x="763624" y="5047975"/>
              <a:ext cx="4467869" cy="685839"/>
              <a:chOff x="405487" y="3889990"/>
              <a:chExt cx="3496066" cy="527009"/>
            </a:xfrm>
          </p:grpSpPr>
          <p:sp>
            <p:nvSpPr>
              <p:cNvPr id="48" name="TextBox 47">
                <a:extLst>
                  <a:ext uri="{FF2B5EF4-FFF2-40B4-BE49-F238E27FC236}">
                    <a16:creationId xmlns:a16="http://schemas.microsoft.com/office/drawing/2014/main" id="{5B3E6727-5AE4-FCF8-50F2-155D901E23ED}"/>
                  </a:ext>
                </a:extLst>
              </p:cNvPr>
              <p:cNvSpPr txBox="1"/>
              <p:nvPr/>
            </p:nvSpPr>
            <p:spPr>
              <a:xfrm>
                <a:off x="405487" y="3889990"/>
                <a:ext cx="1859410" cy="129475"/>
              </a:xfrm>
              <a:prstGeom prst="rect">
                <a:avLst/>
              </a:prstGeom>
              <a:noFill/>
            </p:spPr>
            <p:txBody>
              <a:bodyPr wrap="square" lIns="0" tIns="0" rIns="0" bIns="0" numCol="1" rtlCol="0" anchor="ctr">
                <a:noAutofit/>
              </a:bodyPr>
              <a:lstStyle>
                <a:defPPr>
                  <a:defRPr lang="en-US"/>
                </a:defPPr>
                <a:lvl1pPr>
                  <a:defRPr sz="1000" b="1"/>
                </a:lvl1pPr>
              </a:lstStyle>
              <a:p>
                <a:pPr marL="0" marR="0" lvl="0" indent="0" algn="l" defTabSz="914400" rtl="0" eaLnBrk="1" fontAlgn="auto" latinLnBrk="0" hangingPunct="1">
                  <a:lnSpc>
                    <a:spcPts val="750"/>
                  </a:lnSpc>
                  <a:spcBef>
                    <a:spcPts val="0"/>
                  </a:spcBef>
                  <a:spcAft>
                    <a:spcPts val="0"/>
                  </a:spcAft>
                  <a:buClrTx/>
                  <a:buSzTx/>
                  <a:buFontTx/>
                  <a:buNone/>
                  <a:tabLst/>
                  <a:defRPr/>
                </a:pPr>
                <a:r>
                  <a:rPr kumimoji="0" lang="en-US" sz="1000" b="1" i="0" u="none" strike="noStrike" kern="1200" cap="none" spc="0" normalizeH="0" baseline="0" noProof="0">
                    <a:ln>
                      <a:noFill/>
                    </a:ln>
                    <a:solidFill>
                      <a:srgbClr val="ABA299"/>
                    </a:solidFill>
                    <a:effectLst/>
                    <a:uLnTx/>
                    <a:uFillTx/>
                    <a:latin typeface="Open Sans SemiCondensed SemiCondensed" pitchFamily="2" charset="0"/>
                    <a:ea typeface="Open Sans SemiCondensed SemiCondensed" pitchFamily="2" charset="0"/>
                    <a:cs typeface="Open Sans SemiCondensed SemiCondensed" pitchFamily="2" charset="0"/>
                  </a:rPr>
                  <a:t>PFML Proposal Rejected</a:t>
                </a:r>
                <a:r>
                  <a:rPr kumimoji="0" lang="en-US" sz="1000" b="1" i="0" u="none" strike="noStrike" kern="1200" cap="none" spc="0" normalizeH="0" baseline="30000" noProof="0">
                    <a:ln>
                      <a:noFill/>
                    </a:ln>
                    <a:solidFill>
                      <a:srgbClr val="ABA299"/>
                    </a:solidFill>
                    <a:effectLst/>
                    <a:uLnTx/>
                    <a:uFillTx/>
                    <a:latin typeface="Open Sans SemiCondensed SemiCondensed" pitchFamily="2" charset="0"/>
                    <a:ea typeface="Open Sans SemiCondensed SemiCondensed" pitchFamily="2" charset="0"/>
                    <a:cs typeface="Open Sans SemiCondensed SemiCondensed" pitchFamily="2" charset="0"/>
                  </a:rPr>
                  <a:t>2</a:t>
                </a:r>
              </a:p>
            </p:txBody>
          </p:sp>
          <p:sp>
            <p:nvSpPr>
              <p:cNvPr id="49" name="TextBox 48">
                <a:extLst>
                  <a:ext uri="{FF2B5EF4-FFF2-40B4-BE49-F238E27FC236}">
                    <a16:creationId xmlns:a16="http://schemas.microsoft.com/office/drawing/2014/main" id="{E7F56405-55E1-A338-3661-002139776BF8}"/>
                  </a:ext>
                </a:extLst>
              </p:cNvPr>
              <p:cNvSpPr txBox="1"/>
              <p:nvPr/>
            </p:nvSpPr>
            <p:spPr>
              <a:xfrm>
                <a:off x="416826" y="4002809"/>
                <a:ext cx="3484727" cy="414190"/>
              </a:xfrm>
              <a:prstGeom prst="rect">
                <a:avLst/>
              </a:prstGeom>
              <a:noFill/>
            </p:spPr>
            <p:txBody>
              <a:bodyPr wrap="square" lIns="0" tIns="0" rIns="0" bIns="0" numCol="4"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Georgia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Idaho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Kansas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Michigan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Mississippi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Montana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North Carolina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North Dakota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South Carolina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South Dakota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West Virginia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30406"/>
                    </a:solidFill>
                    <a:effectLst/>
                    <a:uLnTx/>
                    <a:uFillTx/>
                    <a:latin typeface="Open Sans SemiCondensed SemiCondensed" pitchFamily="2" charset="0"/>
                    <a:ea typeface="Open Sans SemiCondensed SemiCondensed" pitchFamily="2" charset="0"/>
                    <a:cs typeface="Open Sans SemiCondensed SemiCondensed" pitchFamily="2" charset="0"/>
                  </a:rPr>
                  <a:t>Wisconsin</a:t>
                </a:r>
              </a:p>
            </p:txBody>
          </p:sp>
        </p:grpSp>
        <p:sp>
          <p:nvSpPr>
            <p:cNvPr id="40" name="Rectangle 39">
              <a:extLst>
                <a:ext uri="{FF2B5EF4-FFF2-40B4-BE49-F238E27FC236}">
                  <a16:creationId xmlns:a16="http://schemas.microsoft.com/office/drawing/2014/main" id="{79082A30-D7AF-2377-B7B1-A474F2AE6AB6}"/>
                </a:ext>
              </a:extLst>
            </p:cNvPr>
            <p:cNvSpPr/>
            <p:nvPr/>
          </p:nvSpPr>
          <p:spPr>
            <a:xfrm>
              <a:off x="580095" y="5062570"/>
              <a:ext cx="91440" cy="9441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pic>
        <p:nvPicPr>
          <p:cNvPr id="3078" name="Picture 6" descr="Log in - DBL Insurance">
            <a:extLst>
              <a:ext uri="{FF2B5EF4-FFF2-40B4-BE49-F238E27FC236}">
                <a16:creationId xmlns:a16="http://schemas.microsoft.com/office/drawing/2014/main" id="{E24A4A39-90FC-3EA0-EB46-94D27BBEB5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38" y="6381043"/>
            <a:ext cx="2339721" cy="4436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white text&#10;&#10;AI-generated content may be incorrect.">
            <a:extLst>
              <a:ext uri="{FF2B5EF4-FFF2-40B4-BE49-F238E27FC236}">
                <a16:creationId xmlns:a16="http://schemas.microsoft.com/office/drawing/2014/main" id="{BB2F9DE0-8ECC-CD19-EDB2-9D65872ECA9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pic>
        <p:nvPicPr>
          <p:cNvPr id="4" name="Picture 3" descr="A black background with white text&#10;&#10;AI-generated content may be incorrect.">
            <a:extLst>
              <a:ext uri="{FF2B5EF4-FFF2-40B4-BE49-F238E27FC236}">
                <a16:creationId xmlns:a16="http://schemas.microsoft.com/office/drawing/2014/main" id="{0A47751A-91DA-329D-EB5E-D1446CBC783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553695" y="6322637"/>
            <a:ext cx="1549667" cy="508318"/>
          </a:xfrm>
          <a:prstGeom prst="rect">
            <a:avLst/>
          </a:prstGeom>
          <a:noFill/>
          <a:ln>
            <a:noFill/>
          </a:ln>
        </p:spPr>
      </p:pic>
    </p:spTree>
    <p:extLst>
      <p:ext uri="{BB962C8B-B14F-4D97-AF65-F5344CB8AC3E}">
        <p14:creationId xmlns:p14="http://schemas.microsoft.com/office/powerpoint/2010/main" val="2345171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2A16D0-5471-CB7A-6B5C-09F81281CD12}"/>
              </a:ext>
            </a:extLst>
          </p:cNvPr>
          <p:cNvSpPr>
            <a:spLocks noGrp="1"/>
          </p:cNvSpPr>
          <p:nvPr>
            <p:ph type="body" sz="quarter" idx="12"/>
          </p:nvPr>
        </p:nvSpPr>
        <p:spPr/>
        <p:txBody>
          <a:bodyPr>
            <a:normAutofit/>
          </a:bodyPr>
          <a:lstStyle/>
          <a:p>
            <a:r>
              <a:rPr lang="en-US" sz="2000">
                <a:solidFill>
                  <a:srgbClr val="54C0AA"/>
                </a:solidFill>
              </a:rPr>
              <a:t>Some potential advantages when choosing a fully insured private plan</a:t>
            </a:r>
          </a:p>
        </p:txBody>
      </p:sp>
      <p:sp>
        <p:nvSpPr>
          <p:cNvPr id="3" name="Title 2">
            <a:extLst>
              <a:ext uri="{FF2B5EF4-FFF2-40B4-BE49-F238E27FC236}">
                <a16:creationId xmlns:a16="http://schemas.microsoft.com/office/drawing/2014/main" id="{3FE37F69-64A5-780F-3187-6117853EA771}"/>
              </a:ext>
            </a:extLst>
          </p:cNvPr>
          <p:cNvSpPr>
            <a:spLocks noGrp="1"/>
          </p:cNvSpPr>
          <p:nvPr>
            <p:ph type="title"/>
          </p:nvPr>
        </p:nvSpPr>
        <p:spPr/>
        <p:txBody>
          <a:bodyPr/>
          <a:lstStyle/>
          <a:p>
            <a:r>
              <a:rPr lang="en-US"/>
              <a:t>Why a Stand-Alone Private Plan</a:t>
            </a:r>
          </a:p>
        </p:txBody>
      </p:sp>
      <p:sp>
        <p:nvSpPr>
          <p:cNvPr id="4" name="Text Placeholder 3">
            <a:extLst>
              <a:ext uri="{FF2B5EF4-FFF2-40B4-BE49-F238E27FC236}">
                <a16:creationId xmlns:a16="http://schemas.microsoft.com/office/drawing/2014/main" id="{3CB80F31-53E5-4E06-CD30-562405985396}"/>
              </a:ext>
            </a:extLst>
          </p:cNvPr>
          <p:cNvSpPr>
            <a:spLocks noGrp="1"/>
          </p:cNvSpPr>
          <p:nvPr>
            <p:ph type="body" sz="quarter" idx="11"/>
          </p:nvPr>
        </p:nvSpPr>
        <p:spPr>
          <a:xfrm>
            <a:off x="548640" y="2057399"/>
            <a:ext cx="10972800" cy="3655337"/>
          </a:xfrm>
        </p:spPr>
        <p:txBody>
          <a:bodyPr/>
          <a:lstStyle/>
          <a:p>
            <a:r>
              <a:rPr lang="en-US"/>
              <a:t>One and done</a:t>
            </a:r>
          </a:p>
          <a:p>
            <a:r>
              <a:rPr lang="en-US"/>
              <a:t>Ancillary coverages remain free from anchoring of PFML packaging </a:t>
            </a:r>
          </a:p>
          <a:p>
            <a:r>
              <a:rPr lang="en-US"/>
              <a:t>Working with an educated broker on a consultative level is an advantage for employers</a:t>
            </a:r>
          </a:p>
          <a:p>
            <a:r>
              <a:rPr lang="en-US"/>
              <a:t>Experience with managing state-mandated PFML benefits</a:t>
            </a:r>
          </a:p>
          <a:p>
            <a:r>
              <a:rPr lang="en-US"/>
              <a:t>Flexible claim filing options</a:t>
            </a:r>
          </a:p>
          <a:p>
            <a:r>
              <a:rPr lang="en-US"/>
              <a:t>Potentially lower costs compared to state plan rates</a:t>
            </a:r>
          </a:p>
          <a:p>
            <a:r>
              <a:rPr lang="en-US"/>
              <a:t>Faster claim turn around times</a:t>
            </a:r>
          </a:p>
          <a:p>
            <a:r>
              <a:rPr lang="en-US"/>
              <a:t>Employer has access to claim status and reports</a:t>
            </a:r>
          </a:p>
          <a:p>
            <a:r>
              <a:rPr lang="en-US"/>
              <a:t>PFML is commissionable </a:t>
            </a:r>
          </a:p>
        </p:txBody>
      </p:sp>
      <p:pic>
        <p:nvPicPr>
          <p:cNvPr id="5" name="Picture 2" descr="Log in - DBL Insurance">
            <a:extLst>
              <a:ext uri="{FF2B5EF4-FFF2-40B4-BE49-F238E27FC236}">
                <a16:creationId xmlns:a16="http://schemas.microsoft.com/office/drawing/2014/main" id="{609BC300-4498-09C1-1EE2-3E1869415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50" y="6325589"/>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background with white text&#10;&#10;AI-generated content may be incorrect.">
            <a:extLst>
              <a:ext uri="{FF2B5EF4-FFF2-40B4-BE49-F238E27FC236}">
                <a16:creationId xmlns:a16="http://schemas.microsoft.com/office/drawing/2014/main" id="{CC552C17-B1D9-D03B-2F42-344411AD68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896022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59272A-C75A-C5B9-87B3-36A90D5F9E8D}"/>
              </a:ext>
            </a:extLst>
          </p:cNvPr>
          <p:cNvSpPr>
            <a:spLocks noGrp="1"/>
          </p:cNvSpPr>
          <p:nvPr>
            <p:ph type="body" sz="quarter" idx="12"/>
          </p:nvPr>
        </p:nvSpPr>
        <p:spPr>
          <a:xfrm>
            <a:off x="548640" y="1607532"/>
            <a:ext cx="10972799" cy="4619531"/>
          </a:xfrm>
        </p:spPr>
        <p:txBody>
          <a:bodyPr>
            <a:normAutofit fontScale="77500" lnSpcReduction="20000"/>
          </a:bodyPr>
          <a:lstStyle/>
          <a:p>
            <a:r>
              <a:rPr lang="en-US" b="1">
                <a:solidFill>
                  <a:srgbClr val="54C0AA"/>
                </a:solidFill>
              </a:rPr>
              <a:t>MN PFML </a:t>
            </a:r>
            <a:r>
              <a:rPr lang="en-US" b="1" u="sng">
                <a:solidFill>
                  <a:srgbClr val="54C0AA"/>
                </a:solidFill>
              </a:rPr>
              <a:t>packaged</a:t>
            </a:r>
            <a:r>
              <a:rPr lang="en-US" b="1">
                <a:solidFill>
                  <a:srgbClr val="54C0AA"/>
                </a:solidFill>
              </a:rPr>
              <a:t> with other ancillary benefits.</a:t>
            </a:r>
          </a:p>
          <a:p>
            <a:endParaRPr lang="en-US" b="1">
              <a:solidFill>
                <a:srgbClr val="54C0AA"/>
              </a:solidFill>
            </a:endParaRPr>
          </a:p>
          <a:p>
            <a:pPr lvl="1" indent="0">
              <a:buNone/>
            </a:pPr>
            <a:r>
              <a:rPr lang="en-US" sz="1900" b="1"/>
              <a:t>Disadvantages – </a:t>
            </a:r>
          </a:p>
          <a:p>
            <a:pPr marL="742950" lvl="1" indent="-285750"/>
            <a:r>
              <a:rPr lang="en-US" sz="1500"/>
              <a:t>PFML becomes an anchor to ancillary coverages</a:t>
            </a:r>
          </a:p>
          <a:p>
            <a:pPr marL="742950" lvl="1" indent="-285750"/>
            <a:r>
              <a:rPr lang="en-US" sz="1500"/>
              <a:t>Local group carrier reps are learning MN PFML</a:t>
            </a:r>
          </a:p>
          <a:p>
            <a:pPr marL="742950" lvl="1" indent="-285750"/>
            <a:r>
              <a:rPr lang="en-US" sz="1500"/>
              <a:t>PFML laws have strict time constraints and fees for changes such as moving carriers.</a:t>
            </a:r>
            <a:r>
              <a:rPr lang="en-US" sz="2000"/>
              <a:t> </a:t>
            </a:r>
            <a:endParaRPr lang="en-US" sz="1900" b="1"/>
          </a:p>
          <a:p>
            <a:pPr lvl="1" indent="0">
              <a:buNone/>
            </a:pPr>
            <a:r>
              <a:rPr lang="en-US" sz="1900" b="1"/>
              <a:t>Advantages – </a:t>
            </a:r>
          </a:p>
          <a:p>
            <a:pPr marL="742950" lvl="1" indent="-285750"/>
            <a:r>
              <a:rPr lang="en-US"/>
              <a:t>Administration of PFML with disability can feel seamless</a:t>
            </a:r>
          </a:p>
          <a:p>
            <a:pPr marL="742950" lvl="1" indent="-285750"/>
            <a:r>
              <a:rPr lang="en-US"/>
              <a:t>Employer works with one carrier for a disability/leave</a:t>
            </a:r>
          </a:p>
          <a:p>
            <a:endParaRPr lang="en-US"/>
          </a:p>
          <a:p>
            <a:r>
              <a:rPr lang="en-US" b="1">
                <a:solidFill>
                  <a:srgbClr val="54C0AA"/>
                </a:solidFill>
              </a:rPr>
              <a:t>MN PFML placed with </a:t>
            </a:r>
            <a:r>
              <a:rPr lang="en-US" b="1" u="sng">
                <a:solidFill>
                  <a:srgbClr val="54C0AA"/>
                </a:solidFill>
              </a:rPr>
              <a:t>standalone</a:t>
            </a:r>
            <a:r>
              <a:rPr lang="en-US" b="1">
                <a:solidFill>
                  <a:srgbClr val="54C0AA"/>
                </a:solidFill>
              </a:rPr>
              <a:t> carrier.</a:t>
            </a:r>
          </a:p>
          <a:p>
            <a:endParaRPr lang="en-US" b="1">
              <a:solidFill>
                <a:srgbClr val="54C0AA"/>
              </a:solidFill>
            </a:endParaRPr>
          </a:p>
          <a:p>
            <a:pPr lvl="1" indent="0">
              <a:buNone/>
            </a:pPr>
            <a:r>
              <a:rPr lang="en-US" sz="1900" b="1"/>
              <a:t>Disadvantages – </a:t>
            </a:r>
          </a:p>
          <a:p>
            <a:pPr marL="742950" lvl="1" indent="-285750"/>
            <a:r>
              <a:rPr lang="en-US"/>
              <a:t>Employer works with two carriers for a disability/leave</a:t>
            </a:r>
            <a:endParaRPr lang="en-US" b="1">
              <a:solidFill>
                <a:srgbClr val="54C0AA"/>
              </a:solidFill>
            </a:endParaRPr>
          </a:p>
          <a:p>
            <a:pPr lvl="1" indent="0">
              <a:buNone/>
            </a:pPr>
            <a:r>
              <a:rPr lang="en-US" sz="1900" b="1"/>
              <a:t>Advantages – </a:t>
            </a:r>
          </a:p>
          <a:p>
            <a:pPr marL="742950" lvl="1" indent="-285750"/>
            <a:r>
              <a:rPr lang="en-US"/>
              <a:t>Direct Benefits &amp; DBL Center – full servicing partnership</a:t>
            </a:r>
          </a:p>
          <a:p>
            <a:pPr marL="742950" lvl="1" indent="-285750"/>
            <a:r>
              <a:rPr lang="en-US"/>
              <a:t>Working with carriers who specialize solely in PFML products</a:t>
            </a:r>
          </a:p>
          <a:p>
            <a:pPr marL="742950" lvl="1" indent="-285750"/>
            <a:r>
              <a:rPr lang="en-US"/>
              <a:t>No additional lines needed to place PFML coverage (group benefits remain untied)</a:t>
            </a:r>
          </a:p>
          <a:p>
            <a:pPr marL="742950" lvl="1" indent="-285750"/>
            <a:r>
              <a:rPr lang="en-US"/>
              <a:t>More flexible quoting options </a:t>
            </a:r>
          </a:p>
          <a:p>
            <a:endParaRPr lang="en-US"/>
          </a:p>
          <a:p>
            <a:r>
              <a:rPr lang="en-US" i="1"/>
              <a:t>What we’ve learned being involved in the other states that have recently implemented PFML programs.</a:t>
            </a:r>
          </a:p>
          <a:p>
            <a:r>
              <a:rPr lang="en-US"/>
              <a:t>	</a:t>
            </a:r>
          </a:p>
        </p:txBody>
      </p:sp>
      <p:sp>
        <p:nvSpPr>
          <p:cNvPr id="3" name="Title 2">
            <a:extLst>
              <a:ext uri="{FF2B5EF4-FFF2-40B4-BE49-F238E27FC236}">
                <a16:creationId xmlns:a16="http://schemas.microsoft.com/office/drawing/2014/main" id="{AB25088E-0EE9-31EF-4EBE-36C839CF6896}"/>
              </a:ext>
            </a:extLst>
          </p:cNvPr>
          <p:cNvSpPr>
            <a:spLocks noGrp="1"/>
          </p:cNvSpPr>
          <p:nvPr>
            <p:ph type="title"/>
          </p:nvPr>
        </p:nvSpPr>
        <p:spPr/>
        <p:txBody>
          <a:bodyPr/>
          <a:lstStyle/>
          <a:p>
            <a:r>
              <a:rPr lang="en-US"/>
              <a:t>Fully Insured Private Plans</a:t>
            </a:r>
          </a:p>
        </p:txBody>
      </p:sp>
      <p:pic>
        <p:nvPicPr>
          <p:cNvPr id="5" name="Picture 2" descr="Log in - DBL Insurance">
            <a:extLst>
              <a:ext uri="{FF2B5EF4-FFF2-40B4-BE49-F238E27FC236}">
                <a16:creationId xmlns:a16="http://schemas.microsoft.com/office/drawing/2014/main" id="{F6C1FF0A-88F0-FE98-1920-2C4C02FA8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 y="6454634"/>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background with white text&#10;&#10;AI-generated content may be incorrect.">
            <a:extLst>
              <a:ext uri="{FF2B5EF4-FFF2-40B4-BE49-F238E27FC236}">
                <a16:creationId xmlns:a16="http://schemas.microsoft.com/office/drawing/2014/main" id="{EB5645C0-ECF3-FEE7-F0CC-E46F6DE8DB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106982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1E4D2-A8FA-1477-BB1A-C7C34F38327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89152E-77D9-5386-3F4C-86E2E38DA1BD}"/>
              </a:ext>
            </a:extLst>
          </p:cNvPr>
          <p:cNvSpPr>
            <a:spLocks noGrp="1"/>
          </p:cNvSpPr>
          <p:nvPr>
            <p:ph type="body" sz="quarter" idx="12"/>
          </p:nvPr>
        </p:nvSpPr>
        <p:spPr/>
        <p:txBody>
          <a:bodyPr>
            <a:normAutofit fontScale="92500"/>
          </a:bodyPr>
          <a:lstStyle/>
          <a:p>
            <a:r>
              <a:rPr lang="en-US" sz="2000">
                <a:solidFill>
                  <a:srgbClr val="54C0AA"/>
                </a:solidFill>
              </a:rPr>
              <a:t>We are a full-service General Agents specializing in Paid Family &amp; Medical Leave programs.</a:t>
            </a:r>
          </a:p>
        </p:txBody>
      </p:sp>
      <p:sp>
        <p:nvSpPr>
          <p:cNvPr id="3" name="Title 2">
            <a:extLst>
              <a:ext uri="{FF2B5EF4-FFF2-40B4-BE49-F238E27FC236}">
                <a16:creationId xmlns:a16="http://schemas.microsoft.com/office/drawing/2014/main" id="{E887519F-93A8-337F-C16C-DF013A9DA00D}"/>
              </a:ext>
            </a:extLst>
          </p:cNvPr>
          <p:cNvSpPr>
            <a:spLocks noGrp="1"/>
          </p:cNvSpPr>
          <p:nvPr>
            <p:ph type="title"/>
          </p:nvPr>
        </p:nvSpPr>
        <p:spPr/>
        <p:txBody>
          <a:bodyPr/>
          <a:lstStyle/>
          <a:p>
            <a:r>
              <a:rPr lang="en-US"/>
              <a:t>Why Partner with Us?</a:t>
            </a:r>
          </a:p>
        </p:txBody>
      </p:sp>
      <p:sp>
        <p:nvSpPr>
          <p:cNvPr id="4" name="Text Placeholder 3">
            <a:extLst>
              <a:ext uri="{FF2B5EF4-FFF2-40B4-BE49-F238E27FC236}">
                <a16:creationId xmlns:a16="http://schemas.microsoft.com/office/drawing/2014/main" id="{3CD61BB8-0364-1DCA-4319-E67FE6850831}"/>
              </a:ext>
            </a:extLst>
          </p:cNvPr>
          <p:cNvSpPr>
            <a:spLocks noGrp="1"/>
          </p:cNvSpPr>
          <p:nvPr>
            <p:ph type="body" sz="quarter" idx="11"/>
          </p:nvPr>
        </p:nvSpPr>
        <p:spPr>
          <a:xfrm>
            <a:off x="548638" y="1965960"/>
            <a:ext cx="10972800" cy="3655337"/>
          </a:xfrm>
        </p:spPr>
        <p:txBody>
          <a:bodyPr/>
          <a:lstStyle/>
          <a:p>
            <a:r>
              <a:rPr lang="en-US"/>
              <a:t>Placing MN PFML standalone through us is a one-and-done. </a:t>
            </a:r>
          </a:p>
          <a:p>
            <a:r>
              <a:rPr lang="en-US"/>
              <a:t>We will work with you and/or your clients to provide consultative account management services around education and what we have learned with the other states that have implemented PFML programs.</a:t>
            </a:r>
          </a:p>
          <a:p>
            <a:r>
              <a:rPr lang="en-US"/>
              <a:t>We will provide step-by-step on-going support to you and your clients for the privatization of their PFML. </a:t>
            </a:r>
          </a:p>
          <a:p>
            <a:r>
              <a:rPr lang="en-US"/>
              <a:t>We will be your one point of contact for any PFML private plans placed through our agency.</a:t>
            </a:r>
          </a:p>
          <a:p>
            <a:r>
              <a:rPr lang="en-US"/>
              <a:t>We will do the marketing, servicing, renewal management, and assist with any necessary escalations needed. </a:t>
            </a:r>
          </a:p>
          <a:p>
            <a:r>
              <a:rPr lang="en-US"/>
              <a:t>We will service your clients at your desired level; either in the back-ground or customer facing.</a:t>
            </a:r>
          </a:p>
          <a:p>
            <a:r>
              <a:rPr lang="en-US"/>
              <a:t>We have a large book of PFML business with many carriers to leverage which helps us get the most favorable pricing and renewals.</a:t>
            </a:r>
          </a:p>
        </p:txBody>
      </p:sp>
      <p:pic>
        <p:nvPicPr>
          <p:cNvPr id="5" name="Picture 2" descr="Log in - DBL Insurance">
            <a:extLst>
              <a:ext uri="{FF2B5EF4-FFF2-40B4-BE49-F238E27FC236}">
                <a16:creationId xmlns:a16="http://schemas.microsoft.com/office/drawing/2014/main" id="{F8F2DC7E-972A-BB14-2DC0-25D89E0F5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 y="6454634"/>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ack background with white text&#10;&#10;AI-generated content may be incorrect.">
            <a:extLst>
              <a:ext uri="{FF2B5EF4-FFF2-40B4-BE49-F238E27FC236}">
                <a16:creationId xmlns:a16="http://schemas.microsoft.com/office/drawing/2014/main" id="{0BFADD0D-0BD4-052B-D0D4-C71E4E8CC4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2368173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47457-7769-F703-5064-1C98D652545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F8D4C-FAB7-DCB5-791A-682F3C942181}"/>
              </a:ext>
            </a:extLst>
          </p:cNvPr>
          <p:cNvSpPr>
            <a:spLocks noGrp="1"/>
          </p:cNvSpPr>
          <p:nvPr>
            <p:ph type="title"/>
          </p:nvPr>
        </p:nvSpPr>
        <p:spPr/>
        <p:txBody>
          <a:bodyPr/>
          <a:lstStyle/>
          <a:p>
            <a:r>
              <a:rPr lang="en-US"/>
              <a:t>Timeline and Key Actions</a:t>
            </a:r>
          </a:p>
        </p:txBody>
      </p:sp>
    </p:spTree>
    <p:extLst>
      <p:ext uri="{BB962C8B-B14F-4D97-AF65-F5344CB8AC3E}">
        <p14:creationId xmlns:p14="http://schemas.microsoft.com/office/powerpoint/2010/main" val="811056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13846-296F-49AA-81B5-329169CC776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0C364AD-681E-C439-4ACB-8BAD50E55BEB}"/>
              </a:ext>
            </a:extLst>
          </p:cNvPr>
          <p:cNvSpPr>
            <a:spLocks noGrp="1"/>
          </p:cNvSpPr>
          <p:nvPr>
            <p:ph type="title"/>
          </p:nvPr>
        </p:nvSpPr>
        <p:spPr/>
        <p:txBody>
          <a:bodyPr anchor="b">
            <a:noAutofit/>
          </a:bodyPr>
          <a:lstStyle/>
          <a:p>
            <a:r>
              <a:rPr lang="en-US" sz="3600" b="0"/>
              <a:t>Key Date Summary</a:t>
            </a:r>
          </a:p>
        </p:txBody>
      </p:sp>
      <p:grpSp>
        <p:nvGrpSpPr>
          <p:cNvPr id="3" name="Group 2">
            <a:extLst>
              <a:ext uri="{FF2B5EF4-FFF2-40B4-BE49-F238E27FC236}">
                <a16:creationId xmlns:a16="http://schemas.microsoft.com/office/drawing/2014/main" id="{27FD755A-9CC5-33EF-D27C-20CD69758499}"/>
              </a:ext>
            </a:extLst>
          </p:cNvPr>
          <p:cNvGrpSpPr/>
          <p:nvPr/>
        </p:nvGrpSpPr>
        <p:grpSpPr>
          <a:xfrm>
            <a:off x="566911" y="2009026"/>
            <a:ext cx="10983913" cy="3623160"/>
            <a:chOff x="604043" y="2128352"/>
            <a:chExt cx="10983913" cy="3623160"/>
          </a:xfrm>
        </p:grpSpPr>
        <p:sp>
          <p:nvSpPr>
            <p:cNvPr id="4" name="Straight Connector 3">
              <a:extLst>
                <a:ext uri="{FF2B5EF4-FFF2-40B4-BE49-F238E27FC236}">
                  <a16:creationId xmlns:a16="http://schemas.microsoft.com/office/drawing/2014/main" id="{BC6211DF-3C5C-7CCA-BC4E-26265B819079}"/>
                </a:ext>
              </a:extLst>
            </p:cNvPr>
            <p:cNvSpPr/>
            <p:nvPr/>
          </p:nvSpPr>
          <p:spPr>
            <a:xfrm>
              <a:off x="604043" y="3847933"/>
              <a:ext cx="10983913"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5" name="Teardrop 4">
              <a:extLst>
                <a:ext uri="{FF2B5EF4-FFF2-40B4-BE49-F238E27FC236}">
                  <a16:creationId xmlns:a16="http://schemas.microsoft.com/office/drawing/2014/main" id="{897BF552-5FE3-563D-AD69-C0BEBD290553}"/>
                </a:ext>
              </a:extLst>
            </p:cNvPr>
            <p:cNvSpPr/>
            <p:nvPr/>
          </p:nvSpPr>
          <p:spPr>
            <a:xfrm rot="8100000">
              <a:off x="1517553" y="2217893"/>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7" name="Oval 6">
              <a:extLst>
                <a:ext uri="{FF2B5EF4-FFF2-40B4-BE49-F238E27FC236}">
                  <a16:creationId xmlns:a16="http://schemas.microsoft.com/office/drawing/2014/main" id="{34DFF8B0-FF1D-25D3-06CC-897AEF03A4AD}"/>
                </a:ext>
              </a:extLst>
            </p:cNvPr>
            <p:cNvSpPr/>
            <p:nvPr/>
          </p:nvSpPr>
          <p:spPr>
            <a:xfrm>
              <a:off x="1558289" y="2268495"/>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0E94184D-A7E8-3E69-AB64-1E89C8A986A6}"/>
                </a:ext>
              </a:extLst>
            </p:cNvPr>
            <p:cNvSpPr/>
            <p:nvPr/>
          </p:nvSpPr>
          <p:spPr>
            <a:xfrm>
              <a:off x="1923021" y="2640305"/>
              <a:ext cx="1522866" cy="1001299"/>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Private Plan quoting is available</a:t>
              </a:r>
            </a:p>
          </p:txBody>
        </p:sp>
        <p:sp>
          <p:nvSpPr>
            <p:cNvPr id="9" name="Freeform: Shape 8">
              <a:extLst>
                <a:ext uri="{FF2B5EF4-FFF2-40B4-BE49-F238E27FC236}">
                  <a16:creationId xmlns:a16="http://schemas.microsoft.com/office/drawing/2014/main" id="{46F8D24F-CE56-6BE0-CA35-32497DFEC08A}"/>
                </a:ext>
              </a:extLst>
            </p:cNvPr>
            <p:cNvSpPr/>
            <p:nvPr/>
          </p:nvSpPr>
          <p:spPr>
            <a:xfrm>
              <a:off x="1923021" y="2167900"/>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Now</a:t>
              </a:r>
            </a:p>
          </p:txBody>
        </p:sp>
        <p:sp>
          <p:nvSpPr>
            <p:cNvPr id="10" name="Straight Connector 9">
              <a:extLst>
                <a:ext uri="{FF2B5EF4-FFF2-40B4-BE49-F238E27FC236}">
                  <a16:creationId xmlns:a16="http://schemas.microsoft.com/office/drawing/2014/main" id="{7AAE3A81-D3BD-DBA5-C6B7-BEA8D10D96B3}"/>
                </a:ext>
              </a:extLst>
            </p:cNvPr>
            <p:cNvSpPr/>
            <p:nvPr/>
          </p:nvSpPr>
          <p:spPr>
            <a:xfrm>
              <a:off x="1658784" y="2647410"/>
              <a:ext cx="9290" cy="1200522"/>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1" name="Oval 10">
              <a:extLst>
                <a:ext uri="{FF2B5EF4-FFF2-40B4-BE49-F238E27FC236}">
                  <a16:creationId xmlns:a16="http://schemas.microsoft.com/office/drawing/2014/main" id="{FD825DA8-B39F-4D58-D174-7164A3A9F0E7}"/>
                </a:ext>
              </a:extLst>
            </p:cNvPr>
            <p:cNvSpPr/>
            <p:nvPr/>
          </p:nvSpPr>
          <p:spPr>
            <a:xfrm>
              <a:off x="750218" y="3807694"/>
              <a:ext cx="80476" cy="8047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5AE8D535-3F3F-DBE3-F4DD-C832751EDB0D}"/>
                </a:ext>
              </a:extLst>
            </p:cNvPr>
            <p:cNvSpPr/>
            <p:nvPr/>
          </p:nvSpPr>
          <p:spPr>
            <a:xfrm>
              <a:off x="2078696" y="5221017"/>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B386DF81-ACAF-1FDA-A847-97A73EEB8240}"/>
                </a:ext>
              </a:extLst>
            </p:cNvPr>
            <p:cNvSpPr/>
            <p:nvPr/>
          </p:nvSpPr>
          <p:spPr>
            <a:xfrm>
              <a:off x="1022661" y="4051706"/>
              <a:ext cx="2284148" cy="1272489"/>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First quarterly wage detail reports due. Wage reports will be due after the end of each quarter following</a:t>
              </a:r>
            </a:p>
          </p:txBody>
        </p:sp>
        <p:sp>
          <p:nvSpPr>
            <p:cNvPr id="15" name="Freeform: Shape 14">
              <a:extLst>
                <a:ext uri="{FF2B5EF4-FFF2-40B4-BE49-F238E27FC236}">
                  <a16:creationId xmlns:a16="http://schemas.microsoft.com/office/drawing/2014/main" id="{8274A6BA-AF8A-880D-5D19-2D8969281C5E}"/>
                </a:ext>
              </a:extLst>
            </p:cNvPr>
            <p:cNvSpPr/>
            <p:nvPr/>
          </p:nvSpPr>
          <p:spPr>
            <a:xfrm>
              <a:off x="1014001" y="5304422"/>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Oct. 2024</a:t>
              </a:r>
            </a:p>
          </p:txBody>
        </p:sp>
        <p:sp>
          <p:nvSpPr>
            <p:cNvPr id="16" name="Straight Connector 15">
              <a:extLst>
                <a:ext uri="{FF2B5EF4-FFF2-40B4-BE49-F238E27FC236}">
                  <a16:creationId xmlns:a16="http://schemas.microsoft.com/office/drawing/2014/main" id="{CAA6E45F-521E-84C5-C15C-D6AD69BACE18}"/>
                </a:ext>
              </a:extLst>
            </p:cNvPr>
            <p:cNvSpPr/>
            <p:nvPr/>
          </p:nvSpPr>
          <p:spPr>
            <a:xfrm>
              <a:off x="790456" y="3948528"/>
              <a:ext cx="0" cy="1272489"/>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7" name="Oval 16">
              <a:extLst>
                <a:ext uri="{FF2B5EF4-FFF2-40B4-BE49-F238E27FC236}">
                  <a16:creationId xmlns:a16="http://schemas.microsoft.com/office/drawing/2014/main" id="{2655B6BC-C433-3C2F-894B-0DB0D2E2D1A8}"/>
                </a:ext>
              </a:extLst>
            </p:cNvPr>
            <p:cNvSpPr/>
            <p:nvPr/>
          </p:nvSpPr>
          <p:spPr>
            <a:xfrm>
              <a:off x="1618538" y="3807694"/>
              <a:ext cx="80476" cy="8047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18" name="Teardrop 17">
              <a:extLst>
                <a:ext uri="{FF2B5EF4-FFF2-40B4-BE49-F238E27FC236}">
                  <a16:creationId xmlns:a16="http://schemas.microsoft.com/office/drawing/2014/main" id="{D18043E0-717B-9B92-E8B3-DD37BD8BA6A2}"/>
                </a:ext>
              </a:extLst>
            </p:cNvPr>
            <p:cNvSpPr/>
            <p:nvPr/>
          </p:nvSpPr>
          <p:spPr>
            <a:xfrm rot="8100000">
              <a:off x="3414528" y="2193827"/>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BE65BCB7-9273-CA61-5F1F-38B64EDDFA47}"/>
                </a:ext>
              </a:extLst>
            </p:cNvPr>
            <p:cNvSpPr/>
            <p:nvPr/>
          </p:nvSpPr>
          <p:spPr>
            <a:xfrm>
              <a:off x="3449649" y="2228948"/>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20" name="Freeform: Shape 19">
              <a:extLst>
                <a:ext uri="{FF2B5EF4-FFF2-40B4-BE49-F238E27FC236}">
                  <a16:creationId xmlns:a16="http://schemas.microsoft.com/office/drawing/2014/main" id="{33718675-E555-2F41-39A8-24250C427C5D}"/>
                </a:ext>
              </a:extLst>
            </p:cNvPr>
            <p:cNvSpPr/>
            <p:nvPr/>
          </p:nvSpPr>
          <p:spPr>
            <a:xfrm>
              <a:off x="3796144" y="2575443"/>
              <a:ext cx="2284148" cy="1272489"/>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0" rIns="88900" bIns="133350" numCol="1" spcCol="1270" anchor="t" anchorCtr="0">
              <a:noAutofit/>
            </a:bodyPr>
            <a:lstStyle/>
            <a:p>
              <a:pPr lvl="0" defTabSz="622300">
                <a:lnSpc>
                  <a:spcPct val="90000"/>
                </a:lnSpc>
                <a:spcBef>
                  <a:spcPct val="0"/>
                </a:spcBef>
                <a:spcAft>
                  <a:spcPct val="35000"/>
                </a:spcAft>
              </a:pPr>
              <a:r>
                <a:rPr lang="en-US" sz="1400" dirty="0"/>
                <a:t>The Equivalent Private Plan Application window is open – Employers wanting a 1/1/26 effective date must submit Application by 11/10/25</a:t>
              </a:r>
            </a:p>
          </p:txBody>
        </p:sp>
        <p:sp>
          <p:nvSpPr>
            <p:cNvPr id="21" name="Freeform: Shape 20">
              <a:extLst>
                <a:ext uri="{FF2B5EF4-FFF2-40B4-BE49-F238E27FC236}">
                  <a16:creationId xmlns:a16="http://schemas.microsoft.com/office/drawing/2014/main" id="{D5C9E96D-69B0-41A9-452D-777DFFDCA937}"/>
                </a:ext>
              </a:extLst>
            </p:cNvPr>
            <p:cNvSpPr/>
            <p:nvPr/>
          </p:nvSpPr>
          <p:spPr>
            <a:xfrm>
              <a:off x="3796144" y="2128352"/>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July 2025</a:t>
              </a:r>
            </a:p>
          </p:txBody>
        </p:sp>
        <p:sp>
          <p:nvSpPr>
            <p:cNvPr id="22" name="Straight Connector 21">
              <a:extLst>
                <a:ext uri="{FF2B5EF4-FFF2-40B4-BE49-F238E27FC236}">
                  <a16:creationId xmlns:a16="http://schemas.microsoft.com/office/drawing/2014/main" id="{6EC81843-91CC-C3A4-E69C-3C855E527901}"/>
                </a:ext>
              </a:extLst>
            </p:cNvPr>
            <p:cNvSpPr/>
            <p:nvPr/>
          </p:nvSpPr>
          <p:spPr>
            <a:xfrm>
              <a:off x="3567266" y="2615681"/>
              <a:ext cx="0" cy="1272489"/>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23" name="Oval 22">
              <a:extLst>
                <a:ext uri="{FF2B5EF4-FFF2-40B4-BE49-F238E27FC236}">
                  <a16:creationId xmlns:a16="http://schemas.microsoft.com/office/drawing/2014/main" id="{DBE834BD-A72A-2B16-A0E3-BEAC0A0A350E}"/>
                </a:ext>
              </a:extLst>
            </p:cNvPr>
            <p:cNvSpPr/>
            <p:nvPr/>
          </p:nvSpPr>
          <p:spPr>
            <a:xfrm>
              <a:off x="3531545" y="3807694"/>
              <a:ext cx="80476" cy="8047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24" name="Teardrop 23">
              <a:extLst>
                <a:ext uri="{FF2B5EF4-FFF2-40B4-BE49-F238E27FC236}">
                  <a16:creationId xmlns:a16="http://schemas.microsoft.com/office/drawing/2014/main" id="{3E176390-0D4E-4487-CAFE-6183BD184D99}"/>
                </a:ext>
              </a:extLst>
            </p:cNvPr>
            <p:cNvSpPr/>
            <p:nvPr/>
          </p:nvSpPr>
          <p:spPr>
            <a:xfrm rot="18900000">
              <a:off x="4785481" y="5185897"/>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25" name="Oval 24">
              <a:extLst>
                <a:ext uri="{FF2B5EF4-FFF2-40B4-BE49-F238E27FC236}">
                  <a16:creationId xmlns:a16="http://schemas.microsoft.com/office/drawing/2014/main" id="{9CDEB47A-826C-F996-3D10-586BA834B1C4}"/>
                </a:ext>
              </a:extLst>
            </p:cNvPr>
            <p:cNvSpPr/>
            <p:nvPr/>
          </p:nvSpPr>
          <p:spPr>
            <a:xfrm>
              <a:off x="4820601" y="5221017"/>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26" name="Freeform: Shape 25">
              <a:extLst>
                <a:ext uri="{FF2B5EF4-FFF2-40B4-BE49-F238E27FC236}">
                  <a16:creationId xmlns:a16="http://schemas.microsoft.com/office/drawing/2014/main" id="{1E6ED7FD-6B2A-484D-7A4F-80EF48540135}"/>
                </a:ext>
              </a:extLst>
            </p:cNvPr>
            <p:cNvSpPr/>
            <p:nvPr/>
          </p:nvSpPr>
          <p:spPr>
            <a:xfrm>
              <a:off x="5181090" y="4100711"/>
              <a:ext cx="2284148" cy="988015"/>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3350" rIns="0" bIns="88900" numCol="1" spcCol="1270" anchor="b" anchorCtr="0">
              <a:noAutofit/>
            </a:bodyPr>
            <a:lstStyle/>
            <a:p>
              <a:pPr marL="0" lvl="0" indent="0" defTabSz="622300">
                <a:lnSpc>
                  <a:spcPct val="90000"/>
                </a:lnSpc>
                <a:spcBef>
                  <a:spcPct val="0"/>
                </a:spcBef>
                <a:spcAft>
                  <a:spcPct val="35000"/>
                </a:spcAft>
                <a:buNone/>
              </a:pPr>
              <a:r>
                <a:rPr lang="en-US" sz="1400" kern="1200"/>
                <a:t>New state average weekly wage will be effective</a:t>
              </a:r>
            </a:p>
          </p:txBody>
        </p:sp>
        <p:sp>
          <p:nvSpPr>
            <p:cNvPr id="27" name="Freeform: Shape 26">
              <a:extLst>
                <a:ext uri="{FF2B5EF4-FFF2-40B4-BE49-F238E27FC236}">
                  <a16:creationId xmlns:a16="http://schemas.microsoft.com/office/drawing/2014/main" id="{10EDE068-373D-B905-1027-68133FAF71E5}"/>
                </a:ext>
              </a:extLst>
            </p:cNvPr>
            <p:cNvSpPr/>
            <p:nvPr/>
          </p:nvSpPr>
          <p:spPr>
            <a:xfrm>
              <a:off x="5167097" y="5120422"/>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 Oct. 2025</a:t>
              </a:r>
            </a:p>
          </p:txBody>
        </p:sp>
        <p:sp>
          <p:nvSpPr>
            <p:cNvPr id="28" name="Straight Connector 27">
              <a:extLst>
                <a:ext uri="{FF2B5EF4-FFF2-40B4-BE49-F238E27FC236}">
                  <a16:creationId xmlns:a16="http://schemas.microsoft.com/office/drawing/2014/main" id="{3623A308-F03F-8A59-5A84-C02AE2F97219}"/>
                </a:ext>
              </a:extLst>
            </p:cNvPr>
            <p:cNvSpPr/>
            <p:nvPr/>
          </p:nvSpPr>
          <p:spPr>
            <a:xfrm>
              <a:off x="4943551" y="3847933"/>
              <a:ext cx="0" cy="1272489"/>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29" name="Oval 28">
              <a:extLst>
                <a:ext uri="{FF2B5EF4-FFF2-40B4-BE49-F238E27FC236}">
                  <a16:creationId xmlns:a16="http://schemas.microsoft.com/office/drawing/2014/main" id="{16DF9159-A4C0-D925-61F4-38214ABFBDDB}"/>
                </a:ext>
              </a:extLst>
            </p:cNvPr>
            <p:cNvSpPr/>
            <p:nvPr/>
          </p:nvSpPr>
          <p:spPr>
            <a:xfrm>
              <a:off x="4902497" y="3807694"/>
              <a:ext cx="80476" cy="8047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30" name="Teardrop 29">
              <a:extLst>
                <a:ext uri="{FF2B5EF4-FFF2-40B4-BE49-F238E27FC236}">
                  <a16:creationId xmlns:a16="http://schemas.microsoft.com/office/drawing/2014/main" id="{B1521C7F-2BD6-E95A-C663-E33576F0BBF1}"/>
                </a:ext>
              </a:extLst>
            </p:cNvPr>
            <p:cNvSpPr/>
            <p:nvPr/>
          </p:nvSpPr>
          <p:spPr>
            <a:xfrm rot="8100000">
              <a:off x="6156433" y="2193827"/>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31" name="Oval 30">
              <a:extLst>
                <a:ext uri="{FF2B5EF4-FFF2-40B4-BE49-F238E27FC236}">
                  <a16:creationId xmlns:a16="http://schemas.microsoft.com/office/drawing/2014/main" id="{EF302D0B-BC11-2919-B9DB-5095CB3B0ABE}"/>
                </a:ext>
              </a:extLst>
            </p:cNvPr>
            <p:cNvSpPr/>
            <p:nvPr/>
          </p:nvSpPr>
          <p:spPr>
            <a:xfrm>
              <a:off x="6191554" y="2228948"/>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2" name="Freeform: Shape 31">
              <a:extLst>
                <a:ext uri="{FF2B5EF4-FFF2-40B4-BE49-F238E27FC236}">
                  <a16:creationId xmlns:a16="http://schemas.microsoft.com/office/drawing/2014/main" id="{008486E9-5B08-4255-F3CA-7B8C34B9C6B7}"/>
                </a:ext>
              </a:extLst>
            </p:cNvPr>
            <p:cNvSpPr/>
            <p:nvPr/>
          </p:nvSpPr>
          <p:spPr>
            <a:xfrm>
              <a:off x="6538049" y="2575443"/>
              <a:ext cx="2284148" cy="1272489"/>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Deadline for employers to notify employees about MN Paid Leave benefits</a:t>
              </a:r>
            </a:p>
          </p:txBody>
        </p:sp>
        <p:sp>
          <p:nvSpPr>
            <p:cNvPr id="33" name="Freeform: Shape 32">
              <a:extLst>
                <a:ext uri="{FF2B5EF4-FFF2-40B4-BE49-F238E27FC236}">
                  <a16:creationId xmlns:a16="http://schemas.microsoft.com/office/drawing/2014/main" id="{775E1C42-2B47-81F9-6A6D-099D59C5E482}"/>
                </a:ext>
              </a:extLst>
            </p:cNvPr>
            <p:cNvSpPr/>
            <p:nvPr/>
          </p:nvSpPr>
          <p:spPr>
            <a:xfrm>
              <a:off x="6538049" y="2128352"/>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 Dec. 2025</a:t>
              </a:r>
            </a:p>
          </p:txBody>
        </p:sp>
        <p:sp>
          <p:nvSpPr>
            <p:cNvPr id="35" name="Straight Connector 34">
              <a:extLst>
                <a:ext uri="{FF2B5EF4-FFF2-40B4-BE49-F238E27FC236}">
                  <a16:creationId xmlns:a16="http://schemas.microsoft.com/office/drawing/2014/main" id="{9E9CEBA7-5586-EB3F-9159-64B3FE762842}"/>
                </a:ext>
              </a:extLst>
            </p:cNvPr>
            <p:cNvSpPr/>
            <p:nvPr/>
          </p:nvSpPr>
          <p:spPr>
            <a:xfrm>
              <a:off x="6314504" y="2575443"/>
              <a:ext cx="0" cy="1272489"/>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36" name="Oval 35">
              <a:extLst>
                <a:ext uri="{FF2B5EF4-FFF2-40B4-BE49-F238E27FC236}">
                  <a16:creationId xmlns:a16="http://schemas.microsoft.com/office/drawing/2014/main" id="{29B4B0EF-6369-99C2-FB22-F6B187BD4450}"/>
                </a:ext>
              </a:extLst>
            </p:cNvPr>
            <p:cNvSpPr/>
            <p:nvPr/>
          </p:nvSpPr>
          <p:spPr>
            <a:xfrm>
              <a:off x="6273450" y="3807694"/>
              <a:ext cx="80476" cy="8047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txBody>
            <a:bodyPr/>
            <a:lstStyle/>
            <a:p>
              <a:endParaRPr lang="en-US"/>
            </a:p>
          </p:txBody>
        </p:sp>
        <p:sp>
          <p:nvSpPr>
            <p:cNvPr id="37" name="Teardrop 36">
              <a:extLst>
                <a:ext uri="{FF2B5EF4-FFF2-40B4-BE49-F238E27FC236}">
                  <a16:creationId xmlns:a16="http://schemas.microsoft.com/office/drawing/2014/main" id="{1264D12B-E543-C4AF-8B2F-408FC33D0537}"/>
                </a:ext>
              </a:extLst>
            </p:cNvPr>
            <p:cNvSpPr/>
            <p:nvPr/>
          </p:nvSpPr>
          <p:spPr>
            <a:xfrm rot="18900000">
              <a:off x="8906998" y="5185897"/>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38" name="Oval 37">
              <a:extLst>
                <a:ext uri="{FF2B5EF4-FFF2-40B4-BE49-F238E27FC236}">
                  <a16:creationId xmlns:a16="http://schemas.microsoft.com/office/drawing/2014/main" id="{B61E3B4F-C152-F9CB-50ED-B1BA5EFEE8C3}"/>
                </a:ext>
              </a:extLst>
            </p:cNvPr>
            <p:cNvSpPr/>
            <p:nvPr/>
          </p:nvSpPr>
          <p:spPr>
            <a:xfrm>
              <a:off x="8942121" y="5221017"/>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9" name="Freeform: Shape 38">
              <a:extLst>
                <a:ext uri="{FF2B5EF4-FFF2-40B4-BE49-F238E27FC236}">
                  <a16:creationId xmlns:a16="http://schemas.microsoft.com/office/drawing/2014/main" id="{CBAFA91F-57E2-E448-01E1-CD0B35156BF0}"/>
                </a:ext>
              </a:extLst>
            </p:cNvPr>
            <p:cNvSpPr/>
            <p:nvPr/>
          </p:nvSpPr>
          <p:spPr>
            <a:xfrm>
              <a:off x="9256529" y="4198664"/>
              <a:ext cx="1962033" cy="841280"/>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Payroll deductions will begin</a:t>
              </a:r>
            </a:p>
          </p:txBody>
        </p:sp>
        <p:sp>
          <p:nvSpPr>
            <p:cNvPr id="40" name="Freeform: Shape 39">
              <a:extLst>
                <a:ext uri="{FF2B5EF4-FFF2-40B4-BE49-F238E27FC236}">
                  <a16:creationId xmlns:a16="http://schemas.microsoft.com/office/drawing/2014/main" id="{4A28B557-B7D3-FF9E-93CF-CB2227F40C82}"/>
                </a:ext>
              </a:extLst>
            </p:cNvPr>
            <p:cNvSpPr/>
            <p:nvPr/>
          </p:nvSpPr>
          <p:spPr>
            <a:xfrm>
              <a:off x="9256529" y="5120422"/>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 Jan. 2026</a:t>
              </a:r>
            </a:p>
          </p:txBody>
        </p:sp>
        <p:sp>
          <p:nvSpPr>
            <p:cNvPr id="41" name="Straight Connector 40">
              <a:extLst>
                <a:ext uri="{FF2B5EF4-FFF2-40B4-BE49-F238E27FC236}">
                  <a16:creationId xmlns:a16="http://schemas.microsoft.com/office/drawing/2014/main" id="{4CB98520-D1AA-DDAA-E9EA-6152605B9623}"/>
                </a:ext>
              </a:extLst>
            </p:cNvPr>
            <p:cNvSpPr/>
            <p:nvPr/>
          </p:nvSpPr>
          <p:spPr>
            <a:xfrm>
              <a:off x="9065069" y="3847933"/>
              <a:ext cx="0" cy="1272489"/>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43" name="Teardrop 42">
              <a:extLst>
                <a:ext uri="{FF2B5EF4-FFF2-40B4-BE49-F238E27FC236}">
                  <a16:creationId xmlns:a16="http://schemas.microsoft.com/office/drawing/2014/main" id="{8D9B864B-FC97-DB37-8FA0-C913611FFCF4}"/>
                </a:ext>
              </a:extLst>
            </p:cNvPr>
            <p:cNvSpPr/>
            <p:nvPr/>
          </p:nvSpPr>
          <p:spPr>
            <a:xfrm rot="8100000">
              <a:off x="8898338" y="2193827"/>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44" name="Oval 43">
              <a:extLst>
                <a:ext uri="{FF2B5EF4-FFF2-40B4-BE49-F238E27FC236}">
                  <a16:creationId xmlns:a16="http://schemas.microsoft.com/office/drawing/2014/main" id="{3EFD0A70-012D-6D11-7A33-155D64BF71CC}"/>
                </a:ext>
              </a:extLst>
            </p:cNvPr>
            <p:cNvSpPr/>
            <p:nvPr/>
          </p:nvSpPr>
          <p:spPr>
            <a:xfrm>
              <a:off x="8933459" y="2228948"/>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45" name="Freeform: Shape 44">
              <a:extLst>
                <a:ext uri="{FF2B5EF4-FFF2-40B4-BE49-F238E27FC236}">
                  <a16:creationId xmlns:a16="http://schemas.microsoft.com/office/drawing/2014/main" id="{BFA30A7E-698D-0373-0224-37BB1D500030}"/>
                </a:ext>
              </a:extLst>
            </p:cNvPr>
            <p:cNvSpPr/>
            <p:nvPr/>
          </p:nvSpPr>
          <p:spPr>
            <a:xfrm>
              <a:off x="9279954" y="2575443"/>
              <a:ext cx="2284148" cy="1272489"/>
            </a:xfrm>
            <a:custGeom>
              <a:avLst/>
              <a:gdLst>
                <a:gd name="connsiteX0" fmla="*/ 0 w 2284148"/>
                <a:gd name="connsiteY0" fmla="*/ 0 h 1272489"/>
                <a:gd name="connsiteX1" fmla="*/ 2284148 w 2284148"/>
                <a:gd name="connsiteY1" fmla="*/ 0 h 1272489"/>
                <a:gd name="connsiteX2" fmla="*/ 2284148 w 2284148"/>
                <a:gd name="connsiteY2" fmla="*/ 1272489 h 1272489"/>
                <a:gd name="connsiteX3" fmla="*/ 0 w 2284148"/>
                <a:gd name="connsiteY3" fmla="*/ 1272489 h 1272489"/>
                <a:gd name="connsiteX4" fmla="*/ 0 w 2284148"/>
                <a:gd name="connsiteY4" fmla="*/ 0 h 1272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1272489">
                  <a:moveTo>
                    <a:pt x="0" y="0"/>
                  </a:moveTo>
                  <a:lnTo>
                    <a:pt x="2284148" y="0"/>
                  </a:lnTo>
                  <a:lnTo>
                    <a:pt x="2284148" y="1272489"/>
                  </a:lnTo>
                  <a:lnTo>
                    <a:pt x="0" y="12724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Claims for benefits will begin for covered workers</a:t>
              </a:r>
            </a:p>
          </p:txBody>
        </p:sp>
        <p:sp>
          <p:nvSpPr>
            <p:cNvPr id="46" name="Freeform: Shape 45">
              <a:extLst>
                <a:ext uri="{FF2B5EF4-FFF2-40B4-BE49-F238E27FC236}">
                  <a16:creationId xmlns:a16="http://schemas.microsoft.com/office/drawing/2014/main" id="{F7ADC727-F6D7-D7D0-B89B-A428CB99ACA9}"/>
                </a:ext>
              </a:extLst>
            </p:cNvPr>
            <p:cNvSpPr/>
            <p:nvPr/>
          </p:nvSpPr>
          <p:spPr>
            <a:xfrm>
              <a:off x="9279954" y="2128352"/>
              <a:ext cx="2284148" cy="447090"/>
            </a:xfrm>
            <a:custGeom>
              <a:avLst/>
              <a:gdLst>
                <a:gd name="connsiteX0" fmla="*/ 0 w 2284148"/>
                <a:gd name="connsiteY0" fmla="*/ 0 h 447090"/>
                <a:gd name="connsiteX1" fmla="*/ 2284148 w 2284148"/>
                <a:gd name="connsiteY1" fmla="*/ 0 h 447090"/>
                <a:gd name="connsiteX2" fmla="*/ 2284148 w 2284148"/>
                <a:gd name="connsiteY2" fmla="*/ 447090 h 447090"/>
                <a:gd name="connsiteX3" fmla="*/ 0 w 2284148"/>
                <a:gd name="connsiteY3" fmla="*/ 447090 h 447090"/>
                <a:gd name="connsiteX4" fmla="*/ 0 w 2284148"/>
                <a:gd name="connsiteY4" fmla="*/ 0 h 44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148" h="447090">
                  <a:moveTo>
                    <a:pt x="0" y="0"/>
                  </a:moveTo>
                  <a:lnTo>
                    <a:pt x="2284148" y="0"/>
                  </a:lnTo>
                  <a:lnTo>
                    <a:pt x="2284148" y="447090"/>
                  </a:lnTo>
                  <a:lnTo>
                    <a:pt x="0" y="447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 Jan. 2026</a:t>
              </a:r>
            </a:p>
          </p:txBody>
        </p:sp>
        <p:sp>
          <p:nvSpPr>
            <p:cNvPr id="47" name="Straight Connector 46">
              <a:extLst>
                <a:ext uri="{FF2B5EF4-FFF2-40B4-BE49-F238E27FC236}">
                  <a16:creationId xmlns:a16="http://schemas.microsoft.com/office/drawing/2014/main" id="{6022C547-484B-CE32-5732-17318A178FFF}"/>
                </a:ext>
              </a:extLst>
            </p:cNvPr>
            <p:cNvSpPr/>
            <p:nvPr/>
          </p:nvSpPr>
          <p:spPr>
            <a:xfrm>
              <a:off x="9056408" y="2575443"/>
              <a:ext cx="0" cy="1272489"/>
            </a:xfrm>
            <a:prstGeom prst="line">
              <a:avLst/>
            </a:prstGeom>
            <a:noFill/>
            <a:ln w="12700" cap="flat" cmpd="sng" algn="ctr">
              <a:solidFill>
                <a:schemeClr val="accent1">
                  <a:hueOff val="0"/>
                  <a:satOff val="0"/>
                  <a:lumOff val="0"/>
                  <a:alphaOff val="0"/>
                </a:schemeClr>
              </a:solidFill>
              <a:prstDash val="dash"/>
              <a:miter lim="800000"/>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48" name="Oval 47">
              <a:extLst>
                <a:ext uri="{FF2B5EF4-FFF2-40B4-BE49-F238E27FC236}">
                  <a16:creationId xmlns:a16="http://schemas.microsoft.com/office/drawing/2014/main" id="{C67C9FA2-263E-3BAF-D7D4-DD7B23A68AEB}"/>
                </a:ext>
              </a:extLst>
            </p:cNvPr>
            <p:cNvSpPr/>
            <p:nvPr/>
          </p:nvSpPr>
          <p:spPr>
            <a:xfrm>
              <a:off x="9015354" y="3807694"/>
              <a:ext cx="80476" cy="80476"/>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p:spPr>
          <p:style>
            <a:lnRef idx="3">
              <a:scrgbClr r="0" g="0" b="0"/>
            </a:lnRef>
            <a:fillRef idx="1">
              <a:scrgbClr r="0" g="0" b="0"/>
            </a:fillRef>
            <a:effectRef idx="1">
              <a:scrgbClr r="0" g="0" b="0"/>
            </a:effectRef>
            <a:fontRef idx="minor">
              <a:schemeClr val="lt1"/>
            </a:fontRef>
          </p:style>
          <p:txBody>
            <a:bodyPr/>
            <a:lstStyle/>
            <a:p>
              <a:endParaRPr lang="en-US"/>
            </a:p>
          </p:txBody>
        </p:sp>
      </p:grpSp>
      <p:sp>
        <p:nvSpPr>
          <p:cNvPr id="2" name="TextBox 1">
            <a:extLst>
              <a:ext uri="{FF2B5EF4-FFF2-40B4-BE49-F238E27FC236}">
                <a16:creationId xmlns:a16="http://schemas.microsoft.com/office/drawing/2014/main" id="{280481B7-3A1E-AB22-3C67-AB687BDB5487}"/>
              </a:ext>
            </a:extLst>
          </p:cNvPr>
          <p:cNvSpPr txBox="1"/>
          <p:nvPr/>
        </p:nvSpPr>
        <p:spPr>
          <a:xfrm>
            <a:off x="5139550" y="6513730"/>
            <a:ext cx="2104008" cy="200055"/>
          </a:xfrm>
          <a:prstGeom prst="rect">
            <a:avLst/>
          </a:prstGeom>
          <a:noFill/>
        </p:spPr>
        <p:txBody>
          <a:bodyPr wrap="square" rtlCol="0">
            <a:spAutoFit/>
          </a:bodyPr>
          <a:lstStyle/>
          <a:p>
            <a:pPr algn="r"/>
            <a:r>
              <a:rPr lang="en-US" sz="700">
                <a:solidFill>
                  <a:schemeClr val="bg1">
                    <a:lumMod val="50000"/>
                  </a:schemeClr>
                </a:solidFill>
              </a:rPr>
              <a:t>SUBJECT TO CHANGE</a:t>
            </a:r>
          </a:p>
        </p:txBody>
      </p:sp>
      <p:pic>
        <p:nvPicPr>
          <p:cNvPr id="34" name="Picture 2" descr="Log in - DBL Insurance">
            <a:extLst>
              <a:ext uri="{FF2B5EF4-FFF2-40B4-BE49-F238E27FC236}">
                <a16:creationId xmlns:a16="http://schemas.microsoft.com/office/drawing/2014/main" id="{24E8217C-0FC1-2480-D7AA-CE6AD4ADA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5" y="6414531"/>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A black background with white text&#10;&#10;AI-generated content may be incorrect.">
            <a:extLst>
              <a:ext uri="{FF2B5EF4-FFF2-40B4-BE49-F238E27FC236}">
                <a16:creationId xmlns:a16="http://schemas.microsoft.com/office/drawing/2014/main" id="{E824E387-3041-E4CE-EEB4-0E7D3BF07C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
        <p:nvSpPr>
          <p:cNvPr id="49" name="Teardrop 48">
            <a:extLst>
              <a:ext uri="{FF2B5EF4-FFF2-40B4-BE49-F238E27FC236}">
                <a16:creationId xmlns:a16="http://schemas.microsoft.com/office/drawing/2014/main" id="{1D2E304C-93B8-9C7F-500F-429BE4139A08}"/>
              </a:ext>
            </a:extLst>
          </p:cNvPr>
          <p:cNvSpPr/>
          <p:nvPr/>
        </p:nvSpPr>
        <p:spPr>
          <a:xfrm rot="18900000">
            <a:off x="632386" y="5295888"/>
            <a:ext cx="316140" cy="316140"/>
          </a:xfrm>
          <a:prstGeom prst="teardrop">
            <a:avLst>
              <a:gd name="adj" fmla="val 115000"/>
            </a:avLst>
          </a:prstGeom>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a:p>
        </p:txBody>
      </p:sp>
      <p:sp>
        <p:nvSpPr>
          <p:cNvPr id="50" name="Oval 49">
            <a:extLst>
              <a:ext uri="{FF2B5EF4-FFF2-40B4-BE49-F238E27FC236}">
                <a16:creationId xmlns:a16="http://schemas.microsoft.com/office/drawing/2014/main" id="{C032960F-4DF1-3E3C-4AC8-D867E67F97A4}"/>
              </a:ext>
            </a:extLst>
          </p:cNvPr>
          <p:cNvSpPr/>
          <p:nvPr/>
        </p:nvSpPr>
        <p:spPr>
          <a:xfrm>
            <a:off x="664059" y="5305097"/>
            <a:ext cx="245899" cy="245899"/>
          </a:xfrm>
          <a:prstGeom prst="ellipse">
            <a:avLst/>
          </a:prstGeom>
          <a:solidFill>
            <a:schemeClr val="lt1">
              <a:alpha val="90000"/>
              <a:hueOff val="0"/>
              <a:satOff val="0"/>
              <a:lumOff val="0"/>
              <a:alphaOff val="0"/>
            </a:schemeClr>
          </a:solidFill>
          <a:ln w="12700" cap="flat" cmpd="sng" algn="ctr">
            <a:no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3714111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E989C-D9DC-0121-C0D6-C98F2A47AA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D29AD-31C0-005D-713F-D9C77E2C9407}"/>
              </a:ext>
            </a:extLst>
          </p:cNvPr>
          <p:cNvSpPr>
            <a:spLocks noGrp="1"/>
          </p:cNvSpPr>
          <p:nvPr>
            <p:ph type="title"/>
          </p:nvPr>
        </p:nvSpPr>
        <p:spPr/>
        <p:txBody>
          <a:bodyPr/>
          <a:lstStyle/>
          <a:p>
            <a:r>
              <a:rPr lang="en-US"/>
              <a:t>What Now?</a:t>
            </a:r>
          </a:p>
        </p:txBody>
      </p:sp>
      <p:sp>
        <p:nvSpPr>
          <p:cNvPr id="3" name="Text Placeholder 2">
            <a:extLst>
              <a:ext uri="{FF2B5EF4-FFF2-40B4-BE49-F238E27FC236}">
                <a16:creationId xmlns:a16="http://schemas.microsoft.com/office/drawing/2014/main" id="{D1B52AC6-FA83-C460-A645-88071982E49F}"/>
              </a:ext>
            </a:extLst>
          </p:cNvPr>
          <p:cNvSpPr>
            <a:spLocks noGrp="1"/>
          </p:cNvSpPr>
          <p:nvPr>
            <p:ph type="body" sz="quarter" idx="10"/>
          </p:nvPr>
        </p:nvSpPr>
        <p:spPr>
          <a:xfrm>
            <a:off x="548640" y="1417320"/>
            <a:ext cx="10972800" cy="4526280"/>
          </a:xfrm>
        </p:spPr>
        <p:txBody>
          <a:bodyPr/>
          <a:lstStyle/>
          <a:p>
            <a:endParaRPr lang="en-US"/>
          </a:p>
          <a:p>
            <a:r>
              <a:rPr lang="en-US"/>
              <a:t> </a:t>
            </a:r>
            <a:br>
              <a:rPr lang="en-US"/>
            </a:br>
            <a:endParaRPr lang="en-US"/>
          </a:p>
          <a:p>
            <a:endParaRPr lang="en-US"/>
          </a:p>
          <a:p>
            <a:endParaRPr lang="en-US"/>
          </a:p>
          <a:p>
            <a:r>
              <a:rPr lang="en-US"/>
              <a:t>	</a:t>
            </a:r>
          </a:p>
        </p:txBody>
      </p:sp>
      <p:pic>
        <p:nvPicPr>
          <p:cNvPr id="4" name="Picture 2" descr="Log in - DBL Insurance">
            <a:extLst>
              <a:ext uri="{FF2B5EF4-FFF2-40B4-BE49-F238E27FC236}">
                <a16:creationId xmlns:a16="http://schemas.microsoft.com/office/drawing/2014/main" id="{FE2B87A6-126B-AA8A-54E9-B257B87963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5" y="6368811"/>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white text&#10;&#10;AI-generated content may be incorrect.">
            <a:extLst>
              <a:ext uri="{FF2B5EF4-FFF2-40B4-BE49-F238E27FC236}">
                <a16:creationId xmlns:a16="http://schemas.microsoft.com/office/drawing/2014/main" id="{BB323181-EE38-646D-1832-40E89214C2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graphicFrame>
        <p:nvGraphicFramePr>
          <p:cNvPr id="6" name="Diagram 5">
            <a:extLst>
              <a:ext uri="{FF2B5EF4-FFF2-40B4-BE49-F238E27FC236}">
                <a16:creationId xmlns:a16="http://schemas.microsoft.com/office/drawing/2014/main" id="{CED64BF7-8C4F-D0F7-0976-C895E3FA8EF0}"/>
              </a:ext>
            </a:extLst>
          </p:cNvPr>
          <p:cNvGraphicFramePr/>
          <p:nvPr>
            <p:extLst>
              <p:ext uri="{D42A27DB-BD31-4B8C-83A1-F6EECF244321}">
                <p14:modId xmlns:p14="http://schemas.microsoft.com/office/powerpoint/2010/main" val="1945619653"/>
              </p:ext>
            </p:extLst>
          </p:nvPr>
        </p:nvGraphicFramePr>
        <p:xfrm>
          <a:off x="1184275" y="1681692"/>
          <a:ext cx="8128000" cy="14996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4DA0F69F-CDD9-7EA8-9E7B-0AF102891498}"/>
              </a:ext>
            </a:extLst>
          </p:cNvPr>
          <p:cNvGraphicFramePr/>
          <p:nvPr>
            <p:extLst>
              <p:ext uri="{D42A27DB-BD31-4B8C-83A1-F6EECF244321}">
                <p14:modId xmlns:p14="http://schemas.microsoft.com/office/powerpoint/2010/main" val="1414002826"/>
              </p:ext>
            </p:extLst>
          </p:nvPr>
        </p:nvGraphicFramePr>
        <p:xfrm>
          <a:off x="1184275" y="3676651"/>
          <a:ext cx="8128000" cy="29459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162163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D8B72-7B77-3F4B-64DF-983874030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4123E-2586-1806-F1AF-4E5441A74770}"/>
              </a:ext>
            </a:extLst>
          </p:cNvPr>
          <p:cNvSpPr>
            <a:spLocks noGrp="1"/>
          </p:cNvSpPr>
          <p:nvPr>
            <p:ph type="title"/>
          </p:nvPr>
        </p:nvSpPr>
        <p:spPr/>
        <p:txBody>
          <a:bodyPr>
            <a:normAutofit fontScale="90000"/>
          </a:bodyPr>
          <a:lstStyle/>
          <a:p>
            <a:r>
              <a:rPr lang="en-US" dirty="0"/>
              <a:t>What Now?</a:t>
            </a:r>
            <a:br>
              <a:rPr lang="en-US" dirty="0"/>
            </a:br>
            <a:r>
              <a:rPr lang="en-US" dirty="0"/>
              <a:t>	</a:t>
            </a:r>
            <a:r>
              <a:rPr lang="en-US" sz="2700" b="1" u="sng" dirty="0">
                <a:solidFill>
                  <a:srgbClr val="54C0AA"/>
                </a:solidFill>
              </a:rPr>
              <a:t>Employer is ready to move forward with Equivalent Plan </a:t>
            </a:r>
          </a:p>
        </p:txBody>
      </p:sp>
      <p:sp>
        <p:nvSpPr>
          <p:cNvPr id="3" name="Text Placeholder 2">
            <a:extLst>
              <a:ext uri="{FF2B5EF4-FFF2-40B4-BE49-F238E27FC236}">
                <a16:creationId xmlns:a16="http://schemas.microsoft.com/office/drawing/2014/main" id="{86CFC2DD-67DE-84BF-9068-13CC3B565831}"/>
              </a:ext>
            </a:extLst>
          </p:cNvPr>
          <p:cNvSpPr>
            <a:spLocks noGrp="1"/>
          </p:cNvSpPr>
          <p:nvPr>
            <p:ph type="body" sz="quarter" idx="10"/>
          </p:nvPr>
        </p:nvSpPr>
        <p:spPr>
          <a:xfrm>
            <a:off x="548640" y="1417320"/>
            <a:ext cx="10972800" cy="4526280"/>
          </a:xfrm>
        </p:spPr>
        <p:txBody>
          <a:bodyPr/>
          <a:lstStyle/>
          <a:p>
            <a:endParaRPr lang="en-US"/>
          </a:p>
          <a:p>
            <a:endParaRPr lang="en-US"/>
          </a:p>
          <a:p>
            <a:r>
              <a:rPr lang="en-US"/>
              <a:t>	</a:t>
            </a:r>
          </a:p>
        </p:txBody>
      </p:sp>
      <p:pic>
        <p:nvPicPr>
          <p:cNvPr id="4" name="Picture 2" descr="Log in - DBL Insurance">
            <a:extLst>
              <a:ext uri="{FF2B5EF4-FFF2-40B4-BE49-F238E27FC236}">
                <a16:creationId xmlns:a16="http://schemas.microsoft.com/office/drawing/2014/main" id="{D1D59B82-EA7D-9081-08FD-334350E5E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629399"/>
            <a:ext cx="1074464" cy="203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white text&#10;&#10;AI-generated content may be incorrect.">
            <a:extLst>
              <a:ext uri="{FF2B5EF4-FFF2-40B4-BE49-F238E27FC236}">
                <a16:creationId xmlns:a16="http://schemas.microsoft.com/office/drawing/2014/main" id="{14D83280-E13E-6115-8A43-93124A1808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82300" y="6396908"/>
            <a:ext cx="1249279" cy="409785"/>
          </a:xfrm>
          <a:prstGeom prst="rect">
            <a:avLst/>
          </a:prstGeom>
          <a:noFill/>
          <a:ln>
            <a:noFill/>
          </a:ln>
        </p:spPr>
      </p:pic>
      <p:graphicFrame>
        <p:nvGraphicFramePr>
          <p:cNvPr id="22" name="Diagram 21">
            <a:extLst>
              <a:ext uri="{FF2B5EF4-FFF2-40B4-BE49-F238E27FC236}">
                <a16:creationId xmlns:a16="http://schemas.microsoft.com/office/drawing/2014/main" id="{0F88C60C-8975-DE9F-8D0F-178A0C9AA190}"/>
              </a:ext>
            </a:extLst>
          </p:cNvPr>
          <p:cNvGraphicFramePr/>
          <p:nvPr/>
        </p:nvGraphicFramePr>
        <p:xfrm>
          <a:off x="771525" y="1238251"/>
          <a:ext cx="10448925" cy="54406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99442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8C397E-C9BC-4DE8-986D-204E427AD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9B5EF-5EAE-4B91-CF34-C70E7E599905}"/>
              </a:ext>
            </a:extLst>
          </p:cNvPr>
          <p:cNvSpPr>
            <a:spLocks noGrp="1"/>
          </p:cNvSpPr>
          <p:nvPr>
            <p:ph type="title"/>
          </p:nvPr>
        </p:nvSpPr>
        <p:spPr>
          <a:xfrm>
            <a:off x="1391310" y="1571625"/>
            <a:ext cx="9858383" cy="778510"/>
          </a:xfrm>
        </p:spPr>
        <p:txBody>
          <a:bodyPr vert="horz" lIns="91440" tIns="45720" rIns="91440" bIns="45720" rtlCol="0" anchor="b">
            <a:normAutofit/>
          </a:bodyPr>
          <a:lstStyle/>
          <a:p>
            <a:r>
              <a:rPr lang="en-US" dirty="0"/>
              <a:t>Contact Us</a:t>
            </a:r>
          </a:p>
        </p:txBody>
      </p:sp>
      <p:sp>
        <p:nvSpPr>
          <p:cNvPr id="15" name="Rectangle 14">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2" descr="Log in - DBL Insurance">
            <a:extLst>
              <a:ext uri="{FF2B5EF4-FFF2-40B4-BE49-F238E27FC236}">
                <a16:creationId xmlns:a16="http://schemas.microsoft.com/office/drawing/2014/main" id="{6ACECC82-41B2-7B83-C7E4-8EDE33583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260" y="6447090"/>
            <a:ext cx="1843315" cy="3495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white text&#10;&#10;AI-generated content may be incorrect.">
            <a:extLst>
              <a:ext uri="{FF2B5EF4-FFF2-40B4-BE49-F238E27FC236}">
                <a16:creationId xmlns:a16="http://schemas.microsoft.com/office/drawing/2014/main" id="{82CE7A3C-073D-451D-12C9-EE303AE639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27764" y="6368811"/>
            <a:ext cx="1549667" cy="508318"/>
          </a:xfrm>
          <a:prstGeom prst="rect">
            <a:avLst/>
          </a:prstGeom>
          <a:noFill/>
          <a:ln>
            <a:noFill/>
          </a:ln>
        </p:spPr>
      </p:pic>
      <p:graphicFrame>
        <p:nvGraphicFramePr>
          <p:cNvPr id="7" name="Text Placeholder 2">
            <a:extLst>
              <a:ext uri="{FF2B5EF4-FFF2-40B4-BE49-F238E27FC236}">
                <a16:creationId xmlns:a16="http://schemas.microsoft.com/office/drawing/2014/main" id="{74FB34AF-7081-95F7-0613-986EB3278294}"/>
              </a:ext>
            </a:extLst>
          </p:cNvPr>
          <p:cNvGraphicFramePr/>
          <p:nvPr>
            <p:extLst>
              <p:ext uri="{D42A27DB-BD31-4B8C-83A1-F6EECF244321}">
                <p14:modId xmlns:p14="http://schemas.microsoft.com/office/powerpoint/2010/main" val="803265402"/>
              </p:ext>
            </p:extLst>
          </p:nvPr>
        </p:nvGraphicFramePr>
        <p:xfrm>
          <a:off x="1262063" y="2350135"/>
          <a:ext cx="9858191" cy="42014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65B2D4AE-2457-CC93-3330-5CAFCA6A68DA}"/>
              </a:ext>
            </a:extLst>
          </p:cNvPr>
          <p:cNvSpPr txBox="1"/>
          <p:nvPr/>
        </p:nvSpPr>
        <p:spPr>
          <a:xfrm>
            <a:off x="1433750" y="648472"/>
            <a:ext cx="9514815" cy="477054"/>
          </a:xfrm>
          <a:prstGeom prst="rect">
            <a:avLst/>
          </a:prstGeom>
          <a:noFill/>
        </p:spPr>
        <p:txBody>
          <a:bodyPr wrap="square" rtlCol="0">
            <a:spAutoFit/>
          </a:bodyPr>
          <a:lstStyle/>
          <a:p>
            <a:r>
              <a:rPr lang="en-US" sz="2500" b="1" dirty="0">
                <a:solidFill>
                  <a:srgbClr val="54C0AA"/>
                </a:solidFill>
              </a:rPr>
              <a:t>Join us for our next webinar August 6th @ 11:00am CDT </a:t>
            </a:r>
          </a:p>
        </p:txBody>
      </p:sp>
    </p:spTree>
    <p:extLst>
      <p:ext uri="{BB962C8B-B14F-4D97-AF65-F5344CB8AC3E}">
        <p14:creationId xmlns:p14="http://schemas.microsoft.com/office/powerpoint/2010/main" val="2064960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Title 4">
            <a:extLst>
              <a:ext uri="{FF2B5EF4-FFF2-40B4-BE49-F238E27FC236}">
                <a16:creationId xmlns:a16="http://schemas.microsoft.com/office/drawing/2014/main" id="{F9C0B5B5-82A2-4C2D-913C-FD8152725C04}"/>
              </a:ext>
            </a:extLst>
          </p:cNvPr>
          <p:cNvSpPr txBox="1">
            <a:spLocks/>
          </p:cNvSpPr>
          <p:nvPr/>
        </p:nvSpPr>
        <p:spPr>
          <a:xfrm>
            <a:off x="8251968" y="1834700"/>
            <a:ext cx="3040872" cy="15910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a:lnSpc>
                <a:spcPct val="85000"/>
              </a:lnSpc>
              <a:spcAft>
                <a:spcPts val="600"/>
              </a:spcAft>
            </a:pPr>
            <a:r>
              <a:rPr lang="en-US" sz="4400" b="0" spc="-50">
                <a:solidFill>
                  <a:srgbClr val="FFFFFF"/>
                </a:solidFill>
                <a:latin typeface="+mj-lt"/>
                <a:cs typeface="+mj-cs"/>
              </a:rPr>
              <a:t>Questions?</a:t>
            </a:r>
          </a:p>
        </p:txBody>
      </p:sp>
      <p:sp useBgFill="1">
        <p:nvSpPr>
          <p:cNvPr id="20" name="Rectangle 19">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730003C-828F-4B1C-86A8-145B1C1DDB99}"/>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Photocopy/>
                    </a14:imgEffect>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1291662" y="484632"/>
            <a:ext cx="5882248" cy="3885237"/>
          </a:xfrm>
          <a:prstGeom prst="rect">
            <a:avLst/>
          </a:prstGeom>
        </p:spPr>
      </p:pic>
      <p:sp>
        <p:nvSpPr>
          <p:cNvPr id="22" name="Rectangle 21">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9B3CBE-98C0-365E-35BB-06CACFF7BD04}"/>
              </a:ext>
            </a:extLst>
          </p:cNvPr>
          <p:cNvPicPr>
            <a:picLocks noChangeAspect="1"/>
          </p:cNvPicPr>
          <p:nvPr/>
        </p:nvPicPr>
        <p:blipFill>
          <a:blip r:embed="rId3" cstate="print">
            <a:alphaModFix/>
            <a:lum bright="70000" contrast="-70000"/>
            <a:extLst>
              <a:ext uri="{BEBA8EAE-BF5A-486C-A8C5-ECC9F3942E4B}">
                <a14:imgProps xmlns:a14="http://schemas.microsoft.com/office/drawing/2010/main">
                  <a14:imgLayer r:embed="rId4">
                    <a14:imgEffect>
                      <a14:artisticPhotocopy/>
                    </a14:imgEffect>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1469470" y="4071486"/>
            <a:ext cx="4405550" cy="1896177"/>
          </a:xfrm>
          <a:prstGeom prst="rect">
            <a:avLst/>
          </a:prstGeom>
        </p:spPr>
      </p:pic>
    </p:spTree>
    <p:extLst>
      <p:ext uri="{BB962C8B-B14F-4D97-AF65-F5344CB8AC3E}">
        <p14:creationId xmlns:p14="http://schemas.microsoft.com/office/powerpoint/2010/main" val="210516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06A39-7EA6-42E3-C9FA-29F277C16548}"/>
              </a:ext>
            </a:extLst>
          </p:cNvPr>
          <p:cNvSpPr>
            <a:spLocks noGrp="1"/>
          </p:cNvSpPr>
          <p:nvPr>
            <p:ph type="title"/>
          </p:nvPr>
        </p:nvSpPr>
        <p:spPr>
          <a:xfrm>
            <a:off x="518496" y="1368531"/>
            <a:ext cx="3409129" cy="787809"/>
          </a:xfrm>
        </p:spPr>
        <p:txBody>
          <a:bodyPr/>
          <a:lstStyle/>
          <a:p>
            <a:r>
              <a:rPr lang="en-US"/>
              <a:t>Agenda</a:t>
            </a:r>
          </a:p>
        </p:txBody>
      </p:sp>
      <p:cxnSp>
        <p:nvCxnSpPr>
          <p:cNvPr id="9" name="Straight Connector 8">
            <a:extLst>
              <a:ext uri="{FF2B5EF4-FFF2-40B4-BE49-F238E27FC236}">
                <a16:creationId xmlns:a16="http://schemas.microsoft.com/office/drawing/2014/main" id="{2F61F18F-1CB8-989B-66E5-20DE6BFEA13E}"/>
              </a:ext>
            </a:extLst>
          </p:cNvPr>
          <p:cNvCxnSpPr/>
          <p:nvPr/>
        </p:nvCxnSpPr>
        <p:spPr>
          <a:xfrm>
            <a:off x="5517084" y="609088"/>
            <a:ext cx="42959" cy="5639823"/>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6000B96-1F8B-6DCF-6D5D-00B7DA1584D6}"/>
              </a:ext>
            </a:extLst>
          </p:cNvPr>
          <p:cNvSpPr txBox="1"/>
          <p:nvPr/>
        </p:nvSpPr>
        <p:spPr>
          <a:xfrm>
            <a:off x="5639831" y="1859338"/>
            <a:ext cx="5501304" cy="3139321"/>
          </a:xfrm>
          <a:prstGeom prst="rect">
            <a:avLst/>
          </a:prstGeom>
          <a:noFill/>
        </p:spPr>
        <p:txBody>
          <a:bodyPr wrap="square" rtlCol="0">
            <a:spAutoFit/>
          </a:bodyPr>
          <a:lstStyle/>
          <a:p>
            <a:r>
              <a:rPr lang="en-US" dirty="0">
                <a:solidFill>
                  <a:schemeClr val="accent1"/>
                </a:solidFill>
              </a:rPr>
              <a:t>MN PL Recent Updates						3</a:t>
            </a:r>
          </a:p>
          <a:p>
            <a:endParaRPr lang="en-US" dirty="0">
              <a:solidFill>
                <a:schemeClr val="accent1"/>
              </a:solidFill>
            </a:endParaRPr>
          </a:p>
          <a:p>
            <a:r>
              <a:rPr lang="en-US" dirty="0">
                <a:solidFill>
                  <a:schemeClr val="accent1"/>
                </a:solidFill>
              </a:rPr>
              <a:t>MN PL Overview and Specifics				7</a:t>
            </a:r>
          </a:p>
          <a:p>
            <a:endParaRPr lang="en-US" dirty="0">
              <a:solidFill>
                <a:schemeClr val="accent1"/>
              </a:solidFill>
            </a:endParaRPr>
          </a:p>
          <a:p>
            <a:r>
              <a:rPr lang="en-US" dirty="0">
                <a:solidFill>
                  <a:schemeClr val="accent1"/>
                </a:solidFill>
              </a:rPr>
              <a:t>Coordination with Other Benefits/Leave	       12</a:t>
            </a:r>
          </a:p>
          <a:p>
            <a:endParaRPr lang="en-US" dirty="0">
              <a:solidFill>
                <a:schemeClr val="accent1"/>
              </a:solidFill>
            </a:endParaRPr>
          </a:p>
          <a:p>
            <a:r>
              <a:rPr lang="en-US" dirty="0">
                <a:solidFill>
                  <a:schemeClr val="accent1"/>
                </a:solidFill>
              </a:rPr>
              <a:t>Options for Administration	                             17			</a:t>
            </a:r>
          </a:p>
          <a:p>
            <a:r>
              <a:rPr lang="en-US" dirty="0">
                <a:solidFill>
                  <a:schemeClr val="accent1"/>
                </a:solidFill>
              </a:rPr>
              <a:t>Timeline and Key Actions			                      22	</a:t>
            </a:r>
          </a:p>
          <a:p>
            <a:r>
              <a:rPr lang="en-US" dirty="0">
                <a:solidFill>
                  <a:schemeClr val="accent1"/>
                </a:solidFill>
              </a:rPr>
              <a:t>Questions  	                                                         	27</a:t>
            </a:r>
          </a:p>
        </p:txBody>
      </p:sp>
    </p:spTree>
    <p:extLst>
      <p:ext uri="{BB962C8B-B14F-4D97-AF65-F5344CB8AC3E}">
        <p14:creationId xmlns:p14="http://schemas.microsoft.com/office/powerpoint/2010/main" val="28635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E6931-82AA-9DE1-3664-87466E9B05C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CFC816-C433-E4C3-3FA4-0601E81365CE}"/>
              </a:ext>
            </a:extLst>
          </p:cNvPr>
          <p:cNvSpPr>
            <a:spLocks noGrp="1"/>
          </p:cNvSpPr>
          <p:nvPr>
            <p:ph type="title"/>
          </p:nvPr>
        </p:nvSpPr>
        <p:spPr/>
        <p:txBody>
          <a:bodyPr/>
          <a:lstStyle/>
          <a:p>
            <a:r>
              <a:rPr lang="en-US" dirty="0"/>
              <a:t>MN PL Recent Updates</a:t>
            </a:r>
          </a:p>
        </p:txBody>
      </p:sp>
    </p:spTree>
    <p:extLst>
      <p:ext uri="{BB962C8B-B14F-4D97-AF65-F5344CB8AC3E}">
        <p14:creationId xmlns:p14="http://schemas.microsoft.com/office/powerpoint/2010/main" val="416190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BF1CB-B71E-04A0-89A4-2BFD1B71F46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CFF2D24-2D0A-A850-FF5F-15858CBE41C6}"/>
              </a:ext>
            </a:extLst>
          </p:cNvPr>
          <p:cNvSpPr>
            <a:spLocks noGrp="1"/>
          </p:cNvSpPr>
          <p:nvPr>
            <p:ph type="body" sz="quarter" idx="12"/>
          </p:nvPr>
        </p:nvSpPr>
        <p:spPr>
          <a:xfrm>
            <a:off x="548637" y="3276086"/>
            <a:ext cx="10972799" cy="548640"/>
          </a:xfrm>
        </p:spPr>
        <p:txBody>
          <a:bodyPr>
            <a:normAutofit/>
          </a:bodyPr>
          <a:lstStyle/>
          <a:p>
            <a:r>
              <a:rPr lang="en-US" sz="2400" dirty="0"/>
              <a:t>The State of Minnesota has published their final adopted rules  </a:t>
            </a:r>
          </a:p>
          <a:p>
            <a:endParaRPr lang="en-US" dirty="0"/>
          </a:p>
        </p:txBody>
      </p:sp>
      <p:sp>
        <p:nvSpPr>
          <p:cNvPr id="4" name="Title 3">
            <a:extLst>
              <a:ext uri="{FF2B5EF4-FFF2-40B4-BE49-F238E27FC236}">
                <a16:creationId xmlns:a16="http://schemas.microsoft.com/office/drawing/2014/main" id="{AE1A9B6C-B0D6-29C2-BC53-76617DBF0A3A}"/>
              </a:ext>
            </a:extLst>
          </p:cNvPr>
          <p:cNvSpPr>
            <a:spLocks noGrp="1"/>
          </p:cNvSpPr>
          <p:nvPr>
            <p:ph type="title"/>
          </p:nvPr>
        </p:nvSpPr>
        <p:spPr>
          <a:xfrm>
            <a:off x="548637" y="265176"/>
            <a:ext cx="10972800" cy="1097280"/>
          </a:xfrm>
        </p:spPr>
        <p:txBody>
          <a:bodyPr/>
          <a:lstStyle/>
          <a:p>
            <a:r>
              <a:rPr lang="en-US" dirty="0"/>
              <a:t>MN Paid Leave Updates</a:t>
            </a:r>
          </a:p>
        </p:txBody>
      </p:sp>
      <p:sp>
        <p:nvSpPr>
          <p:cNvPr id="5" name="Text Placeholder 4">
            <a:extLst>
              <a:ext uri="{FF2B5EF4-FFF2-40B4-BE49-F238E27FC236}">
                <a16:creationId xmlns:a16="http://schemas.microsoft.com/office/drawing/2014/main" id="{2FE00B8E-0843-4E0A-AC20-6E47AD43AC8D}"/>
              </a:ext>
            </a:extLst>
          </p:cNvPr>
          <p:cNvSpPr>
            <a:spLocks noGrp="1"/>
          </p:cNvSpPr>
          <p:nvPr>
            <p:ph type="body" sz="quarter" idx="11"/>
          </p:nvPr>
        </p:nvSpPr>
        <p:spPr>
          <a:xfrm>
            <a:off x="588082" y="3824726"/>
            <a:ext cx="10972800" cy="3950564"/>
          </a:xfrm>
        </p:spPr>
        <p:txBody>
          <a:bodyPr/>
          <a:lstStyle/>
          <a:p>
            <a:pPr>
              <a:spcBef>
                <a:spcPts val="0"/>
              </a:spcBef>
            </a:pPr>
            <a:r>
              <a:rPr lang="en-US" sz="1600" dirty="0"/>
              <a:t>The adopted rules come after significant public input gathered throughout 2024-2025.  Paid Leave published its adopted rules in the State Register on June 16, 2025.  </a:t>
            </a:r>
          </a:p>
          <a:p>
            <a:pPr>
              <a:spcBef>
                <a:spcPts val="0"/>
              </a:spcBef>
            </a:pPr>
            <a:endParaRPr lang="en-US" sz="1600" dirty="0"/>
          </a:p>
          <a:p>
            <a:pPr>
              <a:spcBef>
                <a:spcPts val="0"/>
              </a:spcBef>
            </a:pPr>
            <a:r>
              <a:rPr lang="en-US" sz="1600" dirty="0"/>
              <a:t>You can view a copy of the adopted rules at the link below</a:t>
            </a:r>
          </a:p>
          <a:p>
            <a:pPr lvl="1">
              <a:spcBef>
                <a:spcPts val="0"/>
              </a:spcBef>
            </a:pPr>
            <a:r>
              <a:rPr lang="en-US" dirty="0">
                <a:hlinkClick r:id="rId3"/>
              </a:rPr>
              <a:t>https://mn.gov/deed/assets/oah-25-9044-39758_tcm1045-694237.pdf</a:t>
            </a:r>
            <a:r>
              <a:rPr lang="en-US" dirty="0"/>
              <a:t> </a:t>
            </a:r>
          </a:p>
        </p:txBody>
      </p:sp>
      <p:sp>
        <p:nvSpPr>
          <p:cNvPr id="13" name="Rectangle 12">
            <a:extLst>
              <a:ext uri="{FF2B5EF4-FFF2-40B4-BE49-F238E27FC236}">
                <a16:creationId xmlns:a16="http://schemas.microsoft.com/office/drawing/2014/main" id="{8DDABF9F-D48A-504E-861B-DC67C64A2896}"/>
              </a:ext>
            </a:extLst>
          </p:cNvPr>
          <p:cNvSpPr/>
          <p:nvPr/>
        </p:nvSpPr>
        <p:spPr>
          <a:xfrm>
            <a:off x="548638" y="5910727"/>
            <a:ext cx="11051689" cy="37735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t>More information can be accessed on the MN Paid Leave website at</a:t>
            </a:r>
            <a:r>
              <a:rPr lang="en-US" sz="1400" dirty="0">
                <a:solidFill>
                  <a:schemeClr val="bg1"/>
                </a:solidFill>
              </a:rPr>
              <a:t>: </a:t>
            </a:r>
            <a:r>
              <a:rPr lang="en-US" sz="1400" dirty="0">
                <a:solidFill>
                  <a:schemeClr val="bg1"/>
                </a:solidFill>
                <a:hlinkClick r:id="rId4">
                  <a:extLst>
                    <a:ext uri="{A12FA001-AC4F-418D-AE19-62706E023703}">
                      <ahyp:hlinkClr xmlns:ahyp="http://schemas.microsoft.com/office/drawing/2018/hyperlinkcolor" val="tx"/>
                    </a:ext>
                  </a:extLst>
                </a:hlinkClick>
              </a:rPr>
              <a:t>https://info.paidleave.mn.gov/</a:t>
            </a:r>
            <a:endParaRPr lang="en-US" sz="1400" dirty="0">
              <a:solidFill>
                <a:schemeClr val="bg1"/>
              </a:solidFill>
            </a:endParaRPr>
          </a:p>
        </p:txBody>
      </p:sp>
      <p:sp>
        <p:nvSpPr>
          <p:cNvPr id="3" name="TextBox 2">
            <a:extLst>
              <a:ext uri="{FF2B5EF4-FFF2-40B4-BE49-F238E27FC236}">
                <a16:creationId xmlns:a16="http://schemas.microsoft.com/office/drawing/2014/main" id="{14E043BD-2322-9A43-498C-6762B8016219}"/>
              </a:ext>
            </a:extLst>
          </p:cNvPr>
          <p:cNvSpPr txBox="1"/>
          <p:nvPr/>
        </p:nvSpPr>
        <p:spPr>
          <a:xfrm>
            <a:off x="4575178" y="6589297"/>
            <a:ext cx="2104008" cy="200055"/>
          </a:xfrm>
          <a:prstGeom prst="rect">
            <a:avLst/>
          </a:prstGeom>
          <a:noFill/>
        </p:spPr>
        <p:txBody>
          <a:bodyPr wrap="square" rtlCol="0">
            <a:spAutoFit/>
          </a:bodyPr>
          <a:lstStyle/>
          <a:p>
            <a:pPr algn="r"/>
            <a:r>
              <a:rPr lang="en-US" sz="700">
                <a:solidFill>
                  <a:schemeClr val="bg1">
                    <a:lumMod val="50000"/>
                  </a:schemeClr>
                </a:solidFill>
              </a:rPr>
              <a:t>SUBJECT TO CHANGE</a:t>
            </a:r>
          </a:p>
        </p:txBody>
      </p:sp>
      <p:pic>
        <p:nvPicPr>
          <p:cNvPr id="2050" name="Picture 2" descr="Log in - DBL Insurance">
            <a:extLst>
              <a:ext uri="{FF2B5EF4-FFF2-40B4-BE49-F238E27FC236}">
                <a16:creationId xmlns:a16="http://schemas.microsoft.com/office/drawing/2014/main" id="{0D0BC337-2C8A-67C8-FA8D-AF9FEEF757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 y="6373725"/>
            <a:ext cx="2273718" cy="431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background with white text&#10;&#10;AI-generated content may be incorrect.">
            <a:extLst>
              <a:ext uri="{FF2B5EF4-FFF2-40B4-BE49-F238E27FC236}">
                <a16:creationId xmlns:a16="http://schemas.microsoft.com/office/drawing/2014/main" id="{319B8A0C-3DAC-F74D-4E02-E5B333922F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
        <p:nvSpPr>
          <p:cNvPr id="2" name="TextBox 1">
            <a:extLst>
              <a:ext uri="{FF2B5EF4-FFF2-40B4-BE49-F238E27FC236}">
                <a16:creationId xmlns:a16="http://schemas.microsoft.com/office/drawing/2014/main" id="{F63282E2-FB2F-0701-892F-4B13F8A11031}"/>
              </a:ext>
            </a:extLst>
          </p:cNvPr>
          <p:cNvSpPr txBox="1"/>
          <p:nvPr/>
        </p:nvSpPr>
        <p:spPr>
          <a:xfrm>
            <a:off x="457678" y="2067597"/>
            <a:ext cx="10799067"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Employers can submit Equivalent Plan Applications on a rolling basis.  Equivalent plans can take effect at the start of any quarter.  The State has advised that Employers wanting an Equivalent Plan to be in place when the program launches on 1/1/2026 to submit their request no later than </a:t>
            </a:r>
            <a:r>
              <a:rPr lang="en-US" sz="1600" b="1" u="sng" dirty="0">
                <a:solidFill>
                  <a:srgbClr val="54C0AA"/>
                </a:solidFill>
              </a:rPr>
              <a:t>November 10, 2025. </a:t>
            </a:r>
            <a:endParaRPr lang="en-US" sz="1600" dirty="0">
              <a:solidFill>
                <a:srgbClr val="54C0AA"/>
              </a:solidFill>
            </a:endParaRPr>
          </a:p>
        </p:txBody>
      </p:sp>
      <p:sp>
        <p:nvSpPr>
          <p:cNvPr id="9" name="TextBox 8">
            <a:extLst>
              <a:ext uri="{FF2B5EF4-FFF2-40B4-BE49-F238E27FC236}">
                <a16:creationId xmlns:a16="http://schemas.microsoft.com/office/drawing/2014/main" id="{A6193F08-B907-8E76-294B-A14F10F883FA}"/>
              </a:ext>
            </a:extLst>
          </p:cNvPr>
          <p:cNvSpPr txBox="1"/>
          <p:nvPr/>
        </p:nvSpPr>
        <p:spPr>
          <a:xfrm>
            <a:off x="457678" y="1410975"/>
            <a:ext cx="9847610" cy="461665"/>
          </a:xfrm>
          <a:prstGeom prst="rect">
            <a:avLst/>
          </a:prstGeom>
          <a:noFill/>
        </p:spPr>
        <p:txBody>
          <a:bodyPr wrap="square">
            <a:spAutoFit/>
          </a:bodyPr>
          <a:lstStyle/>
          <a:p>
            <a:r>
              <a:rPr lang="en-US" sz="2400" dirty="0">
                <a:solidFill>
                  <a:schemeClr val="accent1"/>
                </a:solidFill>
              </a:rPr>
              <a:t>The State of Minnesota is accepting Equivalent Plan Applications</a:t>
            </a:r>
          </a:p>
        </p:txBody>
      </p:sp>
    </p:spTree>
    <p:extLst>
      <p:ext uri="{BB962C8B-B14F-4D97-AF65-F5344CB8AC3E}">
        <p14:creationId xmlns:p14="http://schemas.microsoft.com/office/powerpoint/2010/main" val="4533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7A5-5A4A-B567-17E8-310C919E2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403548-B208-61D9-914B-D8FC8BCFF373}"/>
              </a:ext>
            </a:extLst>
          </p:cNvPr>
          <p:cNvSpPr>
            <a:spLocks noGrp="1"/>
          </p:cNvSpPr>
          <p:nvPr>
            <p:ph type="title"/>
          </p:nvPr>
        </p:nvSpPr>
        <p:spPr/>
        <p:txBody>
          <a:bodyPr>
            <a:normAutofit fontScale="90000"/>
          </a:bodyPr>
          <a:lstStyle/>
          <a:p>
            <a:r>
              <a:rPr lang="en-US" dirty="0"/>
              <a:t>What Now?</a:t>
            </a:r>
            <a:br>
              <a:rPr lang="en-US" dirty="0"/>
            </a:br>
            <a:r>
              <a:rPr lang="en-US" dirty="0"/>
              <a:t>	</a:t>
            </a:r>
            <a:r>
              <a:rPr lang="en-US" sz="2700" b="1" u="sng" dirty="0">
                <a:solidFill>
                  <a:srgbClr val="54C0AA"/>
                </a:solidFill>
              </a:rPr>
              <a:t>Employer is ready to move forward with Equivalent Plan </a:t>
            </a:r>
          </a:p>
        </p:txBody>
      </p:sp>
      <p:sp>
        <p:nvSpPr>
          <p:cNvPr id="3" name="Text Placeholder 2">
            <a:extLst>
              <a:ext uri="{FF2B5EF4-FFF2-40B4-BE49-F238E27FC236}">
                <a16:creationId xmlns:a16="http://schemas.microsoft.com/office/drawing/2014/main" id="{88895647-00A6-BC05-F4F0-7B6519429557}"/>
              </a:ext>
            </a:extLst>
          </p:cNvPr>
          <p:cNvSpPr>
            <a:spLocks noGrp="1"/>
          </p:cNvSpPr>
          <p:nvPr>
            <p:ph type="body" sz="quarter" idx="10"/>
          </p:nvPr>
        </p:nvSpPr>
        <p:spPr>
          <a:xfrm>
            <a:off x="548640" y="1417320"/>
            <a:ext cx="10972800" cy="4526280"/>
          </a:xfrm>
        </p:spPr>
        <p:txBody>
          <a:bodyPr/>
          <a:lstStyle/>
          <a:p>
            <a:endParaRPr lang="en-US"/>
          </a:p>
          <a:p>
            <a:endParaRPr lang="en-US"/>
          </a:p>
          <a:p>
            <a:r>
              <a:rPr lang="en-US"/>
              <a:t>	</a:t>
            </a:r>
          </a:p>
        </p:txBody>
      </p:sp>
      <p:pic>
        <p:nvPicPr>
          <p:cNvPr id="4" name="Picture 2" descr="Log in - DBL Insurance">
            <a:extLst>
              <a:ext uri="{FF2B5EF4-FFF2-40B4-BE49-F238E27FC236}">
                <a16:creationId xmlns:a16="http://schemas.microsoft.com/office/drawing/2014/main" id="{CB97188B-A45B-D324-AABB-F8ADC41CA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629399"/>
            <a:ext cx="1074464" cy="2037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background with white text&#10;&#10;AI-generated content may be incorrect.">
            <a:extLst>
              <a:ext uri="{FF2B5EF4-FFF2-40B4-BE49-F238E27FC236}">
                <a16:creationId xmlns:a16="http://schemas.microsoft.com/office/drawing/2014/main" id="{C149DEF2-8F45-F7CF-4D4A-56F1B4A11A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82300" y="6396908"/>
            <a:ext cx="1249279" cy="409785"/>
          </a:xfrm>
          <a:prstGeom prst="rect">
            <a:avLst/>
          </a:prstGeom>
          <a:noFill/>
          <a:ln>
            <a:noFill/>
          </a:ln>
        </p:spPr>
      </p:pic>
      <p:graphicFrame>
        <p:nvGraphicFramePr>
          <p:cNvPr id="22" name="Diagram 21">
            <a:extLst>
              <a:ext uri="{FF2B5EF4-FFF2-40B4-BE49-F238E27FC236}">
                <a16:creationId xmlns:a16="http://schemas.microsoft.com/office/drawing/2014/main" id="{15779E08-6CE5-A728-94AB-04FBFC8E9B34}"/>
              </a:ext>
            </a:extLst>
          </p:cNvPr>
          <p:cNvGraphicFramePr/>
          <p:nvPr>
            <p:extLst>
              <p:ext uri="{D42A27DB-BD31-4B8C-83A1-F6EECF244321}">
                <p14:modId xmlns:p14="http://schemas.microsoft.com/office/powerpoint/2010/main" val="330545752"/>
              </p:ext>
            </p:extLst>
          </p:nvPr>
        </p:nvGraphicFramePr>
        <p:xfrm>
          <a:off x="771525" y="1238251"/>
          <a:ext cx="10448925" cy="54406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0896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EE648-7931-089F-19AD-D6643CB3C84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854E0D4-057D-B4ED-1C4F-A61518D4EE5F}"/>
              </a:ext>
            </a:extLst>
          </p:cNvPr>
          <p:cNvSpPr>
            <a:spLocks noGrp="1"/>
          </p:cNvSpPr>
          <p:nvPr>
            <p:ph type="body" sz="quarter" idx="12"/>
          </p:nvPr>
        </p:nvSpPr>
        <p:spPr/>
        <p:txBody>
          <a:bodyPr>
            <a:normAutofit/>
          </a:bodyPr>
          <a:lstStyle/>
          <a:p>
            <a:r>
              <a:rPr lang="en-US" u="sng" dirty="0"/>
              <a:t>Equivalent Plan Application Process</a:t>
            </a:r>
          </a:p>
          <a:p>
            <a:endParaRPr lang="en-US" dirty="0"/>
          </a:p>
        </p:txBody>
      </p:sp>
      <p:sp>
        <p:nvSpPr>
          <p:cNvPr id="4" name="Title 3">
            <a:extLst>
              <a:ext uri="{FF2B5EF4-FFF2-40B4-BE49-F238E27FC236}">
                <a16:creationId xmlns:a16="http://schemas.microsoft.com/office/drawing/2014/main" id="{2B39CE87-8B47-BB64-6DC4-6C67F50AD97D}"/>
              </a:ext>
            </a:extLst>
          </p:cNvPr>
          <p:cNvSpPr>
            <a:spLocks noGrp="1"/>
          </p:cNvSpPr>
          <p:nvPr>
            <p:ph type="title"/>
          </p:nvPr>
        </p:nvSpPr>
        <p:spPr/>
        <p:txBody>
          <a:bodyPr/>
          <a:lstStyle/>
          <a:p>
            <a:r>
              <a:rPr lang="en-US" dirty="0"/>
              <a:t>MN Paid Leave Updates continued</a:t>
            </a:r>
          </a:p>
        </p:txBody>
      </p:sp>
      <p:sp>
        <p:nvSpPr>
          <p:cNvPr id="5" name="Text Placeholder 4">
            <a:extLst>
              <a:ext uri="{FF2B5EF4-FFF2-40B4-BE49-F238E27FC236}">
                <a16:creationId xmlns:a16="http://schemas.microsoft.com/office/drawing/2014/main" id="{7E921462-FCD5-95F6-EA14-9D77DA210785}"/>
              </a:ext>
            </a:extLst>
          </p:cNvPr>
          <p:cNvSpPr>
            <a:spLocks noGrp="1"/>
          </p:cNvSpPr>
          <p:nvPr>
            <p:ph type="body" sz="quarter" idx="11"/>
          </p:nvPr>
        </p:nvSpPr>
        <p:spPr>
          <a:xfrm>
            <a:off x="548638" y="1783081"/>
            <a:ext cx="10972800" cy="3950564"/>
          </a:xfrm>
        </p:spPr>
        <p:txBody>
          <a:bodyPr/>
          <a:lstStyle/>
          <a:p>
            <a:pPr marL="0" indent="0">
              <a:buNone/>
            </a:pPr>
            <a:r>
              <a:rPr lang="en-US" sz="1000" dirty="0"/>
              <a:t>To request a substitution, you must first make sure your employer accounts are set up. You will need a </a:t>
            </a:r>
            <a:r>
              <a:rPr lang="en-US" sz="1000" b="1" dirty="0"/>
              <a:t>Paid Leave Administrator Account</a:t>
            </a:r>
            <a:r>
              <a:rPr lang="en-US" sz="1000" dirty="0"/>
              <a:t> and one or more accounts with Unemployment Insurance (UI). Please visit </a:t>
            </a:r>
            <a:r>
              <a:rPr lang="en-US" sz="1000" u="sng" dirty="0">
                <a:hlinkClick r:id="rId3"/>
              </a:rPr>
              <a:t>https://mn.gov/deed/paidleave/employers/accounts/</a:t>
            </a:r>
            <a:r>
              <a:rPr lang="en-US" sz="1000" dirty="0"/>
              <a:t> for more information.</a:t>
            </a:r>
          </a:p>
          <a:p>
            <a:pPr lvl="0"/>
            <a:r>
              <a:rPr lang="en-US" sz="1000" dirty="0"/>
              <a:t>Once you have created your account at </a:t>
            </a:r>
            <a:r>
              <a:rPr lang="en-US" sz="1000" u="sng" dirty="0">
                <a:hlinkClick r:id="rId4"/>
              </a:rPr>
              <a:t>https://paidleave.mn.gov/</a:t>
            </a:r>
            <a:r>
              <a:rPr lang="en-US" sz="1000" dirty="0"/>
              <a:t>, you can request your Equivalent Plan Substitution.</a:t>
            </a:r>
          </a:p>
          <a:p>
            <a:pPr lvl="0"/>
            <a:r>
              <a:rPr lang="en-US" sz="1000" dirty="0"/>
              <a:t>Specify Plan Types;</a:t>
            </a:r>
          </a:p>
          <a:p>
            <a:pPr lvl="1"/>
            <a:r>
              <a:rPr lang="en-US" sz="1000" b="1" dirty="0"/>
              <a:t>Family Leave and Medical Leave</a:t>
            </a:r>
            <a:endParaRPr lang="en-US" sz="1000" dirty="0"/>
          </a:p>
          <a:p>
            <a:pPr lvl="1"/>
            <a:r>
              <a:rPr lang="en-US" sz="1000" b="1" dirty="0"/>
              <a:t>Purchased from an insurance carrier</a:t>
            </a:r>
            <a:endParaRPr lang="en-US" sz="1000" dirty="0"/>
          </a:p>
          <a:p>
            <a:pPr lvl="0"/>
            <a:r>
              <a:rPr lang="en-US" sz="1000" dirty="0"/>
              <a:t>Enter your Plan Information</a:t>
            </a:r>
          </a:p>
          <a:p>
            <a:pPr lvl="1"/>
            <a:r>
              <a:rPr lang="en-US" sz="1000" dirty="0"/>
              <a:t>Plan’s effective dates; [</a:t>
            </a:r>
            <a:r>
              <a:rPr lang="en-US" sz="1000" b="1" dirty="0"/>
              <a:t>1/1/2026-12/31/2026]</a:t>
            </a:r>
            <a:endParaRPr lang="en-US" sz="1000" dirty="0"/>
          </a:p>
          <a:p>
            <a:pPr lvl="1"/>
            <a:r>
              <a:rPr lang="en-US" sz="1000" dirty="0"/>
              <a:t>*Must start on the first day of a quarter and be in effect for a full calendar year.</a:t>
            </a:r>
          </a:p>
          <a:p>
            <a:pPr lvl="1"/>
            <a:r>
              <a:rPr lang="en-US" sz="1000" dirty="0"/>
              <a:t>Name of insurance carrier:  </a:t>
            </a:r>
            <a:r>
              <a:rPr lang="en-US" sz="1000" b="1" dirty="0"/>
              <a:t>ABC Company (</a:t>
            </a:r>
            <a:r>
              <a:rPr lang="en-US" sz="1000" b="1" i="1" dirty="0"/>
              <a:t>drop down of approved insurance carriers to select from)</a:t>
            </a:r>
            <a:endParaRPr lang="en-US" sz="1000" dirty="0"/>
          </a:p>
          <a:p>
            <a:pPr lvl="1"/>
            <a:r>
              <a:rPr lang="en-US" sz="1000" dirty="0"/>
              <a:t>Plan number:  </a:t>
            </a:r>
            <a:r>
              <a:rPr lang="en-US" sz="1000" b="1" dirty="0"/>
              <a:t>XXXX (</a:t>
            </a:r>
            <a:r>
              <a:rPr lang="en-US" sz="1000" b="1" i="1" dirty="0"/>
              <a:t>will be provided by insurance carrier after receipt of application)</a:t>
            </a:r>
            <a:endParaRPr lang="en-US" sz="1000" dirty="0"/>
          </a:p>
          <a:p>
            <a:pPr lvl="1"/>
            <a:r>
              <a:rPr lang="en-US" sz="1000" dirty="0"/>
              <a:t>Policy number:  </a:t>
            </a:r>
            <a:r>
              <a:rPr lang="en-US" sz="1000" b="1" dirty="0"/>
              <a:t>XXXX (</a:t>
            </a:r>
            <a:r>
              <a:rPr lang="en-US" sz="1000" b="1" i="1" dirty="0"/>
              <a:t>will be provided by insurance carrier after receipt of application) </a:t>
            </a:r>
          </a:p>
          <a:p>
            <a:pPr lvl="1"/>
            <a:endParaRPr lang="en-US" sz="1000" b="1" i="1" dirty="0"/>
          </a:p>
          <a:p>
            <a:pPr lvl="1"/>
            <a:r>
              <a:rPr lang="en-US" sz="1000" dirty="0"/>
              <a:t>Attest and sign your request</a:t>
            </a:r>
          </a:p>
          <a:p>
            <a:pPr lvl="0"/>
            <a:r>
              <a:rPr lang="en-US" sz="1000" b="1" u="sng" dirty="0"/>
              <a:t>Supply us with a copy of the state’s Approval letter upon receipt.</a:t>
            </a:r>
            <a:r>
              <a:rPr lang="en-US" sz="1000" dirty="0"/>
              <a:t> </a:t>
            </a:r>
          </a:p>
          <a:p>
            <a:pPr lvl="0"/>
            <a:r>
              <a:rPr lang="en-US" sz="1000" dirty="0"/>
              <a:t>*You can check the status of your request at any time in your Paid Leave Administrator Account.  </a:t>
            </a:r>
            <a:r>
              <a:rPr lang="en-US" sz="1000" b="1" i="1" u="sng" dirty="0"/>
              <a:t>Videos can be found at</a:t>
            </a:r>
            <a:r>
              <a:rPr lang="en-US" sz="1000" dirty="0"/>
              <a:t> </a:t>
            </a:r>
            <a:r>
              <a:rPr lang="en-US" sz="1000" u="sng" dirty="0">
                <a:hlinkClick r:id="rId5"/>
              </a:rPr>
              <a:t>https://mn.gov/deed/paidleave/employers/equivalent/</a:t>
            </a:r>
            <a:endParaRPr lang="en-US" sz="1000" dirty="0"/>
          </a:p>
          <a:p>
            <a:pPr marL="0" indent="0">
              <a:spcBef>
                <a:spcPts val="0"/>
              </a:spcBef>
              <a:buNone/>
            </a:pPr>
            <a:endParaRPr lang="en-US" sz="1000" dirty="0"/>
          </a:p>
        </p:txBody>
      </p:sp>
      <p:sp>
        <p:nvSpPr>
          <p:cNvPr id="13" name="Rectangle 12">
            <a:extLst>
              <a:ext uri="{FF2B5EF4-FFF2-40B4-BE49-F238E27FC236}">
                <a16:creationId xmlns:a16="http://schemas.microsoft.com/office/drawing/2014/main" id="{86CC41A9-4D80-1A59-24FF-4FE80E064010}"/>
              </a:ext>
            </a:extLst>
          </p:cNvPr>
          <p:cNvSpPr/>
          <p:nvPr/>
        </p:nvSpPr>
        <p:spPr>
          <a:xfrm>
            <a:off x="548638" y="5910727"/>
            <a:ext cx="11051689" cy="37735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t>More information can be accessed on the MN Paid Leave website at</a:t>
            </a:r>
            <a:r>
              <a:rPr lang="en-US" sz="1400" dirty="0">
                <a:solidFill>
                  <a:schemeClr val="bg1"/>
                </a:solidFill>
              </a:rPr>
              <a:t>: </a:t>
            </a:r>
            <a:r>
              <a:rPr lang="en-US" sz="1400" dirty="0">
                <a:solidFill>
                  <a:schemeClr val="bg1"/>
                </a:solidFill>
                <a:hlinkClick r:id="rId6">
                  <a:extLst>
                    <a:ext uri="{A12FA001-AC4F-418D-AE19-62706E023703}">
                      <ahyp:hlinkClr xmlns:ahyp="http://schemas.microsoft.com/office/drawing/2018/hyperlinkcolor" val="tx"/>
                    </a:ext>
                  </a:extLst>
                </a:hlinkClick>
              </a:rPr>
              <a:t>https://info.paidleave.mn.gov/</a:t>
            </a:r>
            <a:endParaRPr lang="en-US" sz="1400" dirty="0">
              <a:solidFill>
                <a:schemeClr val="bg1"/>
              </a:solidFill>
            </a:endParaRPr>
          </a:p>
        </p:txBody>
      </p:sp>
      <p:sp>
        <p:nvSpPr>
          <p:cNvPr id="3" name="TextBox 2">
            <a:extLst>
              <a:ext uri="{FF2B5EF4-FFF2-40B4-BE49-F238E27FC236}">
                <a16:creationId xmlns:a16="http://schemas.microsoft.com/office/drawing/2014/main" id="{35268972-E8D2-8FBF-DE65-907594855D8D}"/>
              </a:ext>
            </a:extLst>
          </p:cNvPr>
          <p:cNvSpPr txBox="1"/>
          <p:nvPr/>
        </p:nvSpPr>
        <p:spPr>
          <a:xfrm>
            <a:off x="4575178" y="6589297"/>
            <a:ext cx="2104008" cy="200055"/>
          </a:xfrm>
          <a:prstGeom prst="rect">
            <a:avLst/>
          </a:prstGeom>
          <a:noFill/>
        </p:spPr>
        <p:txBody>
          <a:bodyPr wrap="square" rtlCol="0">
            <a:spAutoFit/>
          </a:bodyPr>
          <a:lstStyle/>
          <a:p>
            <a:pPr algn="r"/>
            <a:r>
              <a:rPr lang="en-US" sz="700">
                <a:solidFill>
                  <a:schemeClr val="bg1">
                    <a:lumMod val="50000"/>
                  </a:schemeClr>
                </a:solidFill>
              </a:rPr>
              <a:t>SUBJECT TO CHANGE</a:t>
            </a:r>
          </a:p>
        </p:txBody>
      </p:sp>
      <p:pic>
        <p:nvPicPr>
          <p:cNvPr id="2050" name="Picture 2" descr="Log in - DBL Insurance">
            <a:extLst>
              <a:ext uri="{FF2B5EF4-FFF2-40B4-BE49-F238E27FC236}">
                <a16:creationId xmlns:a16="http://schemas.microsoft.com/office/drawing/2014/main" id="{E8315928-4343-818D-72FD-CBE5166C0D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39" y="6373725"/>
            <a:ext cx="2273718" cy="431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background with white text&#10;&#10;AI-generated content may be incorrect.">
            <a:extLst>
              <a:ext uri="{FF2B5EF4-FFF2-40B4-BE49-F238E27FC236}">
                <a16:creationId xmlns:a16="http://schemas.microsoft.com/office/drawing/2014/main" id="{B086BA9C-BE8F-5B1B-AC04-CFDC66139E8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332462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6EE044-C297-0A1F-BC33-FFCCA97038AC}"/>
              </a:ext>
            </a:extLst>
          </p:cNvPr>
          <p:cNvSpPr>
            <a:spLocks noGrp="1"/>
          </p:cNvSpPr>
          <p:nvPr>
            <p:ph type="title"/>
          </p:nvPr>
        </p:nvSpPr>
        <p:spPr/>
        <p:txBody>
          <a:bodyPr/>
          <a:lstStyle/>
          <a:p>
            <a:r>
              <a:rPr lang="en-US"/>
              <a:t>MN PL Overview and Specifics</a:t>
            </a:r>
          </a:p>
        </p:txBody>
      </p:sp>
    </p:spTree>
    <p:extLst>
      <p:ext uri="{BB962C8B-B14F-4D97-AF65-F5344CB8AC3E}">
        <p14:creationId xmlns:p14="http://schemas.microsoft.com/office/powerpoint/2010/main" val="44702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587585-C078-2266-5AD5-7D3B92273A17}"/>
              </a:ext>
            </a:extLst>
          </p:cNvPr>
          <p:cNvSpPr>
            <a:spLocks noGrp="1"/>
          </p:cNvSpPr>
          <p:nvPr>
            <p:ph type="body" sz="quarter" idx="12"/>
          </p:nvPr>
        </p:nvSpPr>
        <p:spPr/>
        <p:txBody>
          <a:bodyPr>
            <a:normAutofit fontScale="92500" lnSpcReduction="10000"/>
          </a:bodyPr>
          <a:lstStyle/>
          <a:p>
            <a:r>
              <a:rPr lang="en-US"/>
              <a:t>MN Paid Leave (Bill HF 2) was signed into law on May 2, 2023, by Governor Tim Walz. Contributions and benefits will begin on January 1, 2026. </a:t>
            </a:r>
          </a:p>
        </p:txBody>
      </p:sp>
      <p:sp>
        <p:nvSpPr>
          <p:cNvPr id="4" name="Title 3">
            <a:extLst>
              <a:ext uri="{FF2B5EF4-FFF2-40B4-BE49-F238E27FC236}">
                <a16:creationId xmlns:a16="http://schemas.microsoft.com/office/drawing/2014/main" id="{C7144475-11A4-E5E7-0C27-7CEFB6E72115}"/>
              </a:ext>
            </a:extLst>
          </p:cNvPr>
          <p:cNvSpPr>
            <a:spLocks noGrp="1"/>
          </p:cNvSpPr>
          <p:nvPr>
            <p:ph type="title"/>
          </p:nvPr>
        </p:nvSpPr>
        <p:spPr/>
        <p:txBody>
          <a:bodyPr/>
          <a:lstStyle/>
          <a:p>
            <a:r>
              <a:rPr lang="en-US"/>
              <a:t>Minnesota Paid Leave</a:t>
            </a:r>
          </a:p>
        </p:txBody>
      </p:sp>
      <p:sp>
        <p:nvSpPr>
          <p:cNvPr id="5" name="Text Placeholder 4">
            <a:extLst>
              <a:ext uri="{FF2B5EF4-FFF2-40B4-BE49-F238E27FC236}">
                <a16:creationId xmlns:a16="http://schemas.microsoft.com/office/drawing/2014/main" id="{C81A76C7-0133-74D0-7600-886EC19164F8}"/>
              </a:ext>
            </a:extLst>
          </p:cNvPr>
          <p:cNvSpPr>
            <a:spLocks noGrp="1"/>
          </p:cNvSpPr>
          <p:nvPr>
            <p:ph type="body" sz="quarter" idx="11"/>
          </p:nvPr>
        </p:nvSpPr>
        <p:spPr>
          <a:xfrm>
            <a:off x="548640" y="2172510"/>
            <a:ext cx="10972800" cy="1622159"/>
          </a:xfrm>
        </p:spPr>
        <p:txBody>
          <a:bodyPr/>
          <a:lstStyle/>
          <a:p>
            <a:pPr>
              <a:spcBef>
                <a:spcPts val="0"/>
              </a:spcBef>
            </a:pPr>
            <a:r>
              <a:rPr lang="en-US" sz="1400" dirty="0"/>
              <a:t>Most </a:t>
            </a:r>
            <a:r>
              <a:rPr lang="en-US" sz="1400" b="1" dirty="0"/>
              <a:t>employers</a:t>
            </a:r>
            <a:r>
              <a:rPr lang="en-US" sz="1400" dirty="0"/>
              <a:t> with at least one employee in Minnesota are covered by the MN Paid Leave law</a:t>
            </a:r>
          </a:p>
          <a:p>
            <a:pPr lvl="1"/>
            <a:r>
              <a:rPr lang="en-US" sz="1400" dirty="0"/>
              <a:t>Exempt employers include the federal government and tribal nations</a:t>
            </a:r>
          </a:p>
          <a:p>
            <a:pPr lvl="1"/>
            <a:r>
              <a:rPr lang="en-US" sz="1400" b="1" dirty="0">
                <a:solidFill>
                  <a:schemeClr val="accent1"/>
                </a:solidFill>
              </a:rPr>
              <a:t>All covered employers </a:t>
            </a:r>
            <a:r>
              <a:rPr lang="en-US" sz="1400" b="1" u="sng" dirty="0">
                <a:solidFill>
                  <a:schemeClr val="accent1"/>
                </a:solidFill>
              </a:rPr>
              <a:t>are required </a:t>
            </a:r>
            <a:r>
              <a:rPr lang="en-US" sz="1400" b="1" dirty="0">
                <a:solidFill>
                  <a:schemeClr val="accent1"/>
                </a:solidFill>
              </a:rPr>
              <a:t>to comply with the law; employers </a:t>
            </a:r>
            <a:r>
              <a:rPr lang="en-US" sz="1400" b="1" u="sng" dirty="0">
                <a:solidFill>
                  <a:schemeClr val="accent1"/>
                </a:solidFill>
              </a:rPr>
              <a:t>may not </a:t>
            </a:r>
            <a:r>
              <a:rPr lang="en-US" sz="1400" b="1" dirty="0">
                <a:solidFill>
                  <a:schemeClr val="accent1"/>
                </a:solidFill>
              </a:rPr>
              <a:t>opt out of meeting the MN paid leave requirements </a:t>
            </a:r>
          </a:p>
          <a:p>
            <a:pPr>
              <a:spcBef>
                <a:spcPts val="0"/>
              </a:spcBef>
            </a:pPr>
            <a:r>
              <a:rPr lang="en-US" sz="1400" b="1" dirty="0"/>
              <a:t>Employees</a:t>
            </a:r>
            <a:r>
              <a:rPr lang="en-US" sz="1400" dirty="0"/>
              <a:t> are eligible for MN Paid Leave if they </a:t>
            </a:r>
            <a:r>
              <a:rPr lang="en-US" sz="1400" b="1" dirty="0">
                <a:solidFill>
                  <a:schemeClr val="accent6"/>
                </a:solidFill>
              </a:rPr>
              <a:t>worked</a:t>
            </a:r>
            <a:r>
              <a:rPr lang="en-US" sz="1400" dirty="0"/>
              <a:t> at least 50% of their time in MN in the prior year; or, if they work more than 50% of their time elsewhere, at least some of their work is performed in MN and they live in MN at least 50% of the calendar year</a:t>
            </a:r>
          </a:p>
          <a:p>
            <a:pPr lvl="1"/>
            <a:r>
              <a:rPr lang="en-US" sz="1400" dirty="0"/>
              <a:t>Employees must also have </a:t>
            </a:r>
            <a:r>
              <a:rPr lang="en-US" sz="1400" b="1" dirty="0">
                <a:solidFill>
                  <a:schemeClr val="accent6"/>
                </a:solidFill>
              </a:rPr>
              <a:t>earned</a:t>
            </a:r>
            <a:r>
              <a:rPr lang="en-US" sz="1400" dirty="0"/>
              <a:t> at least 5.3% of the state’s average annual wage during the employee’s base period</a:t>
            </a:r>
          </a:p>
          <a:p>
            <a:pPr lvl="1"/>
            <a:r>
              <a:rPr lang="en-US" sz="1400" dirty="0"/>
              <a:t>Must be </a:t>
            </a:r>
            <a:r>
              <a:rPr lang="en-US" sz="1400" b="1" dirty="0">
                <a:solidFill>
                  <a:schemeClr val="accent6"/>
                </a:solidFill>
              </a:rPr>
              <a:t>actively employed </a:t>
            </a:r>
            <a:r>
              <a:rPr lang="en-US" sz="1400" dirty="0"/>
              <a:t>or employed within the last 26 weeks</a:t>
            </a:r>
          </a:p>
          <a:p>
            <a:pPr lvl="1"/>
            <a:r>
              <a:rPr lang="en-US" sz="1400" dirty="0"/>
              <a:t>Self-employed individuals and independent contractors are not covered by MN Paid Leave but may opt in to the state-run program</a:t>
            </a:r>
          </a:p>
          <a:p>
            <a:pPr lvl="1"/>
            <a:r>
              <a:rPr lang="en-US" sz="1400" dirty="0"/>
              <a:t>Federal government employees, exempt seasonal employees, and railroad employees cannot opt in</a:t>
            </a:r>
          </a:p>
          <a:p>
            <a:pPr>
              <a:spcBef>
                <a:spcPts val="0"/>
              </a:spcBef>
            </a:pPr>
            <a:endParaRPr lang="en-US" sz="1400" dirty="0"/>
          </a:p>
        </p:txBody>
      </p:sp>
      <p:sp>
        <p:nvSpPr>
          <p:cNvPr id="13" name="Rectangle 12">
            <a:extLst>
              <a:ext uri="{FF2B5EF4-FFF2-40B4-BE49-F238E27FC236}">
                <a16:creationId xmlns:a16="http://schemas.microsoft.com/office/drawing/2014/main" id="{E305A354-EB6B-4A5B-1856-C368DD6A9442}"/>
              </a:ext>
            </a:extLst>
          </p:cNvPr>
          <p:cNvSpPr/>
          <p:nvPr/>
        </p:nvSpPr>
        <p:spPr>
          <a:xfrm>
            <a:off x="548639" y="5831121"/>
            <a:ext cx="11051689" cy="37735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a:t>More information can be accessed on the MN Paid Leave website at</a:t>
            </a:r>
            <a:r>
              <a:rPr lang="en-US" sz="1400">
                <a:solidFill>
                  <a:schemeClr val="bg1"/>
                </a:solidFill>
              </a:rPr>
              <a:t>: </a:t>
            </a:r>
            <a:r>
              <a:rPr lang="en-US" sz="1400">
                <a:solidFill>
                  <a:schemeClr val="bg1"/>
                </a:solidFill>
                <a:hlinkClick r:id="rId3">
                  <a:extLst>
                    <a:ext uri="{A12FA001-AC4F-418D-AE19-62706E023703}">
                      <ahyp:hlinkClr xmlns:ahyp="http://schemas.microsoft.com/office/drawing/2018/hyperlinkcolor" val="tx"/>
                    </a:ext>
                  </a:extLst>
                </a:hlinkClick>
              </a:rPr>
              <a:t>https://info.paidleave.mn.gov/</a:t>
            </a:r>
            <a:endParaRPr lang="en-US" sz="1400">
              <a:solidFill>
                <a:schemeClr val="bg1"/>
              </a:solidFill>
            </a:endParaRPr>
          </a:p>
        </p:txBody>
      </p:sp>
      <p:sp>
        <p:nvSpPr>
          <p:cNvPr id="3" name="TextBox 2">
            <a:extLst>
              <a:ext uri="{FF2B5EF4-FFF2-40B4-BE49-F238E27FC236}">
                <a16:creationId xmlns:a16="http://schemas.microsoft.com/office/drawing/2014/main" id="{0166C4D3-969F-F79E-D146-CEA29D297373}"/>
              </a:ext>
            </a:extLst>
          </p:cNvPr>
          <p:cNvSpPr txBox="1"/>
          <p:nvPr/>
        </p:nvSpPr>
        <p:spPr>
          <a:xfrm>
            <a:off x="4575178" y="6589297"/>
            <a:ext cx="2104008" cy="200055"/>
          </a:xfrm>
          <a:prstGeom prst="rect">
            <a:avLst/>
          </a:prstGeom>
          <a:noFill/>
        </p:spPr>
        <p:txBody>
          <a:bodyPr wrap="square" rtlCol="0">
            <a:spAutoFit/>
          </a:bodyPr>
          <a:lstStyle/>
          <a:p>
            <a:pPr algn="r"/>
            <a:r>
              <a:rPr lang="en-US" sz="700">
                <a:solidFill>
                  <a:schemeClr val="bg1">
                    <a:lumMod val="50000"/>
                  </a:schemeClr>
                </a:solidFill>
              </a:rPr>
              <a:t>SUBJECT TO CHANGE</a:t>
            </a:r>
          </a:p>
        </p:txBody>
      </p:sp>
      <p:pic>
        <p:nvPicPr>
          <p:cNvPr id="2050" name="Picture 2" descr="Log in - DBL Insurance">
            <a:extLst>
              <a:ext uri="{FF2B5EF4-FFF2-40B4-BE49-F238E27FC236}">
                <a16:creationId xmlns:a16="http://schemas.microsoft.com/office/drawing/2014/main" id="{93AF86A6-0BE5-D42F-B5CF-B5CFCBF98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39" y="6373725"/>
            <a:ext cx="2273718" cy="4311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background with white text&#10;&#10;AI-generated content may be incorrect.">
            <a:extLst>
              <a:ext uri="{FF2B5EF4-FFF2-40B4-BE49-F238E27FC236}">
                <a16:creationId xmlns:a16="http://schemas.microsoft.com/office/drawing/2014/main" id="{8BB091ED-7D1D-1697-CC7B-C8C84EF167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81912" y="6298376"/>
            <a:ext cx="1549667" cy="508318"/>
          </a:xfrm>
          <a:prstGeom prst="rect">
            <a:avLst/>
          </a:prstGeom>
          <a:noFill/>
          <a:ln>
            <a:noFill/>
          </a:ln>
        </p:spPr>
      </p:pic>
    </p:spTree>
    <p:extLst>
      <p:ext uri="{BB962C8B-B14F-4D97-AF65-F5344CB8AC3E}">
        <p14:creationId xmlns:p14="http://schemas.microsoft.com/office/powerpoint/2010/main" val="3086025525"/>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TEMPLATE-AleraGroup-2024a">
  <a:themeElements>
    <a:clrScheme name="Alera Group">
      <a:dk1>
        <a:srgbClr val="030406"/>
      </a:dk1>
      <a:lt1>
        <a:srgbClr val="FFFFFF"/>
      </a:lt1>
      <a:dk2>
        <a:srgbClr val="ABA299"/>
      </a:dk2>
      <a:lt2>
        <a:srgbClr val="4C4C4E"/>
      </a:lt2>
      <a:accent1>
        <a:srgbClr val="1F628D"/>
      </a:accent1>
      <a:accent2>
        <a:srgbClr val="76B243"/>
      </a:accent2>
      <a:accent3>
        <a:srgbClr val="01949F"/>
      </a:accent3>
      <a:accent4>
        <a:srgbClr val="9A7DAF"/>
      </a:accent4>
      <a:accent5>
        <a:srgbClr val="188B75"/>
      </a:accent5>
      <a:accent6>
        <a:srgbClr val="54C0AA"/>
      </a:accent6>
      <a:hlink>
        <a:srgbClr val="01949F"/>
      </a:hlink>
      <a:folHlink>
        <a:srgbClr val="01949F"/>
      </a:folHlink>
    </a:clrScheme>
    <a:fontScheme name="AleraGroup">
      <a:majorFont>
        <a:latin typeface="Garamon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61BF79A-6446-1741-A025-2EE20B6F0E5D}" vid="{9A4D282F-54B0-054B-8BC1-819C67D6F65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92055CEB8B1845B407DA9573EF4EB1" ma:contentTypeVersion="17" ma:contentTypeDescription="Create a new document." ma:contentTypeScope="" ma:versionID="f870d27ffa76629b3309262e0efd4611">
  <xsd:schema xmlns:xsd="http://www.w3.org/2001/XMLSchema" xmlns:xs="http://www.w3.org/2001/XMLSchema" xmlns:p="http://schemas.microsoft.com/office/2006/metadata/properties" xmlns:ns2="8d3b4245-821c-471f-92ae-6e6d38ee7a79" xmlns:ns3="0a339668-a980-4109-8442-f75e8c5f5151" targetNamespace="http://schemas.microsoft.com/office/2006/metadata/properties" ma:root="true" ma:fieldsID="858581dcf01211b20fae19f2fb04f15a" ns2:_="" ns3:_="">
    <xsd:import namespace="8d3b4245-821c-471f-92ae-6e6d38ee7a79"/>
    <xsd:import namespace="0a339668-a980-4109-8442-f75e8c5f5151"/>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b4245-821c-471f-92ae-6e6d38ee7a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88fec99-de77-4864-b0da-ebd3444440d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339668-a980-4109-8442-f75e8c5f515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b9fe894-5afd-4f05-b53a-76e1890e7996}" ma:internalName="TaxCatchAll" ma:showField="CatchAllData" ma:web="0a339668-a980-4109-8442-f75e8c5f515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a339668-a980-4109-8442-f75e8c5f5151" xsi:nil="true"/>
    <lcf76f155ced4ddcb4097134ff3c332f xmlns="8d3b4245-821c-471f-92ae-6e6d38ee7a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21B161-08CF-4219-8584-D6E1565EA868}">
  <ds:schemaRefs>
    <ds:schemaRef ds:uri="0a339668-a980-4109-8442-f75e8c5f5151"/>
    <ds:schemaRef ds:uri="8d3b4245-821c-471f-92ae-6e6d38ee7a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A2B650-E8C1-44EE-B9A6-2F5575A1427B}">
  <ds:schemaRefs>
    <ds:schemaRef ds:uri="http://schemas.microsoft.com/sharepoint/v3/contenttype/forms"/>
  </ds:schemaRefs>
</ds:datastoreItem>
</file>

<file path=customXml/itemProps3.xml><?xml version="1.0" encoding="utf-8"?>
<ds:datastoreItem xmlns:ds="http://schemas.openxmlformats.org/officeDocument/2006/customXml" ds:itemID="{1DCDB098-D9CF-4922-BE6E-6317C9F10747}">
  <ds:schemaRefs>
    <ds:schemaRef ds:uri="0a339668-a980-4109-8442-f75e8c5f5151"/>
    <ds:schemaRef ds:uri="8d3b4245-821c-471f-92ae-6e6d38ee7a7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TM03457515[[fn=View]]</Template>
  <TotalTime>2404</TotalTime>
  <Words>4232</Words>
  <Application>Microsoft Office PowerPoint</Application>
  <PresentationFormat>Widescreen</PresentationFormat>
  <Paragraphs>488</Paragraphs>
  <Slides>28</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28</vt:i4>
      </vt:variant>
    </vt:vector>
  </HeadingPairs>
  <TitlesOfParts>
    <vt:vector size="41" baseType="lpstr">
      <vt:lpstr>Avenir Next LT Pro</vt:lpstr>
      <vt:lpstr>Montserrat ExtraBold</vt:lpstr>
      <vt:lpstr>Calibri</vt:lpstr>
      <vt:lpstr>Century Schoolbook</vt:lpstr>
      <vt:lpstr>Courier New</vt:lpstr>
      <vt:lpstr>Open Sans SemiCondensed SemiCondensed</vt:lpstr>
      <vt:lpstr>Wingdings 2</vt:lpstr>
      <vt:lpstr>Times New Roman</vt:lpstr>
      <vt:lpstr>Montserrat</vt:lpstr>
      <vt:lpstr>Garamond</vt:lpstr>
      <vt:lpstr>Arial</vt:lpstr>
      <vt:lpstr>View</vt:lpstr>
      <vt:lpstr>TEMPLATE-AleraGroup-2024a</vt:lpstr>
      <vt:lpstr>Minnesota PFML Will Be Here Soon: What to know</vt:lpstr>
      <vt:lpstr>Paid Family &amp; Medical Leave Landscape</vt:lpstr>
      <vt:lpstr>Agenda</vt:lpstr>
      <vt:lpstr>MN PL Recent Updates</vt:lpstr>
      <vt:lpstr>MN Paid Leave Updates</vt:lpstr>
      <vt:lpstr>What Now?  Employer is ready to move forward with Equivalent Plan </vt:lpstr>
      <vt:lpstr>MN Paid Leave Updates continued</vt:lpstr>
      <vt:lpstr>MN PL Overview and Specifics</vt:lpstr>
      <vt:lpstr>Minnesota Paid Leave</vt:lpstr>
      <vt:lpstr>Minnesota Paid Leave </vt:lpstr>
      <vt:lpstr>Minnesota Paid Leave </vt:lpstr>
      <vt:lpstr>Minnesota Paid Leave </vt:lpstr>
      <vt:lpstr>Coordination with Other Benefits/Leave</vt:lpstr>
      <vt:lpstr>Increasing Complexity</vt:lpstr>
      <vt:lpstr>Coordinating PFML With Disability</vt:lpstr>
      <vt:lpstr>Are FMLA and MN Paid Leave the same? NO</vt:lpstr>
      <vt:lpstr>PFML Coordination</vt:lpstr>
      <vt:lpstr>Options for Administration</vt:lpstr>
      <vt:lpstr>Plan Options </vt:lpstr>
      <vt:lpstr>Why a Stand-Alone Private Plan</vt:lpstr>
      <vt:lpstr>Fully Insured Private Plans</vt:lpstr>
      <vt:lpstr>Why Partner with Us?</vt:lpstr>
      <vt:lpstr>Timeline and Key Actions</vt:lpstr>
      <vt:lpstr>Key Date Summary</vt:lpstr>
      <vt:lpstr>What Now?</vt:lpstr>
      <vt:lpstr>What Now?  Employer is ready to move forward with Equivalent Plan </vt:lpstr>
      <vt:lpstr>Contact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Paid Family &amp; Medical Leave Law Landscape</dc:title>
  <dc:creator>Grace Giannattasio</dc:creator>
  <cp:lastModifiedBy>Chris Zimmerman</cp:lastModifiedBy>
  <cp:revision>2</cp:revision>
  <dcterms:created xsi:type="dcterms:W3CDTF">2023-04-20T20:43:53Z</dcterms:created>
  <dcterms:modified xsi:type="dcterms:W3CDTF">2025-07-09T14:55:40Z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0x010100B592055CEB8B1845B407DA9573EF4EB1</vt:lpwstr>
  </property>
  <property fmtid="{D5CDD505-2E9C-101B-9397-08002B2CF9AE}" pid="3" name="MediaServiceImageTags">
    <vt:lpwstr/>
  </property>
</Properties>
</file>